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null)" ContentType="image/x-emf"/>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80"/>
  </p:notesMasterIdLst>
  <p:sldIdLst>
    <p:sldId id="257" r:id="rId2"/>
    <p:sldId id="335" r:id="rId3"/>
    <p:sldId id="336" r:id="rId4"/>
    <p:sldId id="337" r:id="rId5"/>
    <p:sldId id="338" r:id="rId6"/>
    <p:sldId id="339" r:id="rId7"/>
    <p:sldId id="340" r:id="rId8"/>
    <p:sldId id="341" r:id="rId9"/>
    <p:sldId id="342" r:id="rId10"/>
    <p:sldId id="343" r:id="rId11"/>
    <p:sldId id="344" r:id="rId12"/>
    <p:sldId id="345" r:id="rId13"/>
    <p:sldId id="346" r:id="rId14"/>
    <p:sldId id="347" r:id="rId15"/>
    <p:sldId id="348" r:id="rId16"/>
    <p:sldId id="349" r:id="rId17"/>
    <p:sldId id="350" r:id="rId18"/>
    <p:sldId id="351" r:id="rId19"/>
    <p:sldId id="352" r:id="rId20"/>
    <p:sldId id="353" r:id="rId21"/>
    <p:sldId id="354" r:id="rId22"/>
    <p:sldId id="355" r:id="rId23"/>
    <p:sldId id="356" r:id="rId24"/>
    <p:sldId id="357" r:id="rId25"/>
    <p:sldId id="358" r:id="rId26"/>
    <p:sldId id="359" r:id="rId27"/>
    <p:sldId id="360" r:id="rId28"/>
    <p:sldId id="361" r:id="rId29"/>
    <p:sldId id="362" r:id="rId30"/>
    <p:sldId id="363" r:id="rId31"/>
    <p:sldId id="364" r:id="rId32"/>
    <p:sldId id="365" r:id="rId33"/>
    <p:sldId id="366" r:id="rId34"/>
    <p:sldId id="367" r:id="rId35"/>
    <p:sldId id="368" r:id="rId36"/>
    <p:sldId id="369" r:id="rId37"/>
    <p:sldId id="370" r:id="rId38"/>
    <p:sldId id="371" r:id="rId39"/>
    <p:sldId id="372" r:id="rId40"/>
    <p:sldId id="373" r:id="rId41"/>
    <p:sldId id="374" r:id="rId42"/>
    <p:sldId id="375" r:id="rId43"/>
    <p:sldId id="376" r:id="rId44"/>
    <p:sldId id="377" r:id="rId45"/>
    <p:sldId id="378" r:id="rId46"/>
    <p:sldId id="379" r:id="rId47"/>
    <p:sldId id="380" r:id="rId48"/>
    <p:sldId id="381" r:id="rId49"/>
    <p:sldId id="382" r:id="rId50"/>
    <p:sldId id="383" r:id="rId51"/>
    <p:sldId id="384" r:id="rId52"/>
    <p:sldId id="385" r:id="rId53"/>
    <p:sldId id="386" r:id="rId54"/>
    <p:sldId id="387" r:id="rId55"/>
    <p:sldId id="388" r:id="rId56"/>
    <p:sldId id="389" r:id="rId57"/>
    <p:sldId id="390" r:id="rId58"/>
    <p:sldId id="391" r:id="rId59"/>
    <p:sldId id="392" r:id="rId60"/>
    <p:sldId id="393" r:id="rId61"/>
    <p:sldId id="394" r:id="rId62"/>
    <p:sldId id="395" r:id="rId63"/>
    <p:sldId id="396" r:id="rId64"/>
    <p:sldId id="397" r:id="rId65"/>
    <p:sldId id="398" r:id="rId66"/>
    <p:sldId id="399" r:id="rId67"/>
    <p:sldId id="400" r:id="rId68"/>
    <p:sldId id="401" r:id="rId69"/>
    <p:sldId id="402" r:id="rId70"/>
    <p:sldId id="403" r:id="rId71"/>
    <p:sldId id="404" r:id="rId72"/>
    <p:sldId id="405" r:id="rId73"/>
    <p:sldId id="406" r:id="rId74"/>
    <p:sldId id="407" r:id="rId75"/>
    <p:sldId id="408" r:id="rId76"/>
    <p:sldId id="409" r:id="rId77"/>
    <p:sldId id="410" r:id="rId78"/>
    <p:sldId id="334" r:id="rId7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A02F"/>
    <a:srgbClr val="464646"/>
    <a:srgbClr val="B2B2B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47"/>
    <p:restoredTop sz="78429"/>
  </p:normalViewPr>
  <p:slideViewPr>
    <p:cSldViewPr snapToGrid="0" snapToObjects="1" showGuides="1">
      <p:cViewPr varScale="1">
        <p:scale>
          <a:sx n="101" d="100"/>
          <a:sy n="101" d="100"/>
        </p:scale>
        <p:origin x="2536" y="19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charts/_rels/chart1.xml.rels><?xml version="1.0" encoding="UTF-8" standalone="yes"?>
<Relationships xmlns="http://schemas.openxmlformats.org/package/2006/relationships"><Relationship Id="rId2" Type="http://schemas.openxmlformats.org/officeDocument/2006/relationships/oleObject" Target="Macintosh%20HD:Applications:Microsoft%20Office%202011:Office:Startup:Excel:PDFMaker.xla"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2000">
                <a:solidFill>
                  <a:schemeClr val="tx1"/>
                </a:solidFill>
              </a:defRPr>
            </a:pPr>
            <a:r>
              <a:rPr lang="en-US" sz="1000" dirty="0">
                <a:solidFill>
                  <a:schemeClr val="tx1"/>
                </a:solidFill>
                <a:latin typeface="Arial" charset="0"/>
                <a:ea typeface="Arial" charset="0"/>
                <a:cs typeface="Arial" charset="0"/>
              </a:rPr>
              <a:t>Estimated global number of new cases of cancer (excluding</a:t>
            </a:r>
            <a:r>
              <a:rPr lang="en-US" sz="1000" baseline="0" dirty="0">
                <a:solidFill>
                  <a:schemeClr val="tx1"/>
                </a:solidFill>
                <a:latin typeface="Arial" charset="0"/>
                <a:ea typeface="Arial" charset="0"/>
                <a:cs typeface="Arial" charset="0"/>
              </a:rPr>
              <a:t> NMSC</a:t>
            </a:r>
            <a:r>
              <a:rPr lang="en-US" sz="1000" dirty="0">
                <a:solidFill>
                  <a:schemeClr val="tx1"/>
                </a:solidFill>
                <a:latin typeface="Arial" charset="0"/>
                <a:ea typeface="Arial" charset="0"/>
                <a:cs typeface="Arial" charset="0"/>
              </a:rPr>
              <a:t>) (actual and predicted)</a:t>
            </a:r>
          </a:p>
        </c:rich>
      </c:tx>
      <c:layout>
        <c:manualLayout>
          <c:xMode val="edge"/>
          <c:yMode val="edge"/>
          <c:x val="6.7512737497077799E-2"/>
          <c:y val="2.3580981005002E-2"/>
        </c:manualLayout>
      </c:layout>
      <c:overlay val="0"/>
      <c:spPr>
        <a:noFill/>
      </c:spPr>
    </c:title>
    <c:autoTitleDeleted val="0"/>
    <c:plotArea>
      <c:layout>
        <c:manualLayout>
          <c:layoutTarget val="inner"/>
          <c:xMode val="edge"/>
          <c:yMode val="edge"/>
          <c:x val="9.4529946107240997E-2"/>
          <c:y val="0.15293980847901201"/>
          <c:w val="0.70921823208039103"/>
          <c:h val="0.712381798205457"/>
        </c:manualLayout>
      </c:layout>
      <c:scatterChart>
        <c:scatterStyle val="lineMarker"/>
        <c:varyColors val="0"/>
        <c:ser>
          <c:idx val="0"/>
          <c:order val="0"/>
          <c:tx>
            <c:strRef>
              <c:f>[1]Sheet1!$B$1</c:f>
              <c:strCache>
                <c:ptCount val="1"/>
                <c:pt idx="0">
                  <c:v>New cases (World)</c:v>
                </c:pt>
              </c:strCache>
            </c:strRef>
          </c:tx>
          <c:spPr>
            <a:ln w="28575">
              <a:noFill/>
            </a:ln>
          </c:spPr>
          <c:marker>
            <c:spPr>
              <a:solidFill>
                <a:srgbClr val="722EA5"/>
              </a:solidFill>
              <a:ln>
                <a:noFill/>
              </a:ln>
            </c:spPr>
          </c:marker>
          <c:xVal>
            <c:numRef>
              <c:f>[1]Sheet1!$A$2:$A$12</c:f>
              <c:numCache>
                <c:formatCode>General</c:formatCode>
                <c:ptCount val="11"/>
                <c:pt idx="0">
                  <c:v>1980</c:v>
                </c:pt>
                <c:pt idx="1">
                  <c:v>1985</c:v>
                </c:pt>
                <c:pt idx="2">
                  <c:v>1990</c:v>
                </c:pt>
                <c:pt idx="3">
                  <c:v>2008</c:v>
                </c:pt>
                <c:pt idx="4">
                  <c:v>2010</c:v>
                </c:pt>
                <c:pt idx="5">
                  <c:v>2012</c:v>
                </c:pt>
                <c:pt idx="6">
                  <c:v>2015</c:v>
                </c:pt>
                <c:pt idx="7">
                  <c:v>2020</c:v>
                </c:pt>
                <c:pt idx="8">
                  <c:v>2025</c:v>
                </c:pt>
                <c:pt idx="9">
                  <c:v>2030</c:v>
                </c:pt>
                <c:pt idx="10">
                  <c:v>2035</c:v>
                </c:pt>
              </c:numCache>
            </c:numRef>
          </c:xVal>
          <c:yVal>
            <c:numRef>
              <c:f>[1]Sheet1!$B$2:$B$12</c:f>
              <c:numCache>
                <c:formatCode>General</c:formatCode>
                <c:ptCount val="11"/>
                <c:pt idx="0">
                  <c:v>6.5</c:v>
                </c:pt>
                <c:pt idx="1">
                  <c:v>8</c:v>
                </c:pt>
                <c:pt idx="2">
                  <c:v>8.5</c:v>
                </c:pt>
                <c:pt idx="3">
                  <c:v>12.7</c:v>
                </c:pt>
                <c:pt idx="4">
                  <c:v>13.2</c:v>
                </c:pt>
                <c:pt idx="5">
                  <c:v>14</c:v>
                </c:pt>
                <c:pt idx="6">
                  <c:v>15</c:v>
                </c:pt>
                <c:pt idx="7">
                  <c:v>17</c:v>
                </c:pt>
                <c:pt idx="8">
                  <c:v>19</c:v>
                </c:pt>
                <c:pt idx="9">
                  <c:v>22</c:v>
                </c:pt>
                <c:pt idx="10">
                  <c:v>24</c:v>
                </c:pt>
              </c:numCache>
            </c:numRef>
          </c:yVal>
          <c:smooth val="0"/>
          <c:extLst>
            <c:ext xmlns:c16="http://schemas.microsoft.com/office/drawing/2014/chart" uri="{C3380CC4-5D6E-409C-BE32-E72D297353CC}">
              <c16:uniqueId val="{00000000-2E6B-C140-A6A8-B43BE2406C5D}"/>
            </c:ext>
          </c:extLst>
        </c:ser>
        <c:dLbls>
          <c:showLegendKey val="0"/>
          <c:showVal val="0"/>
          <c:showCatName val="0"/>
          <c:showSerName val="0"/>
          <c:showPercent val="0"/>
          <c:showBubbleSize val="0"/>
        </c:dLbls>
        <c:axId val="2103861000"/>
        <c:axId val="2103193352"/>
      </c:scatterChart>
      <c:valAx>
        <c:axId val="2103861000"/>
        <c:scaling>
          <c:orientation val="minMax"/>
        </c:scaling>
        <c:delete val="0"/>
        <c:axPos val="b"/>
        <c:title>
          <c:tx>
            <c:rich>
              <a:bodyPr/>
              <a:lstStyle/>
              <a:p>
                <a:pPr>
                  <a:defRPr sz="1200"/>
                </a:pPr>
                <a:r>
                  <a:rPr lang="en-US" sz="1200"/>
                  <a:t>Year</a:t>
                </a:r>
              </a:p>
            </c:rich>
          </c:tx>
          <c:overlay val="0"/>
        </c:title>
        <c:numFmt formatCode="General" sourceLinked="1"/>
        <c:majorTickMark val="out"/>
        <c:minorTickMark val="none"/>
        <c:tickLblPos val="nextTo"/>
        <c:txPr>
          <a:bodyPr/>
          <a:lstStyle/>
          <a:p>
            <a:pPr>
              <a:defRPr b="1"/>
            </a:pPr>
            <a:endParaRPr lang="en-US"/>
          </a:p>
        </c:txPr>
        <c:crossAx val="2103193352"/>
        <c:crosses val="autoZero"/>
        <c:crossBetween val="midCat"/>
      </c:valAx>
      <c:valAx>
        <c:axId val="2103193352"/>
        <c:scaling>
          <c:orientation val="minMax"/>
        </c:scaling>
        <c:delete val="0"/>
        <c:axPos val="l"/>
        <c:majorGridlines/>
        <c:title>
          <c:tx>
            <c:rich>
              <a:bodyPr/>
              <a:lstStyle/>
              <a:p>
                <a:pPr>
                  <a:defRPr sz="1100"/>
                </a:pPr>
                <a:r>
                  <a:rPr lang="en-US" sz="1100"/>
                  <a:t>Number (millions)</a:t>
                </a:r>
              </a:p>
            </c:rich>
          </c:tx>
          <c:overlay val="0"/>
        </c:title>
        <c:numFmt formatCode="General" sourceLinked="1"/>
        <c:majorTickMark val="out"/>
        <c:minorTickMark val="none"/>
        <c:tickLblPos val="nextTo"/>
        <c:txPr>
          <a:bodyPr/>
          <a:lstStyle/>
          <a:p>
            <a:pPr>
              <a:defRPr b="1"/>
            </a:pPr>
            <a:endParaRPr lang="en-US"/>
          </a:p>
        </c:txPr>
        <c:crossAx val="2103861000"/>
        <c:crosses val="autoZero"/>
        <c:crossBetween val="midCat"/>
        <c:majorUnit val="2"/>
      </c:valAx>
      <c:spPr>
        <a:solidFill>
          <a:srgbClr val="B8A6D0">
            <a:lumMod val="20000"/>
            <a:lumOff val="80000"/>
          </a:srgbClr>
        </a:solidFill>
      </c:spPr>
    </c:plotArea>
    <c:legend>
      <c:legendPos val="tr"/>
      <c:layout>
        <c:manualLayout>
          <c:xMode val="edge"/>
          <c:yMode val="edge"/>
          <c:x val="0.80453692940122801"/>
          <c:y val="0.367067468926843"/>
          <c:w val="0.192282672627378"/>
          <c:h val="0.282606899726002"/>
        </c:manualLayout>
      </c:layout>
      <c:overlay val="0"/>
      <c:txPr>
        <a:bodyPr/>
        <a:lstStyle/>
        <a:p>
          <a:pPr>
            <a:defRPr sz="800" b="1">
              <a:latin typeface="Arial"/>
            </a:defRPr>
          </a:pPr>
          <a:endParaRPr lang="en-US"/>
        </a:p>
      </c:txPr>
    </c:legend>
    <c:plotVisOnly val="1"/>
    <c:dispBlanksAs val="gap"/>
    <c:showDLblsOverMax val="0"/>
  </c:chart>
  <c:spPr>
    <a:noFill/>
    <a:ln w="9525" cap="flat" cmpd="sng" algn="ctr">
      <a:noFill/>
      <a:prstDash val="solid"/>
    </a:ln>
    <a:effectLst/>
  </c:spPr>
  <c:txPr>
    <a:bodyPr/>
    <a:lstStyle/>
    <a:p>
      <a:pPr>
        <a:defRPr>
          <a:solidFill>
            <a:schemeClr val="dk1"/>
          </a:solidFill>
          <a:latin typeface="+mn-lt"/>
          <a:ea typeface="+mn-ea"/>
          <a:cs typeface="+mn-cs"/>
        </a:defRPr>
      </a:pPr>
      <a:endParaRPr lang="en-US"/>
    </a:p>
  </c:txPr>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E3C2547-BE82-AE4C-8679-D186F9DFC439}" type="doc">
      <dgm:prSet loTypeId="urn:microsoft.com/office/officeart/2005/8/layout/radial1" loCatId="" qsTypeId="urn:microsoft.com/office/officeart/2005/8/quickstyle/simple4" qsCatId="simple" csTypeId="urn:microsoft.com/office/officeart/2005/8/colors/accent1_2" csCatId="accent1" phldr="1"/>
      <dgm:spPr/>
      <dgm:t>
        <a:bodyPr/>
        <a:lstStyle/>
        <a:p>
          <a:endParaRPr lang="en-US"/>
        </a:p>
      </dgm:t>
    </dgm:pt>
    <dgm:pt modelId="{5EA1F429-3A85-4A4F-BFC4-C036A1ACFE45}">
      <dgm:prSet phldrT="[Text]" custT="1">
        <dgm:style>
          <a:lnRef idx="1">
            <a:schemeClr val="dk1"/>
          </a:lnRef>
          <a:fillRef idx="2">
            <a:schemeClr val="dk1"/>
          </a:fillRef>
          <a:effectRef idx="1">
            <a:schemeClr val="dk1"/>
          </a:effectRef>
          <a:fontRef idx="minor">
            <a:schemeClr val="dk1"/>
          </a:fontRef>
        </dgm:style>
      </dgm:prSet>
      <dgm:spPr>
        <a:noFill/>
        <a:ln w="38100">
          <a:solidFill>
            <a:schemeClr val="tx2"/>
          </a:solidFill>
        </a:ln>
      </dgm:spPr>
      <dgm:t>
        <a:bodyPr/>
        <a:lstStyle/>
        <a:p>
          <a:r>
            <a:rPr lang="en-US" sz="1800" b="1" dirty="0"/>
            <a:t>Expert Panel</a:t>
          </a:r>
        </a:p>
      </dgm:t>
    </dgm:pt>
    <dgm:pt modelId="{D95D571E-8B08-B04A-84B4-64A1ED9CDBDB}" type="parTrans" cxnId="{7718F3E8-4839-944D-AF9F-30F67C99571E}">
      <dgm:prSet/>
      <dgm:spPr/>
      <dgm:t>
        <a:bodyPr/>
        <a:lstStyle/>
        <a:p>
          <a:endParaRPr lang="en-US"/>
        </a:p>
      </dgm:t>
    </dgm:pt>
    <dgm:pt modelId="{137A4320-B7DD-3145-BCB2-FF6B707CFDBA}" type="sibTrans" cxnId="{7718F3E8-4839-944D-AF9F-30F67C99571E}">
      <dgm:prSet/>
      <dgm:spPr/>
      <dgm:t>
        <a:bodyPr/>
        <a:lstStyle/>
        <a:p>
          <a:endParaRPr lang="en-US"/>
        </a:p>
      </dgm:t>
    </dgm:pt>
    <dgm:pt modelId="{B900310F-5983-8F4D-A0D0-9A9C407531DB}">
      <dgm:prSet phldrT="[Text]" custT="1">
        <dgm:style>
          <a:lnRef idx="1">
            <a:schemeClr val="accent3"/>
          </a:lnRef>
          <a:fillRef idx="2">
            <a:schemeClr val="accent3"/>
          </a:fillRef>
          <a:effectRef idx="1">
            <a:schemeClr val="accent3"/>
          </a:effectRef>
          <a:fontRef idx="minor">
            <a:schemeClr val="dk1"/>
          </a:fontRef>
        </dgm:style>
      </dgm:prSet>
      <dgm:spPr>
        <a:noFill/>
        <a:ln w="38100">
          <a:solidFill>
            <a:schemeClr val="tx2"/>
          </a:solidFill>
        </a:ln>
      </dgm:spPr>
      <dgm:t>
        <a:bodyPr/>
        <a:lstStyle/>
        <a:p>
          <a:r>
            <a:rPr lang="en-US" sz="1800" b="1" dirty="0"/>
            <a:t>Researchers from IARC </a:t>
          </a:r>
          <a:r>
            <a:rPr lang="en-US" sz="1400" b="1" dirty="0"/>
            <a:t>(mechanisms)</a:t>
          </a:r>
          <a:endParaRPr lang="en-US" sz="1800" b="1" dirty="0"/>
        </a:p>
      </dgm:t>
    </dgm:pt>
    <dgm:pt modelId="{7D21C9F2-8F50-B24D-8470-57C6E2E7B518}" type="sibTrans" cxnId="{D1A91F79-D23A-B148-8EB9-D5128A8160E8}">
      <dgm:prSet/>
      <dgm:spPr/>
      <dgm:t>
        <a:bodyPr/>
        <a:lstStyle/>
        <a:p>
          <a:endParaRPr lang="en-US"/>
        </a:p>
      </dgm:t>
    </dgm:pt>
    <dgm:pt modelId="{C12CB796-6B1B-DF4D-A28F-C94D8EF4C20E}" type="parTrans" cxnId="{D1A91F79-D23A-B148-8EB9-D5128A8160E8}">
      <dgm:prSet/>
      <dgm:spPr>
        <a:ln w="25400">
          <a:solidFill>
            <a:schemeClr val="accent1"/>
          </a:solidFill>
        </a:ln>
      </dgm:spPr>
      <dgm:t>
        <a:bodyPr/>
        <a:lstStyle/>
        <a:p>
          <a:endParaRPr lang="en-US"/>
        </a:p>
      </dgm:t>
    </dgm:pt>
    <dgm:pt modelId="{B9750C42-095A-C94F-88AD-7C6C1CD7B466}">
      <dgm:prSet phldrT="[Text]" custT="1">
        <dgm:style>
          <a:lnRef idx="1">
            <a:schemeClr val="accent6"/>
          </a:lnRef>
          <a:fillRef idx="2">
            <a:schemeClr val="accent6"/>
          </a:fillRef>
          <a:effectRef idx="1">
            <a:schemeClr val="accent6"/>
          </a:effectRef>
          <a:fontRef idx="minor">
            <a:schemeClr val="dk1"/>
          </a:fontRef>
        </dgm:style>
      </dgm:prSet>
      <dgm:spPr>
        <a:noFill/>
        <a:ln w="38100">
          <a:solidFill>
            <a:schemeClr val="tx2"/>
          </a:solidFill>
        </a:ln>
      </dgm:spPr>
      <dgm:t>
        <a:bodyPr/>
        <a:lstStyle/>
        <a:p>
          <a:r>
            <a:rPr lang="en-US" sz="1800" b="1" dirty="0"/>
            <a:t>Secretariat</a:t>
          </a:r>
        </a:p>
      </dgm:t>
    </dgm:pt>
    <dgm:pt modelId="{8961AF79-8EA0-7A4F-840F-7DE7A3A62D80}" type="sibTrans" cxnId="{718B9FA5-1641-3645-9148-3EC2E2C721E6}">
      <dgm:prSet/>
      <dgm:spPr/>
      <dgm:t>
        <a:bodyPr/>
        <a:lstStyle/>
        <a:p>
          <a:endParaRPr lang="en-US"/>
        </a:p>
      </dgm:t>
    </dgm:pt>
    <dgm:pt modelId="{787C05C8-0B73-DA4E-9B9C-D694CC017F3F}" type="parTrans" cxnId="{718B9FA5-1641-3645-9148-3EC2E2C721E6}">
      <dgm:prSet/>
      <dgm:spPr>
        <a:ln w="25400">
          <a:solidFill>
            <a:schemeClr val="accent1"/>
          </a:solidFill>
        </a:ln>
      </dgm:spPr>
      <dgm:t>
        <a:bodyPr/>
        <a:lstStyle/>
        <a:p>
          <a:endParaRPr lang="en-US"/>
        </a:p>
      </dgm:t>
    </dgm:pt>
    <dgm:pt modelId="{0DBC931D-574E-284E-AD3C-E3FD3C72F17B}">
      <dgm:prSet phldrT="[Text]" custT="1">
        <dgm:style>
          <a:lnRef idx="1">
            <a:schemeClr val="accent3"/>
          </a:lnRef>
          <a:fillRef idx="2">
            <a:schemeClr val="accent3"/>
          </a:fillRef>
          <a:effectRef idx="1">
            <a:schemeClr val="accent3"/>
          </a:effectRef>
          <a:fontRef idx="minor">
            <a:schemeClr val="dk1"/>
          </a:fontRef>
        </dgm:style>
      </dgm:prSet>
      <dgm:spPr>
        <a:noFill/>
        <a:ln w="38100">
          <a:solidFill>
            <a:schemeClr val="tx2"/>
          </a:solidFill>
        </a:ln>
      </dgm:spPr>
      <dgm:t>
        <a:bodyPr/>
        <a:lstStyle/>
        <a:p>
          <a:r>
            <a:rPr lang="en-US" sz="1800" b="1" dirty="0"/>
            <a:t>ICL Team </a:t>
          </a:r>
          <a:r>
            <a:rPr lang="en-US" sz="1600" b="1" dirty="0"/>
            <a:t>(SLRs)</a:t>
          </a:r>
          <a:endParaRPr lang="en-US" sz="1800" b="1" dirty="0"/>
        </a:p>
      </dgm:t>
    </dgm:pt>
    <dgm:pt modelId="{7324428E-715D-BA4F-A632-082D2EEB89A3}" type="sibTrans" cxnId="{DD705512-0079-8D45-85E3-AEE7B074B6B2}">
      <dgm:prSet/>
      <dgm:spPr/>
      <dgm:t>
        <a:bodyPr/>
        <a:lstStyle/>
        <a:p>
          <a:endParaRPr lang="en-US"/>
        </a:p>
      </dgm:t>
    </dgm:pt>
    <dgm:pt modelId="{AE936F8D-64A9-8C44-AF82-D84D85DB0466}" type="parTrans" cxnId="{DD705512-0079-8D45-85E3-AEE7B074B6B2}">
      <dgm:prSet/>
      <dgm:spPr>
        <a:ln w="25400">
          <a:solidFill>
            <a:schemeClr val="accent1"/>
          </a:solidFill>
        </a:ln>
      </dgm:spPr>
      <dgm:t>
        <a:bodyPr/>
        <a:lstStyle/>
        <a:p>
          <a:endParaRPr lang="en-US"/>
        </a:p>
      </dgm:t>
    </dgm:pt>
    <dgm:pt modelId="{3860944C-0DC1-C048-BF0F-D4A7B9788A6D}">
      <dgm:prSet phldrT="[Text]" custT="1">
        <dgm:style>
          <a:lnRef idx="1">
            <a:schemeClr val="accent5"/>
          </a:lnRef>
          <a:fillRef idx="2">
            <a:schemeClr val="accent5"/>
          </a:fillRef>
          <a:effectRef idx="1">
            <a:schemeClr val="accent5"/>
          </a:effectRef>
          <a:fontRef idx="minor">
            <a:schemeClr val="dk1"/>
          </a:fontRef>
        </dgm:style>
      </dgm:prSet>
      <dgm:spPr>
        <a:noFill/>
        <a:ln w="38100">
          <a:solidFill>
            <a:schemeClr val="tx2"/>
          </a:solidFill>
        </a:ln>
      </dgm:spPr>
      <dgm:t>
        <a:bodyPr/>
        <a:lstStyle/>
        <a:p>
          <a:r>
            <a:rPr lang="en-US" sz="1800" b="1" dirty="0"/>
            <a:t>Peer reviewers</a:t>
          </a:r>
        </a:p>
      </dgm:t>
    </dgm:pt>
    <dgm:pt modelId="{52AD7780-8E32-414A-B392-EF05054F7720}" type="parTrans" cxnId="{725AEA36-77EB-B249-B80D-E0B7D4CB8A7E}">
      <dgm:prSet/>
      <dgm:spPr>
        <a:ln w="25400">
          <a:solidFill>
            <a:schemeClr val="accent1"/>
          </a:solidFill>
        </a:ln>
      </dgm:spPr>
      <dgm:t>
        <a:bodyPr/>
        <a:lstStyle/>
        <a:p>
          <a:endParaRPr lang="en-US"/>
        </a:p>
      </dgm:t>
    </dgm:pt>
    <dgm:pt modelId="{87A9F7B0-A876-CB42-8666-1E785075536B}" type="sibTrans" cxnId="{725AEA36-77EB-B249-B80D-E0B7D4CB8A7E}">
      <dgm:prSet/>
      <dgm:spPr/>
      <dgm:t>
        <a:bodyPr/>
        <a:lstStyle/>
        <a:p>
          <a:endParaRPr lang="en-US"/>
        </a:p>
      </dgm:t>
    </dgm:pt>
    <dgm:pt modelId="{4D4E51E3-B45A-3B4E-BD72-0A4A9787A12F}">
      <dgm:prSet phldrT="[Text]" custT="1">
        <dgm:style>
          <a:lnRef idx="1">
            <a:schemeClr val="dk1"/>
          </a:lnRef>
          <a:fillRef idx="2">
            <a:schemeClr val="dk1"/>
          </a:fillRef>
          <a:effectRef idx="1">
            <a:schemeClr val="dk1"/>
          </a:effectRef>
          <a:fontRef idx="minor">
            <a:schemeClr val="dk1"/>
          </a:fontRef>
        </dgm:style>
      </dgm:prSet>
      <dgm:spPr>
        <a:noFill/>
        <a:ln w="38100">
          <a:solidFill>
            <a:schemeClr val="tx2"/>
          </a:solidFill>
        </a:ln>
      </dgm:spPr>
      <dgm:t>
        <a:bodyPr/>
        <a:lstStyle/>
        <a:p>
          <a:r>
            <a:rPr lang="en-US" sz="1800" b="1" dirty="0"/>
            <a:t>WCRF Network Countries</a:t>
          </a:r>
        </a:p>
      </dgm:t>
    </dgm:pt>
    <dgm:pt modelId="{2453DF0D-8C6C-E74C-A3D4-A6EA107C3905}" type="parTrans" cxnId="{B5387A53-91BF-864B-BD5E-F4A32C21A119}">
      <dgm:prSet/>
      <dgm:spPr>
        <a:ln w="25400">
          <a:solidFill>
            <a:schemeClr val="accent1"/>
          </a:solidFill>
        </a:ln>
      </dgm:spPr>
      <dgm:t>
        <a:bodyPr/>
        <a:lstStyle/>
        <a:p>
          <a:endParaRPr lang="en-US"/>
        </a:p>
      </dgm:t>
    </dgm:pt>
    <dgm:pt modelId="{F384C1C3-5DEA-B143-8B70-587AD3873C33}" type="sibTrans" cxnId="{B5387A53-91BF-864B-BD5E-F4A32C21A119}">
      <dgm:prSet/>
      <dgm:spPr/>
      <dgm:t>
        <a:bodyPr/>
        <a:lstStyle/>
        <a:p>
          <a:endParaRPr lang="en-US"/>
        </a:p>
      </dgm:t>
    </dgm:pt>
    <dgm:pt modelId="{2DCEF2E8-F778-0A4B-8438-B695BBD1CFA8}" type="pres">
      <dgm:prSet presAssocID="{8E3C2547-BE82-AE4C-8679-D186F9DFC439}" presName="cycle" presStyleCnt="0">
        <dgm:presLayoutVars>
          <dgm:chMax val="1"/>
          <dgm:dir/>
          <dgm:animLvl val="ctr"/>
          <dgm:resizeHandles val="exact"/>
        </dgm:presLayoutVars>
      </dgm:prSet>
      <dgm:spPr/>
    </dgm:pt>
    <dgm:pt modelId="{22DC9F9D-72A2-114B-A8D4-EDBF2F845322}" type="pres">
      <dgm:prSet presAssocID="{5EA1F429-3A85-4A4F-BFC4-C036A1ACFE45}" presName="centerShape" presStyleLbl="node0" presStyleIdx="0" presStyleCnt="1" custScaleX="127667" custScaleY="122778" custLinFactNeighborY="2607"/>
      <dgm:spPr/>
    </dgm:pt>
    <dgm:pt modelId="{6C2193FC-16EE-B842-90E1-3DC73EF19008}" type="pres">
      <dgm:prSet presAssocID="{787C05C8-0B73-DA4E-9B9C-D694CC017F3F}" presName="Name9" presStyleLbl="parChTrans1D2" presStyleIdx="0" presStyleCnt="5"/>
      <dgm:spPr/>
    </dgm:pt>
    <dgm:pt modelId="{224F31BA-0C0E-714E-A9CD-E63649B44AD7}" type="pres">
      <dgm:prSet presAssocID="{787C05C8-0B73-DA4E-9B9C-D694CC017F3F}" presName="connTx" presStyleLbl="parChTrans1D2" presStyleIdx="0" presStyleCnt="5"/>
      <dgm:spPr/>
    </dgm:pt>
    <dgm:pt modelId="{90150F7E-2269-BC43-86D8-E833C09E3FCA}" type="pres">
      <dgm:prSet presAssocID="{B9750C42-095A-C94F-88AD-7C6C1CD7B466}" presName="node" presStyleLbl="node1" presStyleIdx="0" presStyleCnt="5" custScaleX="132000" custScaleY="123108" custRadScaleRad="109672" custRadScaleInc="-1099">
        <dgm:presLayoutVars>
          <dgm:bulletEnabled val="1"/>
        </dgm:presLayoutVars>
      </dgm:prSet>
      <dgm:spPr/>
    </dgm:pt>
    <dgm:pt modelId="{B1811576-0E79-4747-B041-4D06C718686F}" type="pres">
      <dgm:prSet presAssocID="{AE936F8D-64A9-8C44-AF82-D84D85DB0466}" presName="Name9" presStyleLbl="parChTrans1D2" presStyleIdx="1" presStyleCnt="5"/>
      <dgm:spPr/>
    </dgm:pt>
    <dgm:pt modelId="{315C4888-2E35-3841-96BA-B824850D6AE3}" type="pres">
      <dgm:prSet presAssocID="{AE936F8D-64A9-8C44-AF82-D84D85DB0466}" presName="connTx" presStyleLbl="parChTrans1D2" presStyleIdx="1" presStyleCnt="5"/>
      <dgm:spPr/>
    </dgm:pt>
    <dgm:pt modelId="{8D32BEFD-76DF-7F47-9285-08B2A64E10A6}" type="pres">
      <dgm:prSet presAssocID="{0DBC931D-574E-284E-AD3C-E3FD3C72F17B}" presName="node" presStyleLbl="node1" presStyleIdx="1" presStyleCnt="5" custScaleX="126710" custScaleY="120958" custRadScaleRad="112223" custRadScaleInc="-5611">
        <dgm:presLayoutVars>
          <dgm:bulletEnabled val="1"/>
        </dgm:presLayoutVars>
      </dgm:prSet>
      <dgm:spPr/>
    </dgm:pt>
    <dgm:pt modelId="{D03DCA20-6F4F-784F-8376-59D466E00235}" type="pres">
      <dgm:prSet presAssocID="{C12CB796-6B1B-DF4D-A28F-C94D8EF4C20E}" presName="Name9" presStyleLbl="parChTrans1D2" presStyleIdx="2" presStyleCnt="5"/>
      <dgm:spPr/>
    </dgm:pt>
    <dgm:pt modelId="{715FBE1F-6D11-424E-BD38-679FE9FE8274}" type="pres">
      <dgm:prSet presAssocID="{C12CB796-6B1B-DF4D-A28F-C94D8EF4C20E}" presName="connTx" presStyleLbl="parChTrans1D2" presStyleIdx="2" presStyleCnt="5"/>
      <dgm:spPr/>
    </dgm:pt>
    <dgm:pt modelId="{E0AD92FE-0EC8-6E4F-B5E7-88D81851F499}" type="pres">
      <dgm:prSet presAssocID="{B900310F-5983-8F4D-A0D0-9A9C407531DB}" presName="node" presStyleLbl="node1" presStyleIdx="2" presStyleCnt="5" custScaleX="148143" custScaleY="131712" custRadScaleRad="115770" custRadScaleInc="-26856">
        <dgm:presLayoutVars>
          <dgm:bulletEnabled val="1"/>
        </dgm:presLayoutVars>
      </dgm:prSet>
      <dgm:spPr/>
    </dgm:pt>
    <dgm:pt modelId="{1B811CDB-4CF3-AD4E-9C72-BF0C9A682F24}" type="pres">
      <dgm:prSet presAssocID="{52AD7780-8E32-414A-B392-EF05054F7720}" presName="Name9" presStyleLbl="parChTrans1D2" presStyleIdx="3" presStyleCnt="5"/>
      <dgm:spPr/>
    </dgm:pt>
    <dgm:pt modelId="{C7497F66-6C13-5D4D-95BE-3F30C342FDB0}" type="pres">
      <dgm:prSet presAssocID="{52AD7780-8E32-414A-B392-EF05054F7720}" presName="connTx" presStyleLbl="parChTrans1D2" presStyleIdx="3" presStyleCnt="5"/>
      <dgm:spPr/>
    </dgm:pt>
    <dgm:pt modelId="{38C5CAEC-B247-E14B-A787-AC99165AB24D}" type="pres">
      <dgm:prSet presAssocID="{3860944C-0DC1-C048-BF0F-D4A7B9788A6D}" presName="node" presStyleLbl="node1" presStyleIdx="3" presStyleCnt="5" custScaleX="135384" custScaleY="116026" custRadScaleRad="113411" custRadScaleInc="21696">
        <dgm:presLayoutVars>
          <dgm:bulletEnabled val="1"/>
        </dgm:presLayoutVars>
      </dgm:prSet>
      <dgm:spPr/>
    </dgm:pt>
    <dgm:pt modelId="{83C42BCD-DE38-954D-B9A1-F6D05D977A3B}" type="pres">
      <dgm:prSet presAssocID="{2453DF0D-8C6C-E74C-A3D4-A6EA107C3905}" presName="Name9" presStyleLbl="parChTrans1D2" presStyleIdx="4" presStyleCnt="5"/>
      <dgm:spPr/>
    </dgm:pt>
    <dgm:pt modelId="{E09D4F3E-547E-E043-A988-199CE02C1737}" type="pres">
      <dgm:prSet presAssocID="{2453DF0D-8C6C-E74C-A3D4-A6EA107C3905}" presName="connTx" presStyleLbl="parChTrans1D2" presStyleIdx="4" presStyleCnt="5"/>
      <dgm:spPr/>
    </dgm:pt>
    <dgm:pt modelId="{08A84DC5-9D32-924A-AD6E-8D2399BC3504}" type="pres">
      <dgm:prSet presAssocID="{4D4E51E3-B45A-3B4E-BD72-0A4A9787A12F}" presName="node" presStyleLbl="node1" presStyleIdx="4" presStyleCnt="5" custScaleX="132034" custScaleY="123402" custRadScaleRad="108319" custRadScaleInc="1839">
        <dgm:presLayoutVars>
          <dgm:bulletEnabled val="1"/>
        </dgm:presLayoutVars>
      </dgm:prSet>
      <dgm:spPr/>
    </dgm:pt>
  </dgm:ptLst>
  <dgm:cxnLst>
    <dgm:cxn modelId="{F0C0C605-21BE-6849-B06F-A3A3950EED49}" type="presOf" srcId="{787C05C8-0B73-DA4E-9B9C-D694CC017F3F}" destId="{224F31BA-0C0E-714E-A9CD-E63649B44AD7}" srcOrd="1" destOrd="0" presId="urn:microsoft.com/office/officeart/2005/8/layout/radial1"/>
    <dgm:cxn modelId="{8C1B380D-8B33-A54B-AACA-4E57493F6608}" type="presOf" srcId="{5EA1F429-3A85-4A4F-BFC4-C036A1ACFE45}" destId="{22DC9F9D-72A2-114B-A8D4-EDBF2F845322}" srcOrd="0" destOrd="0" presId="urn:microsoft.com/office/officeart/2005/8/layout/radial1"/>
    <dgm:cxn modelId="{2D1CC311-9601-E34C-A7D5-9883E40DE326}" type="presOf" srcId="{C12CB796-6B1B-DF4D-A28F-C94D8EF4C20E}" destId="{D03DCA20-6F4F-784F-8376-59D466E00235}" srcOrd="0" destOrd="0" presId="urn:microsoft.com/office/officeart/2005/8/layout/radial1"/>
    <dgm:cxn modelId="{DD705512-0079-8D45-85E3-AEE7B074B6B2}" srcId="{5EA1F429-3A85-4A4F-BFC4-C036A1ACFE45}" destId="{0DBC931D-574E-284E-AD3C-E3FD3C72F17B}" srcOrd="1" destOrd="0" parTransId="{AE936F8D-64A9-8C44-AF82-D84D85DB0466}" sibTransId="{7324428E-715D-BA4F-A632-082D2EEB89A3}"/>
    <dgm:cxn modelId="{00110F1E-BF82-914B-A2F8-10B68BC60045}" type="presOf" srcId="{B900310F-5983-8F4D-A0D0-9A9C407531DB}" destId="{E0AD92FE-0EC8-6E4F-B5E7-88D81851F499}" srcOrd="0" destOrd="0" presId="urn:microsoft.com/office/officeart/2005/8/layout/radial1"/>
    <dgm:cxn modelId="{725AEA36-77EB-B249-B80D-E0B7D4CB8A7E}" srcId="{5EA1F429-3A85-4A4F-BFC4-C036A1ACFE45}" destId="{3860944C-0DC1-C048-BF0F-D4A7B9788A6D}" srcOrd="3" destOrd="0" parTransId="{52AD7780-8E32-414A-B392-EF05054F7720}" sibTransId="{87A9F7B0-A876-CB42-8666-1E785075536B}"/>
    <dgm:cxn modelId="{E436DF45-E0B0-F54A-8EEE-E333DA9243B1}" type="presOf" srcId="{B9750C42-095A-C94F-88AD-7C6C1CD7B466}" destId="{90150F7E-2269-BC43-86D8-E833C09E3FCA}" srcOrd="0" destOrd="0" presId="urn:microsoft.com/office/officeart/2005/8/layout/radial1"/>
    <dgm:cxn modelId="{CD0B3A46-C13D-2D4B-BCE5-894F74CA0A7F}" type="presOf" srcId="{52AD7780-8E32-414A-B392-EF05054F7720}" destId="{C7497F66-6C13-5D4D-95BE-3F30C342FDB0}" srcOrd="1" destOrd="0" presId="urn:microsoft.com/office/officeart/2005/8/layout/radial1"/>
    <dgm:cxn modelId="{296BD246-B11E-E64B-93F1-6905D12D1F79}" type="presOf" srcId="{52AD7780-8E32-414A-B392-EF05054F7720}" destId="{1B811CDB-4CF3-AD4E-9C72-BF0C9A682F24}" srcOrd="0" destOrd="0" presId="urn:microsoft.com/office/officeart/2005/8/layout/radial1"/>
    <dgm:cxn modelId="{B5387A53-91BF-864B-BD5E-F4A32C21A119}" srcId="{5EA1F429-3A85-4A4F-BFC4-C036A1ACFE45}" destId="{4D4E51E3-B45A-3B4E-BD72-0A4A9787A12F}" srcOrd="4" destOrd="0" parTransId="{2453DF0D-8C6C-E74C-A3D4-A6EA107C3905}" sibTransId="{F384C1C3-5DEA-B143-8B70-587AD3873C33}"/>
    <dgm:cxn modelId="{D1A91F79-D23A-B148-8EB9-D5128A8160E8}" srcId="{5EA1F429-3A85-4A4F-BFC4-C036A1ACFE45}" destId="{B900310F-5983-8F4D-A0D0-9A9C407531DB}" srcOrd="2" destOrd="0" parTransId="{C12CB796-6B1B-DF4D-A28F-C94D8EF4C20E}" sibTransId="{7D21C9F2-8F50-B24D-8470-57C6E2E7B518}"/>
    <dgm:cxn modelId="{E3A1F17A-F47B-BF46-9A89-6A1F0F9DB498}" type="presOf" srcId="{8E3C2547-BE82-AE4C-8679-D186F9DFC439}" destId="{2DCEF2E8-F778-0A4B-8438-B695BBD1CFA8}" srcOrd="0" destOrd="0" presId="urn:microsoft.com/office/officeart/2005/8/layout/radial1"/>
    <dgm:cxn modelId="{69142886-F719-E34C-BA87-0A9E18457FFD}" type="presOf" srcId="{2453DF0D-8C6C-E74C-A3D4-A6EA107C3905}" destId="{83C42BCD-DE38-954D-B9A1-F6D05D977A3B}" srcOrd="0" destOrd="0" presId="urn:microsoft.com/office/officeart/2005/8/layout/radial1"/>
    <dgm:cxn modelId="{ACE8B79C-5BD4-C946-B1F5-0CF6F3C95064}" type="presOf" srcId="{3860944C-0DC1-C048-BF0F-D4A7B9788A6D}" destId="{38C5CAEC-B247-E14B-A787-AC99165AB24D}" srcOrd="0" destOrd="0" presId="urn:microsoft.com/office/officeart/2005/8/layout/radial1"/>
    <dgm:cxn modelId="{718B9FA5-1641-3645-9148-3EC2E2C721E6}" srcId="{5EA1F429-3A85-4A4F-BFC4-C036A1ACFE45}" destId="{B9750C42-095A-C94F-88AD-7C6C1CD7B466}" srcOrd="0" destOrd="0" parTransId="{787C05C8-0B73-DA4E-9B9C-D694CC017F3F}" sibTransId="{8961AF79-8EA0-7A4F-840F-7DE7A3A62D80}"/>
    <dgm:cxn modelId="{86E181AD-CB9F-3A42-82DB-387B9E442781}" type="presOf" srcId="{2453DF0D-8C6C-E74C-A3D4-A6EA107C3905}" destId="{E09D4F3E-547E-E043-A988-199CE02C1737}" srcOrd="1" destOrd="0" presId="urn:microsoft.com/office/officeart/2005/8/layout/radial1"/>
    <dgm:cxn modelId="{A19E7DC4-6F4A-384C-B27A-E14309F13390}" type="presOf" srcId="{0DBC931D-574E-284E-AD3C-E3FD3C72F17B}" destId="{8D32BEFD-76DF-7F47-9285-08B2A64E10A6}" srcOrd="0" destOrd="0" presId="urn:microsoft.com/office/officeart/2005/8/layout/radial1"/>
    <dgm:cxn modelId="{749140C6-64CB-9241-972F-12E08B49B332}" type="presOf" srcId="{787C05C8-0B73-DA4E-9B9C-D694CC017F3F}" destId="{6C2193FC-16EE-B842-90E1-3DC73EF19008}" srcOrd="0" destOrd="0" presId="urn:microsoft.com/office/officeart/2005/8/layout/radial1"/>
    <dgm:cxn modelId="{F8FDBFCD-BAAF-9747-B9D6-F61BD1B8BFDA}" type="presOf" srcId="{AE936F8D-64A9-8C44-AF82-D84D85DB0466}" destId="{B1811576-0E79-4747-B041-4D06C718686F}" srcOrd="0" destOrd="0" presId="urn:microsoft.com/office/officeart/2005/8/layout/radial1"/>
    <dgm:cxn modelId="{57F13ED7-24DB-4F4A-AF7D-F02068CF899D}" type="presOf" srcId="{4D4E51E3-B45A-3B4E-BD72-0A4A9787A12F}" destId="{08A84DC5-9D32-924A-AD6E-8D2399BC3504}" srcOrd="0" destOrd="0" presId="urn:microsoft.com/office/officeart/2005/8/layout/radial1"/>
    <dgm:cxn modelId="{343180E0-0E10-8E49-BD4B-11C1A5D46347}" type="presOf" srcId="{C12CB796-6B1B-DF4D-A28F-C94D8EF4C20E}" destId="{715FBE1F-6D11-424E-BD38-679FE9FE8274}" srcOrd="1" destOrd="0" presId="urn:microsoft.com/office/officeart/2005/8/layout/radial1"/>
    <dgm:cxn modelId="{7718F3E8-4839-944D-AF9F-30F67C99571E}" srcId="{8E3C2547-BE82-AE4C-8679-D186F9DFC439}" destId="{5EA1F429-3A85-4A4F-BFC4-C036A1ACFE45}" srcOrd="0" destOrd="0" parTransId="{D95D571E-8B08-B04A-84B4-64A1ED9CDBDB}" sibTransId="{137A4320-B7DD-3145-BCB2-FF6B707CFDBA}"/>
    <dgm:cxn modelId="{534B99F3-D6E8-9F41-B705-3AE175BB3D0A}" type="presOf" srcId="{AE936F8D-64A9-8C44-AF82-D84D85DB0466}" destId="{315C4888-2E35-3841-96BA-B824850D6AE3}" srcOrd="1" destOrd="0" presId="urn:microsoft.com/office/officeart/2005/8/layout/radial1"/>
    <dgm:cxn modelId="{BF1A5404-AF8E-F64F-8569-C1A174744AFA}" type="presParOf" srcId="{2DCEF2E8-F778-0A4B-8438-B695BBD1CFA8}" destId="{22DC9F9D-72A2-114B-A8D4-EDBF2F845322}" srcOrd="0" destOrd="0" presId="urn:microsoft.com/office/officeart/2005/8/layout/radial1"/>
    <dgm:cxn modelId="{202631F3-0F40-FC44-845F-9998EC28B89A}" type="presParOf" srcId="{2DCEF2E8-F778-0A4B-8438-B695BBD1CFA8}" destId="{6C2193FC-16EE-B842-90E1-3DC73EF19008}" srcOrd="1" destOrd="0" presId="urn:microsoft.com/office/officeart/2005/8/layout/radial1"/>
    <dgm:cxn modelId="{2E6D95E9-AF52-E84A-A9A5-7EE945EA761C}" type="presParOf" srcId="{6C2193FC-16EE-B842-90E1-3DC73EF19008}" destId="{224F31BA-0C0E-714E-A9CD-E63649B44AD7}" srcOrd="0" destOrd="0" presId="urn:microsoft.com/office/officeart/2005/8/layout/radial1"/>
    <dgm:cxn modelId="{3311FC9C-98F1-034B-8494-B3E765877E5B}" type="presParOf" srcId="{2DCEF2E8-F778-0A4B-8438-B695BBD1CFA8}" destId="{90150F7E-2269-BC43-86D8-E833C09E3FCA}" srcOrd="2" destOrd="0" presId="urn:microsoft.com/office/officeart/2005/8/layout/radial1"/>
    <dgm:cxn modelId="{0028BB3C-05EC-F640-A5AE-ECA470322ADC}" type="presParOf" srcId="{2DCEF2E8-F778-0A4B-8438-B695BBD1CFA8}" destId="{B1811576-0E79-4747-B041-4D06C718686F}" srcOrd="3" destOrd="0" presId="urn:microsoft.com/office/officeart/2005/8/layout/radial1"/>
    <dgm:cxn modelId="{C652393F-4ACD-384F-ADE7-FBBCD478417A}" type="presParOf" srcId="{B1811576-0E79-4747-B041-4D06C718686F}" destId="{315C4888-2E35-3841-96BA-B824850D6AE3}" srcOrd="0" destOrd="0" presId="urn:microsoft.com/office/officeart/2005/8/layout/radial1"/>
    <dgm:cxn modelId="{8757FD38-9862-5F44-8E7C-4AFF858B45CF}" type="presParOf" srcId="{2DCEF2E8-F778-0A4B-8438-B695BBD1CFA8}" destId="{8D32BEFD-76DF-7F47-9285-08B2A64E10A6}" srcOrd="4" destOrd="0" presId="urn:microsoft.com/office/officeart/2005/8/layout/radial1"/>
    <dgm:cxn modelId="{20A53195-05C8-6143-B7DF-9422DB4B5A0E}" type="presParOf" srcId="{2DCEF2E8-F778-0A4B-8438-B695BBD1CFA8}" destId="{D03DCA20-6F4F-784F-8376-59D466E00235}" srcOrd="5" destOrd="0" presId="urn:microsoft.com/office/officeart/2005/8/layout/radial1"/>
    <dgm:cxn modelId="{7B483634-07FA-E84B-A0C0-A5B81BB206E9}" type="presParOf" srcId="{D03DCA20-6F4F-784F-8376-59D466E00235}" destId="{715FBE1F-6D11-424E-BD38-679FE9FE8274}" srcOrd="0" destOrd="0" presId="urn:microsoft.com/office/officeart/2005/8/layout/radial1"/>
    <dgm:cxn modelId="{420D0B6F-7314-4D48-8FE6-2BD5D6890337}" type="presParOf" srcId="{2DCEF2E8-F778-0A4B-8438-B695BBD1CFA8}" destId="{E0AD92FE-0EC8-6E4F-B5E7-88D81851F499}" srcOrd="6" destOrd="0" presId="urn:microsoft.com/office/officeart/2005/8/layout/radial1"/>
    <dgm:cxn modelId="{207482AB-5CA3-C84C-83A4-BC256F52AD60}" type="presParOf" srcId="{2DCEF2E8-F778-0A4B-8438-B695BBD1CFA8}" destId="{1B811CDB-4CF3-AD4E-9C72-BF0C9A682F24}" srcOrd="7" destOrd="0" presId="urn:microsoft.com/office/officeart/2005/8/layout/radial1"/>
    <dgm:cxn modelId="{C995A93C-1B9D-2349-9A48-EEC3B7DA66A3}" type="presParOf" srcId="{1B811CDB-4CF3-AD4E-9C72-BF0C9A682F24}" destId="{C7497F66-6C13-5D4D-95BE-3F30C342FDB0}" srcOrd="0" destOrd="0" presId="urn:microsoft.com/office/officeart/2005/8/layout/radial1"/>
    <dgm:cxn modelId="{1624F179-F90E-F34D-AD04-AFAF0A68D09B}" type="presParOf" srcId="{2DCEF2E8-F778-0A4B-8438-B695BBD1CFA8}" destId="{38C5CAEC-B247-E14B-A787-AC99165AB24D}" srcOrd="8" destOrd="0" presId="urn:microsoft.com/office/officeart/2005/8/layout/radial1"/>
    <dgm:cxn modelId="{F61759D7-FCE2-904C-B66F-39A2B7651C00}" type="presParOf" srcId="{2DCEF2E8-F778-0A4B-8438-B695BBD1CFA8}" destId="{83C42BCD-DE38-954D-B9A1-F6D05D977A3B}" srcOrd="9" destOrd="0" presId="urn:microsoft.com/office/officeart/2005/8/layout/radial1"/>
    <dgm:cxn modelId="{78FE700B-9510-3541-98A6-F4D5B829C88E}" type="presParOf" srcId="{83C42BCD-DE38-954D-B9A1-F6D05D977A3B}" destId="{E09D4F3E-547E-E043-A988-199CE02C1737}" srcOrd="0" destOrd="0" presId="urn:microsoft.com/office/officeart/2005/8/layout/radial1"/>
    <dgm:cxn modelId="{B41E1031-1A06-5C4F-A285-210AB57699B7}" type="presParOf" srcId="{2DCEF2E8-F778-0A4B-8438-B695BBD1CFA8}" destId="{08A84DC5-9D32-924A-AD6E-8D2399BC3504}" srcOrd="10" destOrd="0" presId="urn:microsoft.com/office/officeart/2005/8/layout/radial1"/>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DC9F9D-72A2-114B-A8D4-EDBF2F845322}">
      <dsp:nvSpPr>
        <dsp:cNvPr id="0" name=""/>
        <dsp:cNvSpPr/>
      </dsp:nvSpPr>
      <dsp:spPr>
        <a:xfrm>
          <a:off x="3589934" y="1714780"/>
          <a:ext cx="1755810" cy="1688572"/>
        </a:xfrm>
        <a:prstGeom prst="ellipse">
          <a:avLst/>
        </a:prstGeom>
        <a:noFill/>
        <a:ln w="38100" cap="flat" cmpd="sng" algn="ctr">
          <a:solidFill>
            <a:schemeClr val="tx2"/>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b="1" kern="1200" dirty="0"/>
            <a:t>Expert Panel</a:t>
          </a:r>
        </a:p>
      </dsp:txBody>
      <dsp:txXfrm>
        <a:off x="3847066" y="1962066"/>
        <a:ext cx="1241546" cy="1194000"/>
      </dsp:txXfrm>
    </dsp:sp>
    <dsp:sp modelId="{6C2193FC-16EE-B842-90E1-3DC73EF19008}">
      <dsp:nvSpPr>
        <dsp:cNvPr id="0" name=""/>
        <dsp:cNvSpPr/>
      </dsp:nvSpPr>
      <dsp:spPr>
        <a:xfrm rot="16175256">
          <a:off x="4364930" y="1604753"/>
          <a:ext cx="192281" cy="27818"/>
        </a:xfrm>
        <a:custGeom>
          <a:avLst/>
          <a:gdLst/>
          <a:ahLst/>
          <a:cxnLst/>
          <a:rect l="0" t="0" r="0" b="0"/>
          <a:pathLst>
            <a:path>
              <a:moveTo>
                <a:pt x="0" y="13909"/>
              </a:moveTo>
              <a:lnTo>
                <a:pt x="192281" y="13909"/>
              </a:lnTo>
            </a:path>
          </a:pathLst>
        </a:custGeom>
        <a:noFill/>
        <a:ln w="25400" cap="flat" cmpd="sng" algn="ctr">
          <a:solidFill>
            <a:schemeClr val="accent1"/>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4456264" y="1613855"/>
        <a:ext cx="9614" cy="9614"/>
      </dsp:txXfrm>
    </dsp:sp>
    <dsp:sp modelId="{90150F7E-2269-BC43-86D8-E833C09E3FCA}">
      <dsp:nvSpPr>
        <dsp:cNvPr id="0" name=""/>
        <dsp:cNvSpPr/>
      </dsp:nvSpPr>
      <dsp:spPr>
        <a:xfrm>
          <a:off x="3546584" y="-170567"/>
          <a:ext cx="1815402" cy="1693110"/>
        </a:xfrm>
        <a:prstGeom prst="ellipse">
          <a:avLst/>
        </a:prstGeom>
        <a:noFill/>
        <a:ln w="38100" cap="flat" cmpd="sng" algn="ctr">
          <a:solidFill>
            <a:schemeClr val="tx2"/>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b="1" kern="1200" dirty="0"/>
            <a:t>Secretariat</a:t>
          </a:r>
        </a:p>
      </dsp:txBody>
      <dsp:txXfrm>
        <a:off x="3812443" y="77383"/>
        <a:ext cx="1283684" cy="1197210"/>
      </dsp:txXfrm>
    </dsp:sp>
    <dsp:sp modelId="{B1811576-0E79-4747-B041-4D06C718686F}">
      <dsp:nvSpPr>
        <dsp:cNvPr id="0" name=""/>
        <dsp:cNvSpPr/>
      </dsp:nvSpPr>
      <dsp:spPr>
        <a:xfrm rot="20251173">
          <a:off x="5262692" y="2153248"/>
          <a:ext cx="304426" cy="27818"/>
        </a:xfrm>
        <a:custGeom>
          <a:avLst/>
          <a:gdLst/>
          <a:ahLst/>
          <a:cxnLst/>
          <a:rect l="0" t="0" r="0" b="0"/>
          <a:pathLst>
            <a:path>
              <a:moveTo>
                <a:pt x="0" y="13909"/>
              </a:moveTo>
              <a:lnTo>
                <a:pt x="304426" y="13909"/>
              </a:lnTo>
            </a:path>
          </a:pathLst>
        </a:custGeom>
        <a:noFill/>
        <a:ln w="25400" cap="flat" cmpd="sng" algn="ctr">
          <a:solidFill>
            <a:schemeClr val="accent1"/>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407295" y="2159547"/>
        <a:ext cx="15221" cy="15221"/>
      </dsp:txXfrm>
    </dsp:sp>
    <dsp:sp modelId="{8D32BEFD-76DF-7F47-9285-08B2A64E10A6}">
      <dsp:nvSpPr>
        <dsp:cNvPr id="0" name=""/>
        <dsp:cNvSpPr/>
      </dsp:nvSpPr>
      <dsp:spPr>
        <a:xfrm>
          <a:off x="5483670" y="946365"/>
          <a:ext cx="1742649" cy="1663541"/>
        </a:xfrm>
        <a:prstGeom prst="ellipse">
          <a:avLst/>
        </a:prstGeom>
        <a:noFill/>
        <a:ln w="38100" cap="flat" cmpd="sng" algn="ctr">
          <a:solidFill>
            <a:schemeClr val="tx2"/>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b="1" kern="1200" dirty="0"/>
            <a:t>ICL Team </a:t>
          </a:r>
          <a:r>
            <a:rPr lang="en-US" sz="1600" b="1" kern="1200" dirty="0"/>
            <a:t>(SLRs)</a:t>
          </a:r>
          <a:endParaRPr lang="en-US" sz="1800" b="1" kern="1200" dirty="0"/>
        </a:p>
      </dsp:txBody>
      <dsp:txXfrm>
        <a:off x="5738875" y="1189985"/>
        <a:ext cx="1232239" cy="1176301"/>
      </dsp:txXfrm>
    </dsp:sp>
    <dsp:sp modelId="{D03DCA20-6F4F-784F-8376-59D466E00235}">
      <dsp:nvSpPr>
        <dsp:cNvPr id="0" name=""/>
        <dsp:cNvSpPr/>
      </dsp:nvSpPr>
      <dsp:spPr>
        <a:xfrm rot="2545605">
          <a:off x="5080179" y="3188670"/>
          <a:ext cx="183475" cy="27818"/>
        </a:xfrm>
        <a:custGeom>
          <a:avLst/>
          <a:gdLst/>
          <a:ahLst/>
          <a:cxnLst/>
          <a:rect l="0" t="0" r="0" b="0"/>
          <a:pathLst>
            <a:path>
              <a:moveTo>
                <a:pt x="0" y="13909"/>
              </a:moveTo>
              <a:lnTo>
                <a:pt x="183475" y="13909"/>
              </a:lnTo>
            </a:path>
          </a:pathLst>
        </a:custGeom>
        <a:noFill/>
        <a:ln w="25400" cap="flat" cmpd="sng" algn="ctr">
          <a:solidFill>
            <a:schemeClr val="accent1"/>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167330" y="3197993"/>
        <a:ext cx="9173" cy="9173"/>
      </dsp:txXfrm>
    </dsp:sp>
    <dsp:sp modelId="{E0AD92FE-0EC8-6E4F-B5E7-88D81851F499}">
      <dsp:nvSpPr>
        <dsp:cNvPr id="0" name=""/>
        <dsp:cNvSpPr/>
      </dsp:nvSpPr>
      <dsp:spPr>
        <a:xfrm>
          <a:off x="4931245" y="3007971"/>
          <a:ext cx="2037418" cy="1811442"/>
        </a:xfrm>
        <a:prstGeom prst="ellipse">
          <a:avLst/>
        </a:prstGeom>
        <a:noFill/>
        <a:ln w="38100" cap="flat" cmpd="sng" algn="ctr">
          <a:solidFill>
            <a:schemeClr val="tx2"/>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b="1" kern="1200" dirty="0"/>
            <a:t>Researchers from IARC </a:t>
          </a:r>
          <a:r>
            <a:rPr lang="en-US" sz="1400" b="1" kern="1200" dirty="0"/>
            <a:t>(mechanisms)</a:t>
          </a:r>
          <a:endParaRPr lang="en-US" sz="1800" b="1" kern="1200" dirty="0"/>
        </a:p>
      </dsp:txBody>
      <dsp:txXfrm>
        <a:off x="5229618" y="3273251"/>
        <a:ext cx="1440672" cy="1280882"/>
      </dsp:txXfrm>
    </dsp:sp>
    <dsp:sp modelId="{1B811CDB-4CF3-AD4E-9C72-BF0C9A682F24}">
      <dsp:nvSpPr>
        <dsp:cNvPr id="0" name=""/>
        <dsp:cNvSpPr/>
      </dsp:nvSpPr>
      <dsp:spPr>
        <a:xfrm rot="8162952">
          <a:off x="3648806" y="3223184"/>
          <a:ext cx="231417" cy="27818"/>
        </a:xfrm>
        <a:custGeom>
          <a:avLst/>
          <a:gdLst/>
          <a:ahLst/>
          <a:cxnLst/>
          <a:rect l="0" t="0" r="0" b="0"/>
          <a:pathLst>
            <a:path>
              <a:moveTo>
                <a:pt x="0" y="13909"/>
              </a:moveTo>
              <a:lnTo>
                <a:pt x="231417" y="13909"/>
              </a:lnTo>
            </a:path>
          </a:pathLst>
        </a:custGeom>
        <a:noFill/>
        <a:ln w="25400" cap="flat" cmpd="sng" algn="ctr">
          <a:solidFill>
            <a:schemeClr val="accent1"/>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3758729" y="3231308"/>
        <a:ext cx="11570" cy="11570"/>
      </dsp:txXfrm>
    </dsp:sp>
    <dsp:sp modelId="{38C5CAEC-B247-E14B-A787-AC99165AB24D}">
      <dsp:nvSpPr>
        <dsp:cNvPr id="0" name=""/>
        <dsp:cNvSpPr/>
      </dsp:nvSpPr>
      <dsp:spPr>
        <a:xfrm>
          <a:off x="2131696" y="3115839"/>
          <a:ext cx="1861943" cy="1595711"/>
        </a:xfrm>
        <a:prstGeom prst="ellipse">
          <a:avLst/>
        </a:prstGeom>
        <a:noFill/>
        <a:ln w="38100" cap="flat" cmpd="sng" algn="ctr">
          <a:solidFill>
            <a:schemeClr val="tx2"/>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b="1" kern="1200" dirty="0"/>
            <a:t>Peer reviewers</a:t>
          </a:r>
        </a:p>
      </dsp:txBody>
      <dsp:txXfrm>
        <a:off x="2404371" y="3349525"/>
        <a:ext cx="1316593" cy="1128339"/>
      </dsp:txXfrm>
    </dsp:sp>
    <dsp:sp modelId="{83C42BCD-DE38-954D-B9A1-F6D05D977A3B}">
      <dsp:nvSpPr>
        <dsp:cNvPr id="0" name=""/>
        <dsp:cNvSpPr/>
      </dsp:nvSpPr>
      <dsp:spPr>
        <a:xfrm rot="12074018">
          <a:off x="3462778" y="2193067"/>
          <a:ext cx="197795" cy="27818"/>
        </a:xfrm>
        <a:custGeom>
          <a:avLst/>
          <a:gdLst/>
          <a:ahLst/>
          <a:cxnLst/>
          <a:rect l="0" t="0" r="0" b="0"/>
          <a:pathLst>
            <a:path>
              <a:moveTo>
                <a:pt x="0" y="13909"/>
              </a:moveTo>
              <a:lnTo>
                <a:pt x="197795" y="13909"/>
              </a:lnTo>
            </a:path>
          </a:pathLst>
        </a:custGeom>
        <a:noFill/>
        <a:ln w="25400" cap="flat" cmpd="sng" algn="ctr">
          <a:solidFill>
            <a:schemeClr val="accent1"/>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3556730" y="2202031"/>
        <a:ext cx="9889" cy="9889"/>
      </dsp:txXfrm>
    </dsp:sp>
    <dsp:sp modelId="{08A84DC5-9D32-924A-AD6E-8D2399BC3504}">
      <dsp:nvSpPr>
        <dsp:cNvPr id="0" name=""/>
        <dsp:cNvSpPr/>
      </dsp:nvSpPr>
      <dsp:spPr>
        <a:xfrm>
          <a:off x="1723183" y="996831"/>
          <a:ext cx="1815870" cy="1697154"/>
        </a:xfrm>
        <a:prstGeom prst="ellipse">
          <a:avLst/>
        </a:prstGeom>
        <a:noFill/>
        <a:ln w="38100" cap="flat" cmpd="sng" algn="ctr">
          <a:solidFill>
            <a:schemeClr val="tx2"/>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b="1" kern="1200" dirty="0"/>
            <a:t>WCRF Network Countries</a:t>
          </a:r>
        </a:p>
      </dsp:txBody>
      <dsp:txXfrm>
        <a:off x="1989111" y="1245373"/>
        <a:ext cx="1284014" cy="1200070"/>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751307-226A-B04F-B2F4-F6DAC0D078BB}" type="datetimeFigureOut">
              <a:rPr lang="en-GB" smtClean="0"/>
              <a:t>22/05/2018</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67B214-8946-0B4D-B887-7F8B37BED052}" type="slidenum">
              <a:rPr lang="en-GB" smtClean="0"/>
              <a:t>‹#›</a:t>
            </a:fld>
            <a:endParaRPr lang="en-GB"/>
          </a:p>
        </p:txBody>
      </p:sp>
    </p:spTree>
    <p:extLst>
      <p:ext uri="{BB962C8B-B14F-4D97-AF65-F5344CB8AC3E}">
        <p14:creationId xmlns:p14="http://schemas.microsoft.com/office/powerpoint/2010/main" val="15763238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8" Type="http://schemas.openxmlformats.org/officeDocument/2006/relationships/hyperlink" Target="http://www.thinkstockphotos.co.uk/image/stock-photo-ethiopian-street-market/455046359" TargetMode="External"/><Relationship Id="rId13" Type="http://schemas.openxmlformats.org/officeDocument/2006/relationships/hyperlink" Target="http://www.thinkstockphotos.co.uk/image/stock-photo-fruits-and-vegetables-at-city-market/611604546" TargetMode="External"/><Relationship Id="rId3" Type="http://schemas.openxmlformats.org/officeDocument/2006/relationships/hyperlink" Target="http://www.thinkstockphotos.co.uk/image/stock-photo-food-court-blurred/542552226" TargetMode="External"/><Relationship Id="rId7" Type="http://schemas.openxmlformats.org/officeDocument/2006/relationships/hyperlink" Target="http://www.thinkstockphotos.co.uk/image/stock-photo-typical-street-vendor-in-hanoi/186793090" TargetMode="External"/><Relationship Id="rId12" Type="http://schemas.openxmlformats.org/officeDocument/2006/relationships/hyperlink" Target="http://www.thinkstockphotos.co.uk/image/stock-photo-container-container-ship-in-import-export/629996964" TargetMode="External"/><Relationship Id="rId2" Type="http://schemas.openxmlformats.org/officeDocument/2006/relationships/slide" Target="../slides/slide59.xml"/><Relationship Id="rId1" Type="http://schemas.openxmlformats.org/officeDocument/2006/relationships/notesMaster" Target="../notesMasters/notesMaster1.xml"/><Relationship Id="rId6" Type="http://schemas.openxmlformats.org/officeDocument/2006/relationships/hyperlink" Target="http://www.thinkstockphotos.co.uk/image/stock-photo-hong-kong-street-market/501666827" TargetMode="External"/><Relationship Id="rId11" Type="http://schemas.openxmlformats.org/officeDocument/2006/relationships/hyperlink" Target="http://www.thinkstockphotos.co.uk/image/stock-photo-market-in-africa/598710284" TargetMode="External"/><Relationship Id="rId5" Type="http://schemas.openxmlformats.org/officeDocument/2006/relationships/hyperlink" Target="http://www.thinkstockphotos.co.uk/image/stock-photo-fa-yuen-street-market-in-hong-kong/467996872" TargetMode="External"/><Relationship Id="rId15" Type="http://schemas.openxmlformats.org/officeDocument/2006/relationships/hyperlink" Target="http://www.thinkstockphotos.co.uk/image/stock-photo-bicycle-lane-sign-on-road/623592858" TargetMode="External"/><Relationship Id="rId10" Type="http://schemas.openxmlformats.org/officeDocument/2006/relationships/hyperlink" Target="http://www.thinkstockphotos.co.uk/image/stock-photo-traffic/531015055" TargetMode="External"/><Relationship Id="rId4" Type="http://schemas.openxmlformats.org/officeDocument/2006/relationships/hyperlink" Target="http://www.thinkstockphotos.co.uk/image/stock-photo-defocused-of-shelf-in-supermarket/645716596" TargetMode="External"/><Relationship Id="rId9" Type="http://schemas.openxmlformats.org/officeDocument/2006/relationships/hyperlink" Target="http://www.thinkstockphotos.co.uk/image/stock-photo-supermarket-shelf-defocus-background/537693738" TargetMode="External"/><Relationship Id="rId14" Type="http://schemas.openxmlformats.org/officeDocument/2006/relationships/hyperlink" Target="http://www.thinkstockphotos.co.uk/image/stock-illustration-people-group-team-line-icon-outline/669359696"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Unless otherwise</a:t>
            </a:r>
            <a:r>
              <a:rPr lang="en-GB" baseline="0" dirty="0"/>
              <a:t> stated, a</a:t>
            </a:r>
            <a:r>
              <a:rPr lang="en-GB" dirty="0"/>
              <a:t>ll text and graphics copyright </a:t>
            </a:r>
            <a:r>
              <a:rPr lang="en-US" altLang="en-US" sz="1200" dirty="0"/>
              <a:t>©</a:t>
            </a:r>
            <a:r>
              <a:rPr lang="en-GB" baseline="0" dirty="0"/>
              <a:t> </a:t>
            </a:r>
            <a:r>
              <a:rPr lang="en-GB" sz="1200" b="0" i="0" u="none" strike="noStrike" kern="1200" baseline="0" dirty="0">
                <a:solidFill>
                  <a:schemeClr val="tx1"/>
                </a:solidFill>
                <a:latin typeface="+mn-lt"/>
                <a:ea typeface="+mn-ea"/>
                <a:cs typeface="+mn-cs"/>
              </a:rPr>
              <a:t>2018 World Cancer Research Fund International. All rights reserved.</a:t>
            </a:r>
            <a:endParaRPr lang="en-GB" dirty="0"/>
          </a:p>
          <a:p>
            <a:endParaRPr lang="en-GB" dirty="0"/>
          </a:p>
          <a:p>
            <a:r>
              <a:rPr lang="en-GB" dirty="0"/>
              <a:t>Readers may make use of the text and graphics in the WCRF/AICR</a:t>
            </a:r>
            <a:r>
              <a:rPr lang="en-GB" baseline="0" dirty="0"/>
              <a:t> Third Expert </a:t>
            </a:r>
            <a:r>
              <a:rPr lang="en-GB" dirty="0"/>
              <a:t>Report for teaching and personal purposes,</a:t>
            </a:r>
            <a:r>
              <a:rPr lang="en-GB" baseline="0" dirty="0"/>
              <a:t> p</a:t>
            </a:r>
            <a:r>
              <a:rPr lang="en-GB" dirty="0"/>
              <a:t>rovided they give credit to World Cancer Research Fund and American Institute for Cancer Research.</a:t>
            </a:r>
            <a:r>
              <a:rPr lang="en-GB" baseline="0" dirty="0"/>
              <a:t> </a:t>
            </a:r>
          </a:p>
          <a:p>
            <a:endParaRPr lang="en-GB" baseline="0" dirty="0"/>
          </a:p>
          <a:p>
            <a:r>
              <a:rPr lang="en-GB" sz="1200" b="0" i="0" u="none" strike="noStrike" kern="1200" baseline="0" dirty="0">
                <a:solidFill>
                  <a:schemeClr val="tx1"/>
                </a:solidFill>
                <a:latin typeface="+mn-lt"/>
                <a:ea typeface="+mn-ea"/>
                <a:cs typeface="+mn-cs"/>
              </a:rPr>
              <a:t>How to cite the 2018 Third Expert Report:</a:t>
            </a:r>
          </a:p>
          <a:p>
            <a:r>
              <a:rPr lang="en-GB" sz="1200" b="0" i="0" u="none" strike="noStrike" kern="1200" baseline="0" dirty="0">
                <a:solidFill>
                  <a:schemeClr val="tx1"/>
                </a:solidFill>
                <a:latin typeface="+mn-lt"/>
                <a:ea typeface="+mn-ea"/>
                <a:cs typeface="+mn-cs"/>
              </a:rPr>
              <a:t>World Cancer Research Fund/American Institute for Cancer Research. </a:t>
            </a:r>
            <a:r>
              <a:rPr lang="en-GB" sz="1200" b="0" i="1" u="none" strike="noStrike" kern="1200" baseline="0" dirty="0">
                <a:solidFill>
                  <a:schemeClr val="tx1"/>
                </a:solidFill>
                <a:latin typeface="+mn-lt"/>
                <a:ea typeface="+mn-ea"/>
                <a:cs typeface="+mn-cs"/>
              </a:rPr>
              <a:t>Diet, Nutrition, Physical Activity and Cancer: a Global Perspective. </a:t>
            </a:r>
            <a:r>
              <a:rPr lang="en-GB" sz="1200" b="0" i="0" u="none" strike="noStrike" kern="1200" baseline="0" dirty="0">
                <a:solidFill>
                  <a:schemeClr val="tx1"/>
                </a:solidFill>
                <a:latin typeface="+mn-lt"/>
                <a:ea typeface="+mn-ea"/>
                <a:cs typeface="+mn-cs"/>
              </a:rPr>
              <a:t>Continuous Update Project Expert Report 2018. Available at dietandcancerreport.org</a:t>
            </a:r>
            <a:endParaRPr lang="en-GB" baseline="0" dirty="0"/>
          </a:p>
          <a:p>
            <a:endParaRPr lang="en-GB" baseline="0" dirty="0"/>
          </a:p>
          <a:p>
            <a:r>
              <a:rPr lang="en-GB" baseline="0" dirty="0"/>
              <a:t>How to cite this part of the Third Expert Report: </a:t>
            </a:r>
          </a:p>
          <a:p>
            <a:r>
              <a:rPr lang="en-GB" baseline="0" dirty="0"/>
              <a:t>World Cancer Research Fund/American Institute for Cancer Research. Continuous Update Project Expert Report 2018. Diet, nutrition, physical activity and bladder cancer. Available at dietandcancerreport.org</a:t>
            </a:r>
          </a:p>
          <a:p>
            <a:endParaRPr lang="en-GB" baseline="0" dirty="0"/>
          </a:p>
          <a:p>
            <a:r>
              <a:rPr lang="en-GB" baseline="0" dirty="0"/>
              <a:t>To inquire about permission for any other use contact </a:t>
            </a:r>
            <a:r>
              <a:rPr lang="en-GB" b="1" baseline="0" dirty="0"/>
              <a:t>copyright@wcrf.org</a:t>
            </a:r>
          </a:p>
          <a:p>
            <a:endParaRPr lang="en-GB" dirty="0"/>
          </a:p>
        </p:txBody>
      </p:sp>
      <p:sp>
        <p:nvSpPr>
          <p:cNvPr id="4" name="Slide Number Placeholder 3"/>
          <p:cNvSpPr>
            <a:spLocks noGrp="1"/>
          </p:cNvSpPr>
          <p:nvPr>
            <p:ph type="sldNum" sz="quarter" idx="10"/>
          </p:nvPr>
        </p:nvSpPr>
        <p:spPr/>
        <p:txBody>
          <a:bodyPr/>
          <a:lstStyle/>
          <a:p>
            <a:fld id="{5467B214-8946-0B4D-B887-7F8B37BED052}" type="slidenum">
              <a:rPr lang="en-GB" smtClean="0"/>
              <a:t>1</a:t>
            </a:fld>
            <a:endParaRPr lang="en-GB"/>
          </a:p>
        </p:txBody>
      </p:sp>
    </p:spTree>
    <p:extLst>
      <p:ext uri="{BB962C8B-B14F-4D97-AF65-F5344CB8AC3E}">
        <p14:creationId xmlns:p14="http://schemas.microsoft.com/office/powerpoint/2010/main" val="19148640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Clr>
                <a:schemeClr val="tx1"/>
              </a:buClr>
              <a:buSzPct val="150000"/>
              <a:buFont typeface="Arial" panose="020B0604020202020204" pitchFamily="34" charset="0"/>
              <a:buChar char="•"/>
            </a:pPr>
            <a:r>
              <a:rPr lang="en-US" sz="1100" b="1" dirty="0">
                <a:solidFill>
                  <a:schemeClr val="tx1"/>
                </a:solidFill>
              </a:rPr>
              <a:t>Key Messages: The global burden of cancer is increasing, especially in LMIC, which makes the case for cancer prevention.</a:t>
            </a:r>
            <a:br>
              <a:rPr lang="en-US" sz="1100" b="1" dirty="0">
                <a:solidFill>
                  <a:schemeClr val="tx1"/>
                </a:solidFill>
              </a:rPr>
            </a:br>
            <a:endParaRPr lang="en-US" sz="1100" b="1" dirty="0">
              <a:solidFill>
                <a:schemeClr val="tx1"/>
              </a:solidFill>
            </a:endParaRPr>
          </a:p>
          <a:p>
            <a:pPr marL="171450" indent="-171450">
              <a:buClr>
                <a:schemeClr val="tx1"/>
              </a:buClr>
              <a:buSzPct val="150000"/>
              <a:buFont typeface="Arial" panose="020B0604020202020204" pitchFamily="34" charset="0"/>
              <a:buChar char="•"/>
            </a:pPr>
            <a:r>
              <a:rPr lang="en-US" sz="1100" b="0" u="sng" dirty="0">
                <a:solidFill>
                  <a:schemeClr val="tx1"/>
                </a:solidFill>
              </a:rPr>
              <a:t>Supporting Notes</a:t>
            </a:r>
            <a:r>
              <a:rPr lang="en-US" sz="1100" b="0" u="none" dirty="0">
                <a:solidFill>
                  <a:schemeClr val="tx1"/>
                </a:solidFill>
              </a:rPr>
              <a:t>: </a:t>
            </a:r>
            <a:r>
              <a:rPr lang="en-US" sz="1100" b="0" dirty="0">
                <a:solidFill>
                  <a:schemeClr val="tx1"/>
                </a:solidFill>
              </a:rPr>
              <a:t>The global burden of cancer is increasing. Cancer causes one in six deaths worldwide and has overtaken cardiovascular disease (CVD) as the leading cause of death in many parts of the world. </a:t>
            </a:r>
            <a:r>
              <a:rPr lang="en-US" sz="1100" b="0" i="1" dirty="0">
                <a:solidFill>
                  <a:schemeClr val="tx1"/>
                </a:solidFill>
              </a:rPr>
              <a:t>(Bar graph). </a:t>
            </a:r>
            <a:br>
              <a:rPr lang="en-US" sz="1100" b="0" i="1" dirty="0">
                <a:solidFill>
                  <a:schemeClr val="tx1"/>
                </a:solidFill>
              </a:rPr>
            </a:br>
            <a:r>
              <a:rPr lang="en-US" sz="1100" b="0" i="0" dirty="0">
                <a:solidFill>
                  <a:schemeClr val="tx1"/>
                </a:solidFill>
              </a:rPr>
              <a:t>Source: http://</a:t>
            </a:r>
            <a:r>
              <a:rPr lang="en-US" sz="1100" b="0" i="0" dirty="0" err="1">
                <a:solidFill>
                  <a:schemeClr val="tx1"/>
                </a:solidFill>
              </a:rPr>
              <a:t>www.who.int</a:t>
            </a:r>
            <a:r>
              <a:rPr lang="en-US" sz="1100" b="0" i="0" dirty="0">
                <a:solidFill>
                  <a:schemeClr val="tx1"/>
                </a:solidFill>
              </a:rPr>
              <a:t>/</a:t>
            </a:r>
            <a:r>
              <a:rPr lang="en-US" sz="1100" b="0" i="0" dirty="0" err="1">
                <a:solidFill>
                  <a:schemeClr val="tx1"/>
                </a:solidFill>
              </a:rPr>
              <a:t>healthinfo</a:t>
            </a:r>
            <a:r>
              <a:rPr lang="en-US" sz="1100" b="0" i="0" dirty="0">
                <a:solidFill>
                  <a:schemeClr val="tx1"/>
                </a:solidFill>
              </a:rPr>
              <a:t>/</a:t>
            </a:r>
            <a:r>
              <a:rPr lang="en-US" sz="1100" b="0" i="0" dirty="0" err="1">
                <a:solidFill>
                  <a:schemeClr val="tx1"/>
                </a:solidFill>
              </a:rPr>
              <a:t>global_burden_disease</a:t>
            </a:r>
            <a:r>
              <a:rPr lang="en-US" sz="1100" b="0" i="0" dirty="0">
                <a:solidFill>
                  <a:schemeClr val="tx1"/>
                </a:solidFill>
              </a:rPr>
              <a:t>/GBD_report_2004update_full.pdf?ua=1</a:t>
            </a:r>
            <a:endParaRPr lang="en-US" sz="1100" b="0" i="1" dirty="0">
              <a:solidFill>
                <a:schemeClr val="tx1"/>
              </a:solidFill>
            </a:endParaRPr>
          </a:p>
          <a:p>
            <a:pPr marL="171450" indent="-171450">
              <a:buClr>
                <a:schemeClr val="tx1"/>
              </a:buClr>
              <a:buSzPct val="150000"/>
              <a:buFont typeface="Arial" panose="020B0604020202020204" pitchFamily="34" charset="0"/>
              <a:buChar char="•"/>
            </a:pPr>
            <a:r>
              <a:rPr lang="en-US" sz="1100" b="0" dirty="0">
                <a:solidFill>
                  <a:schemeClr val="tx1"/>
                </a:solidFill>
              </a:rPr>
              <a:t>The global cancer burden is expected to increase to 21.7 million cases and 13 million deaths by 2030 </a:t>
            </a:r>
            <a:r>
              <a:rPr lang="en-US" sz="1100" b="0" i="1" dirty="0">
                <a:solidFill>
                  <a:schemeClr val="tx1"/>
                </a:solidFill>
              </a:rPr>
              <a:t>(line graph). </a:t>
            </a:r>
            <a:r>
              <a:rPr lang="en-US" sz="1100" b="0" i="0" dirty="0">
                <a:solidFill>
                  <a:schemeClr val="tx1"/>
                </a:solidFill>
              </a:rPr>
              <a:t>The main increase is expected to be in LMIC, where the cost of modern cancer treatments is likely to be less affordable, making prevention even more important.</a:t>
            </a:r>
            <a:endParaRPr lang="en-US" sz="1100" b="0" dirty="0">
              <a:solidFill>
                <a:schemeClr val="tx1"/>
              </a:solidFill>
            </a:endParaRPr>
          </a:p>
          <a:p>
            <a:pPr marL="171450" indent="-171450">
              <a:buClr>
                <a:schemeClr val="tx1"/>
              </a:buClr>
              <a:buSzPct val="150000"/>
              <a:buFont typeface="Arial" panose="020B0604020202020204" pitchFamily="34" charset="0"/>
              <a:buChar char="•"/>
            </a:pPr>
            <a:r>
              <a:rPr lang="en-US" sz="1100" b="0" dirty="0">
                <a:solidFill>
                  <a:schemeClr val="tx1"/>
                </a:solidFill>
              </a:rPr>
              <a:t>More people are living with and surviving cancer than ever before. Globally, in 2012, an estimated 32.6 million people were living with cancer.</a:t>
            </a:r>
          </a:p>
          <a:p>
            <a:pPr marL="171450" indent="-171450">
              <a:buClr>
                <a:schemeClr val="tx1"/>
              </a:buClr>
              <a:buSzPct val="150000"/>
              <a:buFont typeface="Arial" panose="020B0604020202020204" pitchFamily="34" charset="0"/>
              <a:buChar char="•"/>
            </a:pPr>
            <a:r>
              <a:rPr lang="en-US" sz="1100" b="0" dirty="0">
                <a:solidFill>
                  <a:schemeClr val="tx1"/>
                </a:solidFill>
              </a:rPr>
              <a:t>Between 30 to 50% of all cancers are estimated to be preventable through maintaining a healthy weight, consuming a healthy diet, being physically active and avoiding exposure to occupational carcinogens, environmental pollution and certain long-term infections.</a:t>
            </a:r>
          </a:p>
          <a:p>
            <a:pPr marL="171450" indent="-171450">
              <a:buClr>
                <a:schemeClr val="tx1"/>
              </a:buClr>
              <a:buSzPct val="150000"/>
              <a:buFont typeface="Arial" panose="020B0604020202020204" pitchFamily="34" charset="0"/>
              <a:buChar char="•"/>
            </a:pPr>
            <a:r>
              <a:rPr lang="en-US" sz="1100" dirty="0"/>
              <a:t>For more information on the rising burden of cancer, see </a:t>
            </a:r>
            <a:r>
              <a:rPr lang="en-US" sz="1100" b="0" dirty="0" err="1"/>
              <a:t>wcrf.org</a:t>
            </a:r>
            <a:r>
              <a:rPr lang="en-US" sz="1100" b="0" dirty="0"/>
              <a:t>/</a:t>
            </a:r>
            <a:r>
              <a:rPr lang="en-US" sz="1100" b="0" dirty="0" err="1"/>
              <a:t>cancertrends</a:t>
            </a:r>
            <a:endParaRPr lang="en-US" sz="1100" b="0" dirty="0">
              <a:solidFill>
                <a:schemeClr val="tx1"/>
              </a:solidFill>
            </a:endParaRPr>
          </a:p>
          <a:p>
            <a:pPr marL="171450" indent="-171450">
              <a:buClr>
                <a:schemeClr val="bg2"/>
              </a:buClr>
              <a:buSzPct val="150000"/>
              <a:buFont typeface="Arial" panose="020B0604020202020204" pitchFamily="34" charset="0"/>
              <a:buChar char="•"/>
            </a:pPr>
            <a:endParaRPr lang="en-US" sz="1100" b="0" dirty="0">
              <a:solidFill>
                <a:schemeClr val="tx1"/>
              </a:solidFill>
            </a:endParaRPr>
          </a:p>
          <a:p>
            <a:pPr marL="171450" indent="-171450">
              <a:buFont typeface="Arial" panose="020B0604020202020204" pitchFamily="34" charset="0"/>
              <a:buChar char="•"/>
            </a:pPr>
            <a:endParaRPr lang="en-US" sz="1100" b="0" dirty="0">
              <a:solidFill>
                <a:schemeClr val="tx1"/>
              </a:solidFill>
            </a:endParaRPr>
          </a:p>
          <a:p>
            <a:pPr marL="171450" indent="-171450">
              <a:buFont typeface="Arial" panose="020B0604020202020204" pitchFamily="34" charset="0"/>
              <a:buChar char="•"/>
            </a:pPr>
            <a:endParaRPr lang="en-US" sz="1100" b="0" dirty="0">
              <a:solidFill>
                <a:schemeClr val="tx1"/>
              </a:solidFill>
            </a:endParaRPr>
          </a:p>
        </p:txBody>
      </p:sp>
      <p:sp>
        <p:nvSpPr>
          <p:cNvPr id="4" name="Slide Number Placeholder 3"/>
          <p:cNvSpPr>
            <a:spLocks noGrp="1"/>
          </p:cNvSpPr>
          <p:nvPr>
            <p:ph type="sldNum" sz="quarter" idx="10"/>
          </p:nvPr>
        </p:nvSpPr>
        <p:spPr/>
        <p:txBody>
          <a:bodyPr/>
          <a:lstStyle/>
          <a:p>
            <a:fld id="{5467B214-8946-0B4D-B887-7F8B37BED052}" type="slidenum">
              <a:rPr lang="en-GB" smtClean="0"/>
              <a:t>10</a:t>
            </a:fld>
            <a:endParaRPr lang="en-GB"/>
          </a:p>
        </p:txBody>
      </p:sp>
    </p:spTree>
    <p:extLst>
      <p:ext uri="{BB962C8B-B14F-4D97-AF65-F5344CB8AC3E}">
        <p14:creationId xmlns:p14="http://schemas.microsoft.com/office/powerpoint/2010/main" val="14981824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more detail, please see </a:t>
            </a:r>
            <a:r>
              <a:rPr lang="en-US" b="0" dirty="0"/>
              <a:t>The cancer process at </a:t>
            </a:r>
            <a:r>
              <a:rPr lang="en-US" b="0" dirty="0" err="1"/>
              <a:t>wcrf.org</a:t>
            </a:r>
            <a:r>
              <a:rPr lang="en-US" b="0" dirty="0"/>
              <a:t>/cancer-process.</a:t>
            </a:r>
          </a:p>
        </p:txBody>
      </p:sp>
      <p:sp>
        <p:nvSpPr>
          <p:cNvPr id="4" name="Slide Number Placeholder 3"/>
          <p:cNvSpPr>
            <a:spLocks noGrp="1"/>
          </p:cNvSpPr>
          <p:nvPr>
            <p:ph type="sldNum" sz="quarter" idx="10"/>
          </p:nvPr>
        </p:nvSpPr>
        <p:spPr/>
        <p:txBody>
          <a:bodyPr/>
          <a:lstStyle/>
          <a:p>
            <a:fld id="{5467B214-8946-0B4D-B887-7F8B37BED052}" type="slidenum">
              <a:rPr lang="en-GB" smtClean="0"/>
              <a:t>11</a:t>
            </a:fld>
            <a:endParaRPr lang="en-GB"/>
          </a:p>
        </p:txBody>
      </p:sp>
    </p:spTree>
    <p:extLst>
      <p:ext uri="{BB962C8B-B14F-4D97-AF65-F5344CB8AC3E}">
        <p14:creationId xmlns:p14="http://schemas.microsoft.com/office/powerpoint/2010/main" val="12187853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b="1" kern="1200" dirty="0">
                <a:solidFill>
                  <a:schemeClr val="tx1"/>
                </a:solidFill>
                <a:effectLst/>
                <a:latin typeface="+mn-lt"/>
                <a:ea typeface="+mn-ea"/>
                <a:cs typeface="+mn-cs"/>
              </a:rPr>
              <a:t>Key Messages: Most solid cancers share a common set of eight functional characteristics called the hallmarks of cancer.</a:t>
            </a:r>
          </a:p>
          <a:p>
            <a:pPr marL="171450" indent="-171450">
              <a:buFont typeface="Arial" panose="020B0604020202020204" pitchFamily="34" charset="0"/>
              <a:buChar char="•"/>
            </a:pPr>
            <a:endParaRPr lang="en-GB" sz="11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100" u="sng" kern="1200" dirty="0">
                <a:solidFill>
                  <a:schemeClr val="tx1"/>
                </a:solidFill>
                <a:effectLst/>
                <a:latin typeface="+mn-lt"/>
                <a:ea typeface="+mn-ea"/>
                <a:cs typeface="+mn-cs"/>
              </a:rPr>
              <a:t>Supporting Notes</a:t>
            </a:r>
            <a:r>
              <a:rPr lang="en-GB" sz="1100" u="none" kern="1200" dirty="0">
                <a:solidFill>
                  <a:schemeClr val="tx1"/>
                </a:solidFill>
                <a:effectLst/>
                <a:latin typeface="+mn-lt"/>
                <a:ea typeface="+mn-ea"/>
                <a:cs typeface="+mn-cs"/>
              </a:rPr>
              <a:t>: </a:t>
            </a:r>
            <a:r>
              <a:rPr lang="en-GB" sz="1100" kern="1200" dirty="0">
                <a:solidFill>
                  <a:schemeClr val="tx1"/>
                </a:solidFill>
                <a:effectLst/>
                <a:latin typeface="+mn-lt"/>
                <a:ea typeface="+mn-ea"/>
                <a:cs typeface="+mn-cs"/>
              </a:rPr>
              <a:t>There are several hundred types of cancer, arising from different tissues. Even tumours arising from the same tissue are increasingly recognised as comprising several different subtypes. What characterises cancer is a shared constellation of abnormal cell behaviours, such as rapid cell division and invasion of surrounding tissue, which are linked to changes in DNA. </a:t>
            </a:r>
          </a:p>
          <a:p>
            <a:pPr marL="171450" indent="-171450">
              <a:buFont typeface="Arial" panose="020B0604020202020204" pitchFamily="34" charset="0"/>
              <a:buChar char="•"/>
            </a:pPr>
            <a:r>
              <a:rPr lang="en-GB" sz="1100" kern="1200" dirty="0">
                <a:solidFill>
                  <a:schemeClr val="tx1"/>
                </a:solidFill>
                <a:effectLst/>
                <a:latin typeface="+mn-lt"/>
                <a:ea typeface="+mn-ea"/>
                <a:cs typeface="+mn-cs"/>
              </a:rPr>
              <a:t>Cancer develops when the normal processes that control cell behaviour fail and a rogue cell becomes the progenitor of a group of cells that share its abnormal behaviours or capabilities. This generally results from accumulation of genetic damage in cells over time. The cancer cell is a critical part of a tumour but only one of several important types of cell that create the tumour microenvironment.</a:t>
            </a:r>
          </a:p>
          <a:p>
            <a:pPr marL="171450" indent="-171450">
              <a:buFont typeface="Arial" panose="020B0604020202020204" pitchFamily="34" charset="0"/>
              <a:buChar char="•"/>
            </a:pPr>
            <a:r>
              <a:rPr lang="en-GB" sz="1100" kern="1200" dirty="0">
                <a:solidFill>
                  <a:schemeClr val="tx1"/>
                </a:solidFill>
                <a:effectLst/>
                <a:latin typeface="+mn-lt"/>
                <a:ea typeface="+mn-ea"/>
                <a:cs typeface="+mn-cs"/>
              </a:rPr>
              <a:t>Despite the multitude of pathways through which genetic damage can lead to the development of cancer, almost all solid tumours can be characterised by a relatively small number of phenotypic functional abnormalities, known as the hallmarks of cancer. These eight hallmarks of cancer are facilitated by two enabling characteristics: genome instability and mutation, and tumour-promoting inflammation.</a:t>
            </a:r>
          </a:p>
          <a:p>
            <a:pPr marL="171450" indent="-171450">
              <a:buFont typeface="Arial" panose="020B0604020202020204" pitchFamily="34" charset="0"/>
              <a:buChar char="•"/>
            </a:pPr>
            <a:r>
              <a:rPr lang="en-GB" sz="1100" kern="1200" dirty="0">
                <a:solidFill>
                  <a:schemeClr val="tx1"/>
                </a:solidFill>
                <a:effectLst/>
                <a:latin typeface="+mn-lt"/>
                <a:ea typeface="+mn-ea"/>
                <a:cs typeface="+mn-cs"/>
              </a:rPr>
              <a:t>For more detail, please see </a:t>
            </a:r>
            <a:r>
              <a:rPr lang="en-GB" sz="1100" b="0" kern="1200" dirty="0" err="1">
                <a:solidFill>
                  <a:schemeClr val="tx1"/>
                </a:solidFill>
                <a:effectLst/>
                <a:latin typeface="+mn-lt"/>
                <a:ea typeface="+mn-ea"/>
                <a:cs typeface="+mn-cs"/>
              </a:rPr>
              <a:t>wcrf.org</a:t>
            </a:r>
            <a:r>
              <a:rPr lang="en-GB" sz="1100" b="0" kern="1200" dirty="0">
                <a:solidFill>
                  <a:schemeClr val="tx1"/>
                </a:solidFill>
                <a:effectLst/>
                <a:latin typeface="+mn-lt"/>
                <a:ea typeface="+mn-ea"/>
                <a:cs typeface="+mn-cs"/>
              </a:rPr>
              <a:t>/cancer-process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dirty="0"/>
          </a:p>
          <a:p>
            <a:endParaRPr lang="en-US" sz="1100" dirty="0"/>
          </a:p>
        </p:txBody>
      </p:sp>
      <p:sp>
        <p:nvSpPr>
          <p:cNvPr id="4" name="Slide Number Placeholder 3"/>
          <p:cNvSpPr>
            <a:spLocks noGrp="1"/>
          </p:cNvSpPr>
          <p:nvPr>
            <p:ph type="sldNum" sz="quarter" idx="10"/>
          </p:nvPr>
        </p:nvSpPr>
        <p:spPr/>
        <p:txBody>
          <a:bodyPr/>
          <a:lstStyle/>
          <a:p>
            <a:fld id="{5467B214-8946-0B4D-B887-7F8B37BED052}" type="slidenum">
              <a:rPr lang="en-GB" smtClean="0"/>
              <a:t>12</a:t>
            </a:fld>
            <a:endParaRPr lang="en-GB"/>
          </a:p>
        </p:txBody>
      </p:sp>
    </p:spTree>
    <p:extLst>
      <p:ext uri="{BB962C8B-B14F-4D97-AF65-F5344CB8AC3E}">
        <p14:creationId xmlns:p14="http://schemas.microsoft.com/office/powerpoint/2010/main" val="2676120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9022"/>
            <a:ext cx="5486400" cy="4637816"/>
          </a:xfrm>
        </p:spPr>
        <p:txBody>
          <a:bodyPr/>
          <a:lstStyle/>
          <a:p>
            <a:pPr marL="171450" indent="-171450">
              <a:buFont typeface="Arial" panose="020B0604020202020204" pitchFamily="34" charset="0"/>
              <a:buChar char="•"/>
            </a:pPr>
            <a:r>
              <a:rPr lang="en-GB" sz="1000" b="1" kern="1200" dirty="0">
                <a:solidFill>
                  <a:schemeClr val="tx1"/>
                </a:solidFill>
                <a:effectLst/>
                <a:latin typeface="+mn-lt"/>
                <a:ea typeface="+mn-ea"/>
                <a:cs typeface="+mn-cs"/>
              </a:rPr>
              <a:t>Key Messages: Cells have a variety of endogenous mechanisms to prevent repair or manage DNA damage.</a:t>
            </a:r>
          </a:p>
          <a:p>
            <a:pPr marL="171450" indent="-171450">
              <a:buFont typeface="Arial" panose="020B0604020202020204" pitchFamily="34" charset="0"/>
              <a:buChar char="•"/>
            </a:pPr>
            <a:r>
              <a:rPr lang="en-GB" sz="1000" b="1" kern="1200" dirty="0">
                <a:solidFill>
                  <a:schemeClr val="tx1"/>
                </a:solidFill>
                <a:effectLst/>
                <a:latin typeface="+mn-lt"/>
                <a:ea typeface="+mn-ea"/>
                <a:cs typeface="+mn-cs"/>
              </a:rPr>
              <a:t>These can be overwhelmed by a high load of external mutagens, or they may not work effectively.</a:t>
            </a:r>
          </a:p>
          <a:p>
            <a:pPr marL="171450" indent="-171450">
              <a:buFont typeface="Arial" panose="020B0604020202020204" pitchFamily="34" charset="0"/>
              <a:buChar char="•"/>
            </a:pPr>
            <a:r>
              <a:rPr lang="en-GB" sz="1000" b="1" kern="1200" dirty="0">
                <a:solidFill>
                  <a:schemeClr val="tx1"/>
                </a:solidFill>
                <a:effectLst/>
                <a:latin typeface="+mn-lt"/>
                <a:ea typeface="+mn-ea"/>
                <a:cs typeface="+mn-cs"/>
              </a:rPr>
              <a:t>Ageing is a major factors in increasing the likelihood of accumulating DNA damage.</a:t>
            </a:r>
          </a:p>
          <a:p>
            <a:pPr marL="171450" indent="-171450">
              <a:buFont typeface="Arial" panose="020B0604020202020204" pitchFamily="34" charset="0"/>
              <a:buChar char="•"/>
            </a:pPr>
            <a:r>
              <a:rPr lang="en-GB" sz="1000" b="0" kern="1200" dirty="0">
                <a:solidFill>
                  <a:schemeClr val="tx1"/>
                </a:solidFill>
                <a:effectLst/>
                <a:latin typeface="+mn-lt"/>
                <a:ea typeface="+mn-ea"/>
                <a:cs typeface="+mn-cs"/>
              </a:rPr>
              <a:t>For more information, please see </a:t>
            </a:r>
            <a:r>
              <a:rPr lang="en-GB" sz="1000" b="0" kern="1200" dirty="0" err="1">
                <a:solidFill>
                  <a:schemeClr val="tx1"/>
                </a:solidFill>
                <a:effectLst/>
                <a:latin typeface="+mn-lt"/>
                <a:ea typeface="+mn-ea"/>
                <a:cs typeface="+mn-cs"/>
              </a:rPr>
              <a:t>wcrf.org</a:t>
            </a:r>
            <a:r>
              <a:rPr lang="en-GB" sz="1000" b="0" kern="1200" dirty="0">
                <a:solidFill>
                  <a:schemeClr val="tx1"/>
                </a:solidFill>
                <a:effectLst/>
                <a:latin typeface="+mn-lt"/>
                <a:ea typeface="+mn-ea"/>
                <a:cs typeface="+mn-cs"/>
              </a:rPr>
              <a:t>/cancer-process</a:t>
            </a:r>
          </a:p>
          <a:p>
            <a:pPr marL="171450" indent="-171450">
              <a:buFont typeface="Arial" panose="020B0604020202020204" pitchFamily="34" charset="0"/>
              <a:buChar char="•"/>
            </a:pPr>
            <a:endParaRPr lang="en-GB" sz="1000" b="0" kern="1200" dirty="0">
              <a:solidFill>
                <a:schemeClr val="tx1"/>
              </a:solidFill>
              <a:effectLst/>
              <a:latin typeface="+mn-lt"/>
              <a:ea typeface="+mn-ea"/>
              <a:cs typeface="+mn-cs"/>
            </a:endParaRPr>
          </a:p>
          <a:p>
            <a:pPr marL="171450" indent="-171450">
              <a:buFont typeface="Arial" panose="020B0604020202020204" pitchFamily="34" charset="0"/>
              <a:buChar char="•"/>
            </a:pPr>
            <a:r>
              <a:rPr lang="en-GB" sz="900" b="0" u="sng" kern="1200" dirty="0">
                <a:solidFill>
                  <a:schemeClr val="tx1"/>
                </a:solidFill>
                <a:effectLst/>
                <a:latin typeface="+mn-lt"/>
                <a:ea typeface="+mn-ea"/>
                <a:cs typeface="+mn-cs"/>
              </a:rPr>
              <a:t>Supporting Notes</a:t>
            </a:r>
            <a:r>
              <a:rPr lang="en-GB" sz="900" b="0" u="none" kern="1200" dirty="0">
                <a:solidFill>
                  <a:schemeClr val="tx1"/>
                </a:solidFill>
                <a:effectLst/>
                <a:latin typeface="+mn-lt"/>
                <a:ea typeface="+mn-ea"/>
                <a:cs typeface="+mn-cs"/>
              </a:rPr>
              <a:t>: </a:t>
            </a:r>
            <a:r>
              <a:rPr lang="en-GB" sz="900" b="0" kern="1200" dirty="0">
                <a:solidFill>
                  <a:schemeClr val="tx1"/>
                </a:solidFill>
                <a:effectLst/>
                <a:latin typeface="+mn-lt"/>
                <a:ea typeface="+mn-ea"/>
                <a:cs typeface="+mn-cs"/>
              </a:rPr>
              <a:t>Cells have evolved a range of mechanisms to prevent the accumulation of DNA damage, which protects them against acquiring the hallmarks of cancer. However, these are not perfect and can be compromised by both endogenous and exogenous factors.</a:t>
            </a:r>
            <a:endParaRPr lang="en-US" sz="900" b="0" kern="1200" dirty="0">
              <a:solidFill>
                <a:schemeClr val="tx1"/>
              </a:solidFill>
              <a:effectLst/>
              <a:latin typeface="+mn-lt"/>
              <a:ea typeface="+mn-ea"/>
              <a:cs typeface="+mn-cs"/>
            </a:endParaRPr>
          </a:p>
          <a:p>
            <a:pPr marL="171450" indent="-171450">
              <a:buFont typeface="Arial" panose="020B0604020202020204" pitchFamily="34" charset="0"/>
              <a:buChar char="•"/>
            </a:pPr>
            <a:r>
              <a:rPr lang="en-US" sz="900" b="0" kern="1200" dirty="0">
                <a:solidFill>
                  <a:schemeClr val="tx1"/>
                </a:solidFill>
                <a:effectLst/>
                <a:latin typeface="+mn-lt"/>
                <a:ea typeface="+mn-ea"/>
                <a:cs typeface="+mn-cs"/>
              </a:rPr>
              <a:t>The process by which normal cells transform into invasive cancer cells and progress to clinically significant disease typically spans many years. The cancer process is the result of a complex interaction involving diet, nutrition and physical activity, and other lifestyle and environmental factors, with host factors that are related both to inheritance and to prior experience, possibly through epigenetic change. Such host factors influence susceptibility to cancer development, in particular related to the passage of time. This allows both opportunity to accumulate genetic damage, as well as impairment of function, for example, DNA repair processes with ageing. The interaction between the host metabolic state and dietary, nutritional, physical activity and other environmental exposures over the whole life course is critical to protection from or susceptibility to cancer development. </a:t>
            </a:r>
            <a:endParaRPr lang="en-US" sz="900" b="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b="0" kern="1200" dirty="0">
                <a:solidFill>
                  <a:schemeClr val="tx1"/>
                </a:solidFill>
                <a:effectLst/>
                <a:latin typeface="+mn-lt"/>
                <a:ea typeface="+mn-ea"/>
                <a:cs typeface="+mn-cs"/>
              </a:rPr>
              <a:t>Diet, nutrition and physical activity are essential aspects of human existence. Imbalanced and inappropriate levels of these factors can disturb normal homeostasis and reduce resilience to external challenges. This may manifest in many ways, for instance as susceptibility to infections, to cardiometabolic disease or to cancer.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b="0" kern="1200" dirty="0">
                <a:solidFill>
                  <a:schemeClr val="tx1"/>
                </a:solidFill>
                <a:effectLst/>
                <a:latin typeface="+mn-lt"/>
                <a:ea typeface="+mn-ea"/>
                <a:cs typeface="+mn-cs"/>
              </a:rPr>
              <a:t>In the CUP, diet, nutrition and physical activity are taken to mean the following: </a:t>
            </a:r>
            <a:br>
              <a:rPr lang="en-GB" sz="900" b="0" kern="1200" dirty="0">
                <a:solidFill>
                  <a:schemeClr val="tx1"/>
                </a:solidFill>
                <a:effectLst/>
                <a:latin typeface="+mn-lt"/>
                <a:ea typeface="+mn-ea"/>
                <a:cs typeface="+mn-cs"/>
              </a:rPr>
            </a:br>
            <a:r>
              <a:rPr lang="en-GB" sz="900" b="0" kern="1200" dirty="0">
                <a:solidFill>
                  <a:schemeClr val="tx1"/>
                </a:solidFill>
                <a:effectLst/>
                <a:latin typeface="+mn-lt"/>
                <a:ea typeface="+mn-ea"/>
                <a:cs typeface="+mn-cs"/>
              </a:rPr>
              <a:t>Diet, the food and drink people habitually consume, including dietary patterns and individual constituent nutrients; Nutrition, the process by which organisms obtain energy and nutrients (in the form of food and drink) for growth, maintenance and repair, often marked by nutritional biomarkers and body composition (encompassing body fatness); and Physical Activity, any body movement produced by skeletal muscles that requires energy expenditure.</a:t>
            </a:r>
          </a:p>
        </p:txBody>
      </p:sp>
      <p:sp>
        <p:nvSpPr>
          <p:cNvPr id="4" name="Slide Number Placeholder 3"/>
          <p:cNvSpPr>
            <a:spLocks noGrp="1"/>
          </p:cNvSpPr>
          <p:nvPr>
            <p:ph type="sldNum" sz="quarter" idx="10"/>
          </p:nvPr>
        </p:nvSpPr>
        <p:spPr/>
        <p:txBody>
          <a:bodyPr/>
          <a:lstStyle/>
          <a:p>
            <a:fld id="{5467B214-8946-0B4D-B887-7F8B37BED052}" type="slidenum">
              <a:rPr lang="en-GB" smtClean="0"/>
              <a:t>13</a:t>
            </a:fld>
            <a:endParaRPr lang="en-GB"/>
          </a:p>
        </p:txBody>
      </p:sp>
    </p:spTree>
    <p:extLst>
      <p:ext uri="{BB962C8B-B14F-4D97-AF65-F5344CB8AC3E}">
        <p14:creationId xmlns:p14="http://schemas.microsoft.com/office/powerpoint/2010/main" val="29670433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400550"/>
          </a:xfrm>
        </p:spPr>
        <p:txBody>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1" dirty="0"/>
              <a:t>Key Messages: </a:t>
            </a:r>
            <a:r>
              <a:rPr lang="en-GB" sz="1100" b="1" kern="1200" dirty="0">
                <a:solidFill>
                  <a:schemeClr val="tx1"/>
                </a:solidFill>
                <a:effectLst/>
                <a:latin typeface="+mn-lt"/>
                <a:ea typeface="+mn-ea"/>
                <a:cs typeface="+mn-cs"/>
              </a:rPr>
              <a:t>Some exposures affect several hallmarks through changes in the internal metabolic environment, triggering molecular and cellular changes that may promote one or more different cancers. For more information, please see </a:t>
            </a:r>
            <a:r>
              <a:rPr lang="en-GB" sz="1100" b="1" kern="1200" dirty="0" err="1">
                <a:solidFill>
                  <a:schemeClr val="tx1"/>
                </a:solidFill>
                <a:effectLst/>
                <a:latin typeface="+mn-lt"/>
                <a:ea typeface="+mn-ea"/>
                <a:cs typeface="+mn-cs"/>
              </a:rPr>
              <a:t>wcrf.org</a:t>
            </a:r>
            <a:r>
              <a:rPr lang="en-GB" sz="1100" b="1" kern="1200" dirty="0">
                <a:solidFill>
                  <a:schemeClr val="tx1"/>
                </a:solidFill>
                <a:effectLst/>
                <a:latin typeface="+mn-lt"/>
                <a:ea typeface="+mn-ea"/>
                <a:cs typeface="+mn-cs"/>
              </a:rPr>
              <a:t>/cancer-process</a:t>
            </a:r>
            <a:br>
              <a:rPr lang="en-GB" sz="1100" b="1" kern="1200" dirty="0">
                <a:solidFill>
                  <a:schemeClr val="tx1"/>
                </a:solidFill>
                <a:effectLst/>
                <a:latin typeface="+mn-lt"/>
                <a:ea typeface="+mn-ea"/>
                <a:cs typeface="+mn-cs"/>
              </a:rPr>
            </a:br>
            <a:r>
              <a:rPr lang="en-US" sz="1100" b="0" i="1" dirty="0"/>
              <a:t>Note: Animation to focus on body fatness</a:t>
            </a:r>
            <a:br>
              <a:rPr lang="en-GB" sz="1100" b="1" kern="1200" dirty="0">
                <a:solidFill>
                  <a:schemeClr val="tx1"/>
                </a:solidFill>
                <a:effectLst/>
                <a:latin typeface="+mn-lt"/>
                <a:ea typeface="+mn-ea"/>
                <a:cs typeface="+mn-cs"/>
              </a:rPr>
            </a:br>
            <a:endParaRPr lang="en-US" sz="1100" b="1" dirty="0"/>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u="sng" dirty="0"/>
              <a:t>Supporting Notes</a:t>
            </a:r>
            <a:r>
              <a:rPr lang="en-US" sz="1100" b="0" u="none" dirty="0"/>
              <a:t>:</a:t>
            </a:r>
            <a:r>
              <a:rPr lang="en-US" sz="1100" b="0" u="sng" dirty="0"/>
              <a:t> </a:t>
            </a:r>
            <a:br>
              <a:rPr lang="en-US" sz="1100" b="1" u="sng" dirty="0"/>
            </a:br>
            <a:r>
              <a:rPr lang="en-US" sz="1100" b="0" dirty="0"/>
              <a:t>For the Table: </a:t>
            </a:r>
            <a:r>
              <a:rPr lang="en-US" sz="1100" b="0" kern="1200" dirty="0">
                <a:solidFill>
                  <a:schemeClr val="tx1"/>
                </a:solidFill>
                <a:effectLst/>
                <a:latin typeface="+mn-lt"/>
                <a:ea typeface="+mn-ea"/>
                <a:cs typeface="+mn-cs"/>
              </a:rPr>
              <a:t>Evidence is growing on how diet, nutrition, physical activity and height can influence the biological processes that underpin the development and progression of cancer.  </a:t>
            </a:r>
            <a:r>
              <a:rPr lang="en-US" sz="1100" b="0" dirty="0"/>
              <a:t>T</a:t>
            </a:r>
            <a:r>
              <a:rPr lang="en-US" sz="1100" b="0" kern="1200" dirty="0">
                <a:solidFill>
                  <a:schemeClr val="tx1"/>
                </a:solidFill>
                <a:effectLst/>
                <a:latin typeface="+mn-lt"/>
                <a:ea typeface="+mn-ea"/>
                <a:cs typeface="+mn-cs"/>
              </a:rPr>
              <a:t>he columns in the table show the potential physiologic or metabolic impact of each exposure at the systemic level, and the molecular or cellular pathways that may be affected, which in turn may lead to one or more of the phenotypic changes that </a:t>
            </a:r>
            <a:r>
              <a:rPr lang="en-US" sz="1100" b="0" kern="1200" dirty="0" err="1">
                <a:solidFill>
                  <a:schemeClr val="tx1"/>
                </a:solidFill>
                <a:effectLst/>
                <a:latin typeface="+mn-lt"/>
                <a:ea typeface="+mn-ea"/>
                <a:cs typeface="+mn-cs"/>
              </a:rPr>
              <a:t>characterise</a:t>
            </a:r>
            <a:r>
              <a:rPr lang="en-US" sz="1100" b="0" kern="1200" dirty="0">
                <a:solidFill>
                  <a:schemeClr val="tx1"/>
                </a:solidFill>
                <a:effectLst/>
                <a:latin typeface="+mn-lt"/>
                <a:ea typeface="+mn-ea"/>
                <a:cs typeface="+mn-cs"/>
              </a:rPr>
              <a:t> cancer (hallmarks). </a:t>
            </a:r>
            <a:endParaRPr lang="en-US" sz="1100" b="0" dirty="0"/>
          </a:p>
          <a:p>
            <a:r>
              <a:rPr lang="en-US" sz="1100" b="0" dirty="0"/>
              <a:t>Emphasis on body fatness:</a:t>
            </a:r>
          </a:p>
          <a:p>
            <a:pPr marL="171450" indent="-171450">
              <a:buFont typeface="Arial" panose="020B0604020202020204" pitchFamily="34" charset="0"/>
              <a:buChar char="•"/>
            </a:pPr>
            <a:r>
              <a:rPr lang="en-US" sz="1100" b="0" dirty="0"/>
              <a:t>There are links between the hallmarks and numerous exposures studied in the Continuous Update Project, as detailed in the table. However, body fatness has been highlighted here because the evidence that greater body fatness is a cause of many cancers is very strong (12 cancers), and has grown in strength over the last 10 years (5 more cancer sites).</a:t>
            </a:r>
          </a:p>
          <a:p>
            <a:pPr marL="171450" indent="-171450">
              <a:buFont typeface="Arial" panose="020B0604020202020204" pitchFamily="34" charset="0"/>
              <a:buChar char="•"/>
            </a:pPr>
            <a:r>
              <a:rPr lang="en-US" sz="1100" b="0" dirty="0"/>
              <a:t>Obesity has been associated with a wide range of cellular and molecular processes that, when affected, can promote cancer progression and development.</a:t>
            </a:r>
          </a:p>
          <a:p>
            <a:pPr marL="171450" indent="-171450">
              <a:buFont typeface="Arial" panose="020B0604020202020204" pitchFamily="34" charset="0"/>
              <a:buChar char="•"/>
            </a:pPr>
            <a:r>
              <a:rPr lang="en-US" sz="1100" b="0" dirty="0"/>
              <a:t>Greater body fatness is associated with metabolic and endocrine abnormalities resulting in systemic effects: </a:t>
            </a:r>
            <a:r>
              <a:rPr lang="en-US" sz="1100" b="0" dirty="0" err="1"/>
              <a:t>hyperinsulinaemia</a:t>
            </a:r>
            <a:r>
              <a:rPr lang="en-US" sz="1100" b="0" dirty="0"/>
              <a:t>, increased </a:t>
            </a:r>
            <a:r>
              <a:rPr lang="en-US" sz="1100" b="0" dirty="0" err="1"/>
              <a:t>oestradiol</a:t>
            </a:r>
            <a:r>
              <a:rPr lang="en-US" sz="1100" b="0" dirty="0"/>
              <a:t> and a state of chronic inflammation. These changes are linked to promoting several hallmarks of cancer, via numerous mechanisms/cellular pathways:</a:t>
            </a:r>
            <a:br>
              <a:rPr lang="en-US" sz="1100" b="0" dirty="0"/>
            </a:br>
            <a:r>
              <a:rPr lang="en-US" sz="1100" b="0" dirty="0"/>
              <a:t>- Sustained proliferative </a:t>
            </a:r>
            <a:r>
              <a:rPr lang="en-US" sz="1100" b="0" dirty="0" err="1"/>
              <a:t>signalling</a:t>
            </a:r>
            <a:r>
              <a:rPr lang="en-US" sz="1100" dirty="0"/>
              <a:t>, r</a:t>
            </a:r>
            <a:r>
              <a:rPr lang="en-US" sz="1100" b="0" dirty="0"/>
              <a:t>esisting cell death, </a:t>
            </a:r>
            <a:r>
              <a:rPr lang="en-US" sz="1100" dirty="0"/>
              <a:t>a</a:t>
            </a:r>
            <a:r>
              <a:rPr lang="en-US" sz="1100" b="0" dirty="0"/>
              <a:t>ctivating invasion an metastasis</a:t>
            </a:r>
            <a:r>
              <a:rPr lang="en-US" sz="1100" dirty="0"/>
              <a:t>, i</a:t>
            </a:r>
            <a:r>
              <a:rPr lang="en-US" sz="1100" b="0" dirty="0"/>
              <a:t>nducing angiogenesis, </a:t>
            </a:r>
            <a:r>
              <a:rPr lang="en-US" sz="1100" dirty="0"/>
              <a:t>g</a:t>
            </a:r>
            <a:r>
              <a:rPr lang="en-US" sz="1100" b="0" dirty="0"/>
              <a:t>enome instability and mutation</a:t>
            </a:r>
            <a:r>
              <a:rPr lang="en-US" sz="1100" dirty="0"/>
              <a:t>, </a:t>
            </a:r>
            <a:r>
              <a:rPr lang="en-US" sz="1100" dirty="0" err="1"/>
              <a:t>t</a:t>
            </a:r>
            <a:r>
              <a:rPr lang="en-US" sz="1100" b="0" dirty="0" err="1"/>
              <a:t>umour</a:t>
            </a:r>
            <a:r>
              <a:rPr lang="en-US" sz="1100" b="0" dirty="0"/>
              <a:t>-promoting inflammation</a:t>
            </a:r>
            <a:endParaRPr lang="en-US" sz="1100" b="1" dirty="0"/>
          </a:p>
        </p:txBody>
      </p:sp>
      <p:sp>
        <p:nvSpPr>
          <p:cNvPr id="4" name="Slide Number Placeholder 3"/>
          <p:cNvSpPr>
            <a:spLocks noGrp="1"/>
          </p:cNvSpPr>
          <p:nvPr>
            <p:ph type="sldNum" sz="quarter" idx="10"/>
          </p:nvPr>
        </p:nvSpPr>
        <p:spPr/>
        <p:txBody>
          <a:bodyPr/>
          <a:lstStyle/>
          <a:p>
            <a:fld id="{5467B214-8946-0B4D-B887-7F8B37BED052}" type="slidenum">
              <a:rPr lang="en-GB" smtClean="0"/>
              <a:t>14</a:t>
            </a:fld>
            <a:endParaRPr lang="en-GB"/>
          </a:p>
        </p:txBody>
      </p:sp>
    </p:spTree>
    <p:extLst>
      <p:ext uri="{BB962C8B-B14F-4D97-AF65-F5344CB8AC3E}">
        <p14:creationId xmlns:p14="http://schemas.microsoft.com/office/powerpoint/2010/main" val="23195768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a:t>For more detail please see </a:t>
            </a:r>
            <a:r>
              <a:rPr lang="en-US" sz="1100" b="0" dirty="0"/>
              <a:t>Judging the evidence at </a:t>
            </a:r>
            <a:r>
              <a:rPr lang="en-US" sz="1100" b="0" dirty="0" err="1"/>
              <a:t>wcrf.org</a:t>
            </a:r>
            <a:r>
              <a:rPr lang="en-US" sz="1100" b="0" dirty="0"/>
              <a:t>/judging-evidence</a:t>
            </a:r>
          </a:p>
        </p:txBody>
      </p:sp>
      <p:sp>
        <p:nvSpPr>
          <p:cNvPr id="4" name="Slide Number Placeholder 3"/>
          <p:cNvSpPr>
            <a:spLocks noGrp="1"/>
          </p:cNvSpPr>
          <p:nvPr>
            <p:ph type="sldNum" sz="quarter" idx="10"/>
          </p:nvPr>
        </p:nvSpPr>
        <p:spPr/>
        <p:txBody>
          <a:bodyPr/>
          <a:lstStyle/>
          <a:p>
            <a:fld id="{5467B214-8946-0B4D-B887-7F8B37BED052}" type="slidenum">
              <a:rPr lang="en-GB" smtClean="0"/>
              <a:t>15</a:t>
            </a:fld>
            <a:endParaRPr lang="en-GB"/>
          </a:p>
        </p:txBody>
      </p:sp>
    </p:spTree>
    <p:extLst>
      <p:ext uri="{BB962C8B-B14F-4D97-AF65-F5344CB8AC3E}">
        <p14:creationId xmlns:p14="http://schemas.microsoft.com/office/powerpoint/2010/main" val="6911146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304800"/>
            <a:ext cx="4114800" cy="3086100"/>
          </a:xfrm>
        </p:spPr>
      </p:sp>
      <p:sp>
        <p:nvSpPr>
          <p:cNvPr id="3" name="Notes Placeholder 2"/>
          <p:cNvSpPr>
            <a:spLocks noGrp="1"/>
          </p:cNvSpPr>
          <p:nvPr>
            <p:ph type="body" idx="1"/>
          </p:nvPr>
        </p:nvSpPr>
        <p:spPr>
          <a:xfrm>
            <a:off x="192503" y="3390900"/>
            <a:ext cx="6472993" cy="5753100"/>
          </a:xfrm>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400" b="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400" b="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1" kern="1200" dirty="0">
                <a:solidFill>
                  <a:schemeClr val="tx1"/>
                </a:solidFill>
                <a:effectLst/>
                <a:latin typeface="+mn-lt"/>
                <a:ea typeface="+mn-ea"/>
                <a:cs typeface="+mn-cs"/>
              </a:rPr>
              <a:t>Key Messages: The judgments on strength of evidence rely on predetermined criteria based on an accepted framework.</a:t>
            </a:r>
          </a:p>
          <a:p>
            <a:pPr marL="171450" indent="-171450">
              <a:buFont typeface="Arial" panose="020B0604020202020204" pitchFamily="34" charset="0"/>
              <a:buChar char="•"/>
            </a:pPr>
            <a:endParaRPr lang="en-US" sz="1400" u="sng"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sz="1400" u="sng" kern="1200" dirty="0">
              <a:solidFill>
                <a:schemeClr val="tx1"/>
              </a:solidFill>
              <a:effectLst/>
              <a:latin typeface="+mn-lt"/>
              <a:ea typeface="+mn-ea"/>
              <a:cs typeface="+mn-cs"/>
            </a:endParaRPr>
          </a:p>
          <a:p>
            <a:pPr marL="171450" indent="-171450">
              <a:buFont typeface="Arial" panose="020B0604020202020204" pitchFamily="34" charset="0"/>
              <a:buChar char="•"/>
            </a:pPr>
            <a:r>
              <a:rPr lang="en-US" sz="1400" u="sng" kern="1200" dirty="0">
                <a:solidFill>
                  <a:schemeClr val="tx1"/>
                </a:solidFill>
                <a:effectLst/>
                <a:latin typeface="+mn-lt"/>
                <a:ea typeface="+mn-ea"/>
                <a:cs typeface="+mn-cs"/>
              </a:rPr>
              <a:t>Supporting Notes: </a:t>
            </a:r>
          </a:p>
          <a:p>
            <a:pPr marL="171450" indent="-171450">
              <a:buFont typeface="Arial" panose="020B0604020202020204" pitchFamily="34" charset="0"/>
              <a:buChar char="•"/>
            </a:pPr>
            <a:endParaRPr lang="en-US" sz="1400" u="sng" kern="1200" dirty="0">
              <a:solidFill>
                <a:schemeClr val="tx1"/>
              </a:solidFill>
              <a:effectLst/>
              <a:latin typeface="+mn-lt"/>
              <a:ea typeface="+mn-ea"/>
              <a:cs typeface="+mn-cs"/>
            </a:endParaRPr>
          </a:p>
          <a:p>
            <a:pPr marL="171450" indent="-171450">
              <a:buFont typeface="Arial" panose="020B0604020202020204" pitchFamily="34" charset="0"/>
              <a:buChar char="•"/>
            </a:pPr>
            <a:r>
              <a:rPr lang="en-US" sz="1400" kern="1200" dirty="0">
                <a:solidFill>
                  <a:schemeClr val="tx1"/>
                </a:solidFill>
                <a:effectLst/>
                <a:latin typeface="+mn-lt"/>
                <a:ea typeface="+mn-ea"/>
                <a:cs typeface="+mn-cs"/>
              </a:rPr>
              <a:t>In order to produce recommendations, causal factors need to be identified; this requires a clear, systematic and rigorous process. </a:t>
            </a:r>
          </a:p>
          <a:p>
            <a:pPr marL="171450" indent="-171450">
              <a:buFont typeface="Arial" panose="020B0604020202020204" pitchFamily="34" charset="0"/>
              <a:buChar char="•"/>
            </a:pPr>
            <a:r>
              <a:rPr lang="en-US" sz="1400" kern="1200" dirty="0">
                <a:solidFill>
                  <a:schemeClr val="tx1"/>
                </a:solidFill>
                <a:effectLst/>
                <a:latin typeface="+mn-lt"/>
                <a:ea typeface="+mn-ea"/>
                <a:cs typeface="+mn-cs"/>
              </a:rPr>
              <a:t>The majority of evidence in relation to diet, nutrition and physical activity is based on observational studies and therefore attributing causality risk is challenging. </a:t>
            </a:r>
          </a:p>
          <a:p>
            <a:pPr marL="171450" indent="-171450">
              <a:buFont typeface="Arial" panose="020B0604020202020204" pitchFamily="34" charset="0"/>
              <a:buChar char="•"/>
            </a:pPr>
            <a:r>
              <a:rPr lang="en-US" sz="1400" kern="1200" dirty="0">
                <a:solidFill>
                  <a:schemeClr val="tx1"/>
                </a:solidFill>
                <a:effectLst/>
                <a:latin typeface="+mn-lt"/>
                <a:ea typeface="+mn-ea"/>
                <a:cs typeface="+mn-cs"/>
              </a:rPr>
              <a:t>The Bradford Hill criteria can be applied to traditional epidemiological data as a framework for causal inference. </a:t>
            </a:r>
          </a:p>
          <a:p>
            <a:pPr marL="171450" indent="-171450">
              <a:buFont typeface="Arial" panose="020B0604020202020204" pitchFamily="34" charset="0"/>
              <a:buChar char="•"/>
            </a:pPr>
            <a:r>
              <a:rPr lang="en-US" sz="1400" kern="1200" dirty="0">
                <a:solidFill>
                  <a:schemeClr val="tx1"/>
                </a:solidFill>
                <a:effectLst/>
                <a:latin typeface="+mn-lt"/>
                <a:ea typeface="+mn-ea"/>
                <a:cs typeface="+mn-cs"/>
              </a:rPr>
              <a:t>The Bradford Hill criteria are the basis for the Continuous Update Project (CUP) systematic review analyses and the criteria for judging the evidence. </a:t>
            </a:r>
          </a:p>
          <a:p>
            <a:pPr marL="171450" indent="-171450">
              <a:buFont typeface="Arial" panose="020B0604020202020204" pitchFamily="34" charset="0"/>
              <a:buChar char="•"/>
            </a:pPr>
            <a:endParaRPr lang="en-US" sz="1400" b="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400" b="0" kern="1200" dirty="0">
                <a:solidFill>
                  <a:schemeClr val="tx1"/>
                </a:solidFill>
                <a:effectLst/>
                <a:latin typeface="+mn-lt"/>
                <a:ea typeface="+mn-ea"/>
                <a:cs typeface="+mn-cs"/>
              </a:rPr>
              <a:t>The conclusions for each cancer site or exposure are summarized within matrices, as demonstrated above. </a:t>
            </a:r>
          </a:p>
          <a:p>
            <a:pPr marL="171450" indent="-171450">
              <a:buFont typeface="Arial" panose="020B0604020202020204" pitchFamily="34" charset="0"/>
              <a:buChar char="•"/>
            </a:pPr>
            <a:r>
              <a:rPr lang="en-US" sz="1400" b="0" kern="1200" dirty="0">
                <a:solidFill>
                  <a:schemeClr val="tx1"/>
                </a:solidFill>
                <a:effectLst/>
                <a:latin typeface="+mn-lt"/>
                <a:ea typeface="+mn-ea"/>
                <a:cs typeface="+mn-cs"/>
              </a:rPr>
              <a:t>Only conclusions judged as ‘strong evidence’, in purple, are the basis for recommendations.  </a:t>
            </a:r>
          </a:p>
          <a:p>
            <a:pPr marL="171450" indent="-171450">
              <a:buFont typeface="Arial" panose="020B0604020202020204" pitchFamily="34" charset="0"/>
              <a:buChar char="•"/>
            </a:pPr>
            <a:endParaRPr lang="en-US" sz="1400" b="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sz="1400" b="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400" b="0" kern="1200" dirty="0">
                <a:solidFill>
                  <a:schemeClr val="tx1"/>
                </a:solidFill>
                <a:effectLst/>
                <a:latin typeface="+mn-lt"/>
                <a:ea typeface="+mn-ea"/>
                <a:cs typeface="+mn-cs"/>
              </a:rPr>
              <a:t>More detail on how the grading criteria was developed and applied can be found within ‘Judging the Evidence’, online at </a:t>
            </a:r>
            <a:r>
              <a:rPr lang="en-US" sz="1400" b="1" kern="1200" dirty="0" err="1">
                <a:solidFill>
                  <a:schemeClr val="tx1"/>
                </a:solidFill>
                <a:effectLst/>
                <a:latin typeface="+mn-lt"/>
                <a:ea typeface="+mn-ea"/>
                <a:cs typeface="+mn-cs"/>
              </a:rPr>
              <a:t>wcrf.org</a:t>
            </a:r>
            <a:r>
              <a:rPr lang="en-US" sz="1400" b="1" kern="1200" dirty="0">
                <a:solidFill>
                  <a:schemeClr val="tx1"/>
                </a:solidFill>
                <a:effectLst/>
                <a:latin typeface="+mn-lt"/>
                <a:ea typeface="+mn-ea"/>
                <a:cs typeface="+mn-cs"/>
              </a:rPr>
              <a:t>/judging-evidence</a:t>
            </a:r>
          </a:p>
          <a:p>
            <a:pPr marL="171450" indent="-171450">
              <a:buFont typeface="Arial" panose="020B0604020202020204" pitchFamily="34" charset="0"/>
              <a:buChar char="•"/>
            </a:pPr>
            <a:endParaRPr lang="en-US" sz="1100" b="1"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sz="1100" b="1" kern="1200" dirty="0">
              <a:solidFill>
                <a:schemeClr val="tx1"/>
              </a:solidFill>
              <a:effectLst/>
              <a:latin typeface="+mn-lt"/>
              <a:ea typeface="+mn-ea"/>
              <a:cs typeface="+mn-cs"/>
            </a:endParaRPr>
          </a:p>
          <a:p>
            <a:pPr marL="171450" indent="-171450">
              <a:buFont typeface="Arial" panose="020B0604020202020204" pitchFamily="34" charset="0"/>
              <a:buChar char="•"/>
            </a:pPr>
            <a:r>
              <a:rPr lang="en-US" sz="1100" dirty="0"/>
              <a:t>The criteria for each conclusion are:</a:t>
            </a:r>
          </a:p>
          <a:p>
            <a:pPr marL="171450" indent="-171450">
              <a:buFont typeface="Arial" panose="020B0604020202020204" pitchFamily="34" charset="0"/>
              <a:buChar char="•"/>
            </a:pPr>
            <a:endParaRPr lang="en-US" sz="1100" b="1" dirty="0"/>
          </a:p>
          <a:p>
            <a:pPr marL="285750" indent="-285750">
              <a:buFont typeface="Arial" panose="020B0604020202020204" pitchFamily="34" charset="0"/>
              <a:buChar char="•"/>
            </a:pPr>
            <a:r>
              <a:rPr lang="en-US" sz="1100" b="0" dirty="0"/>
              <a:t>Convincing (Strong Evidence) </a:t>
            </a:r>
            <a:br>
              <a:rPr lang="en-US" sz="1100" b="0" dirty="0"/>
            </a:br>
            <a:r>
              <a:rPr lang="en-US" sz="1100" b="0" i="1" dirty="0"/>
              <a:t>Evidence strong enough to support a judgement of a convincing causal (or protective) relationship, which justifies making recommendations designed to reduce the risk of cancer. The evidence is robust enough to be unlikely to be modified in the foreseeable future as new evidence accumulates. </a:t>
            </a:r>
            <a:endParaRPr lang="en-US" sz="1100" b="0" dirty="0"/>
          </a:p>
          <a:p>
            <a:pPr marL="285750" indent="-285750">
              <a:buFont typeface="Arial" panose="020B0604020202020204" pitchFamily="34" charset="0"/>
              <a:buChar char="•"/>
            </a:pPr>
            <a:r>
              <a:rPr lang="en-US" sz="1100" b="0" dirty="0"/>
              <a:t>Probable (Strong Evidence)</a:t>
            </a:r>
            <a:br>
              <a:rPr lang="en-US" sz="1100" b="0" dirty="0"/>
            </a:br>
            <a:r>
              <a:rPr lang="en-US" sz="1100" b="0" i="1" dirty="0"/>
              <a:t>Evidence strong enough to support a judgement of a probable causal (or protective) relationship, which generally justifies recommendations designed to reduce the risk of cancer. </a:t>
            </a:r>
            <a:endParaRPr lang="en-US" sz="1100" b="0" dirty="0"/>
          </a:p>
          <a:p>
            <a:pPr marL="285750" indent="-285750">
              <a:buFont typeface="Arial" panose="020B0604020202020204" pitchFamily="34" charset="0"/>
              <a:buChar char="•"/>
            </a:pPr>
            <a:r>
              <a:rPr lang="en-US" sz="1100" b="0" dirty="0"/>
              <a:t>Limited-Suggestive </a:t>
            </a:r>
            <a:br>
              <a:rPr lang="en-US" sz="1100" b="0" dirty="0"/>
            </a:br>
            <a:r>
              <a:rPr lang="en-US" sz="1100" b="0" i="1" dirty="0"/>
              <a:t>Evidence that is too limited to permit a probable or convincing causal judgement but is suggestive of a direction of effect. The evidence may be limited in amount or by methodological flaws, but shows a generally consistent direction of effect. This judgement is very rarely sufficient to justify recommendations designed to reduce the risk of cancer; any exceptions to this require special, explicit justification. </a:t>
            </a:r>
            <a:endParaRPr lang="en-US" sz="1100" b="0" dirty="0"/>
          </a:p>
          <a:p>
            <a:pPr marL="285750" indent="-285750">
              <a:buFont typeface="Arial" panose="020B0604020202020204" pitchFamily="34" charset="0"/>
              <a:buChar char="•"/>
            </a:pPr>
            <a:r>
              <a:rPr lang="en-US" sz="1100" b="0" dirty="0"/>
              <a:t>Limited-No Conclusion</a:t>
            </a:r>
            <a:br>
              <a:rPr lang="en-US" sz="1100" b="0" dirty="0"/>
            </a:br>
            <a:r>
              <a:rPr lang="en-US" sz="1100" b="0" i="1" dirty="0"/>
              <a:t>Evidence is so limited that no firm conclusion can be made. This judgement represents an entry level and is intended to allow any exposure for which there are sufficient data to warrant Panel consideration, but where insufficient evidence exists to permit a more definitive grading.</a:t>
            </a:r>
            <a:endParaRPr lang="en-US" sz="1100" b="0" dirty="0"/>
          </a:p>
          <a:p>
            <a:pPr marL="285750" indent="-285750">
              <a:buFont typeface="Arial" panose="020B0604020202020204" pitchFamily="34" charset="0"/>
              <a:buChar char="•"/>
            </a:pPr>
            <a:r>
              <a:rPr lang="en-US" sz="1100" b="0" dirty="0"/>
              <a:t>Substantial effect on risk unlikely (Strong Evidence)</a:t>
            </a:r>
            <a:br>
              <a:rPr lang="en-US" sz="1100" b="0" dirty="0"/>
            </a:br>
            <a:r>
              <a:rPr lang="en-US" sz="1100" b="0" i="1" dirty="0"/>
              <a:t>Evidence is strong enough to support a judgement that a particular food, nutrition or physical activity exposure is unlikely to have a substantial causal relation to a cancer outcome. The evidence should be robust enough to be unlikely to be modified in the foreseeable future as new evidence accumulates. </a:t>
            </a:r>
          </a:p>
          <a:p>
            <a:br>
              <a:rPr lang="en-US" sz="1100" b="0" kern="1200" dirty="0">
                <a:solidFill>
                  <a:schemeClr val="tx1"/>
                </a:solidFill>
                <a:effectLst/>
                <a:latin typeface="+mn-lt"/>
                <a:ea typeface="+mn-ea"/>
                <a:cs typeface="+mn-cs"/>
              </a:rPr>
            </a:br>
            <a:endParaRPr lang="en-US" sz="1100" b="0" dirty="0"/>
          </a:p>
        </p:txBody>
      </p:sp>
      <p:sp>
        <p:nvSpPr>
          <p:cNvPr id="4" name="Slide Number Placeholder 3"/>
          <p:cNvSpPr>
            <a:spLocks noGrp="1"/>
          </p:cNvSpPr>
          <p:nvPr>
            <p:ph type="sldNum" sz="quarter" idx="10"/>
          </p:nvPr>
        </p:nvSpPr>
        <p:spPr/>
        <p:txBody>
          <a:bodyPr/>
          <a:lstStyle/>
          <a:p>
            <a:fld id="{5467B214-8946-0B4D-B887-7F8B37BED052}" type="slidenum">
              <a:rPr lang="en-GB" smtClean="0"/>
              <a:t>16</a:t>
            </a:fld>
            <a:endParaRPr lang="en-GB" dirty="0"/>
          </a:p>
        </p:txBody>
      </p:sp>
    </p:spTree>
    <p:extLst>
      <p:ext uri="{BB962C8B-B14F-4D97-AF65-F5344CB8AC3E}">
        <p14:creationId xmlns:p14="http://schemas.microsoft.com/office/powerpoint/2010/main" val="10956586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a:t>For evidence by cancer type, </a:t>
            </a:r>
            <a:r>
              <a:rPr lang="en-US" sz="1100" b="0" dirty="0"/>
              <a:t>please see: </a:t>
            </a:r>
            <a:r>
              <a:rPr lang="en-US" sz="1100" b="0" dirty="0" err="1"/>
              <a:t>wcrf.org</a:t>
            </a:r>
            <a:r>
              <a:rPr lang="en-US" sz="1100" b="0" dirty="0"/>
              <a:t>/cancers</a:t>
            </a:r>
            <a:br>
              <a:rPr lang="en-US" sz="1100" b="0" dirty="0"/>
            </a:br>
            <a:r>
              <a:rPr lang="en-US" sz="1100" b="0" dirty="0"/>
              <a:t>For evidence by exposure, please see: </a:t>
            </a:r>
            <a:r>
              <a:rPr lang="en-US" sz="1100" b="0" dirty="0" err="1"/>
              <a:t>wcrf.org</a:t>
            </a:r>
            <a:r>
              <a:rPr lang="en-US" sz="1100" b="0" dirty="0"/>
              <a:t>/exposures</a:t>
            </a:r>
          </a:p>
          <a:p>
            <a:r>
              <a:rPr lang="en-US" sz="1100" b="0" dirty="0"/>
              <a:t>For Systematic Literature Reviews (SLRs) and protocols, please see: </a:t>
            </a:r>
            <a:r>
              <a:rPr lang="en-US" sz="1100" b="0" dirty="0" err="1"/>
              <a:t>wcrf.org</a:t>
            </a:r>
            <a:r>
              <a:rPr lang="en-US" sz="1100" b="0" dirty="0"/>
              <a:t>/toolkit</a:t>
            </a:r>
          </a:p>
        </p:txBody>
      </p:sp>
      <p:sp>
        <p:nvSpPr>
          <p:cNvPr id="4" name="Slide Number Placeholder 3"/>
          <p:cNvSpPr>
            <a:spLocks noGrp="1"/>
          </p:cNvSpPr>
          <p:nvPr>
            <p:ph type="sldNum" sz="quarter" idx="10"/>
          </p:nvPr>
        </p:nvSpPr>
        <p:spPr/>
        <p:txBody>
          <a:bodyPr/>
          <a:lstStyle/>
          <a:p>
            <a:fld id="{5467B214-8946-0B4D-B887-7F8B37BED052}" type="slidenum">
              <a:rPr lang="en-GB" smtClean="0"/>
              <a:t>17</a:t>
            </a:fld>
            <a:endParaRPr lang="en-GB"/>
          </a:p>
        </p:txBody>
      </p:sp>
    </p:spTree>
    <p:extLst>
      <p:ext uri="{BB962C8B-B14F-4D97-AF65-F5344CB8AC3E}">
        <p14:creationId xmlns:p14="http://schemas.microsoft.com/office/powerpoint/2010/main" val="41639335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dirty="0"/>
              <a:t>Key Messages: This matrix </a:t>
            </a:r>
            <a:r>
              <a:rPr lang="en-US" sz="1100" b="1" dirty="0" err="1"/>
              <a:t>summarises</a:t>
            </a:r>
            <a:r>
              <a:rPr lang="en-US" sz="1100" b="1" dirty="0"/>
              <a:t> the CUP panel’s judgements on the strength of the evidence causally relating diet, nutrition and physical activity with the risk of cancer, for the sites reviewed, and with weight gain, overweight and obesity.</a:t>
            </a:r>
            <a:br>
              <a:rPr lang="en-US" sz="1100" b="1" dirty="0"/>
            </a:br>
            <a:endParaRPr lang="en-US" sz="1100" b="1" dirty="0"/>
          </a:p>
          <a:p>
            <a:pPr marL="171450" indent="-171450">
              <a:buFont typeface="Arial" panose="020B0604020202020204" pitchFamily="34" charset="0"/>
              <a:buChar char="•"/>
            </a:pPr>
            <a:r>
              <a:rPr lang="en-US" sz="1100" b="0" u="sng" dirty="0"/>
              <a:t>Supporting Notes:</a:t>
            </a:r>
            <a:endParaRPr lang="en-US" sz="1100" b="0" dirty="0"/>
          </a:p>
          <a:p>
            <a:pPr marL="171450" indent="-171450">
              <a:buFont typeface="Arial" panose="020B0604020202020204" pitchFamily="34" charset="0"/>
              <a:buChar char="•"/>
            </a:pPr>
            <a:r>
              <a:rPr lang="en-US" sz="1050" b="0" i="1" dirty="0"/>
              <a:t>Note to User: This matrix has extensive footnotes. Please see the back of the printed summary report or </a:t>
            </a:r>
            <a:r>
              <a:rPr lang="en-US" sz="1050" b="0" i="1" dirty="0" err="1"/>
              <a:t>www.dietandcancerreport.org</a:t>
            </a:r>
            <a:r>
              <a:rPr lang="en-US" sz="1050" b="0" i="1" dirty="0"/>
              <a:t> for full details</a:t>
            </a:r>
            <a:endParaRPr lang="en-US" b="0" dirty="0"/>
          </a:p>
        </p:txBody>
      </p:sp>
      <p:sp>
        <p:nvSpPr>
          <p:cNvPr id="4" name="Slide Number Placeholder 3"/>
          <p:cNvSpPr>
            <a:spLocks noGrp="1"/>
          </p:cNvSpPr>
          <p:nvPr>
            <p:ph type="sldNum" sz="quarter" idx="10"/>
          </p:nvPr>
        </p:nvSpPr>
        <p:spPr/>
        <p:txBody>
          <a:bodyPr/>
          <a:lstStyle/>
          <a:p>
            <a:fld id="{5467B214-8946-0B4D-B887-7F8B37BED052}" type="slidenum">
              <a:rPr lang="en-GB" smtClean="0"/>
              <a:t>18</a:t>
            </a:fld>
            <a:endParaRPr lang="en-GB"/>
          </a:p>
        </p:txBody>
      </p:sp>
    </p:spTree>
    <p:extLst>
      <p:ext uri="{BB962C8B-B14F-4D97-AF65-F5344CB8AC3E}">
        <p14:creationId xmlns:p14="http://schemas.microsoft.com/office/powerpoint/2010/main" val="30697077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1" dirty="0">
                <a:solidFill>
                  <a:schemeClr val="tx1"/>
                </a:solidFill>
              </a:rPr>
              <a:t>Key Messages: In spite of remaining uncertainties, evidence was sufficiently strong to draw conclusions of convincing or probable causality for a number of exposures/cancer sites</a:t>
            </a:r>
            <a:br>
              <a:rPr lang="en-US" sz="1100" b="1" dirty="0">
                <a:solidFill>
                  <a:schemeClr val="tx1"/>
                </a:solidFill>
              </a:rPr>
            </a:br>
            <a:endParaRPr lang="en-US" sz="1100" dirty="0"/>
          </a:p>
          <a:p>
            <a:pPr marL="285750" marR="0" indent="-285750"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u="sng" dirty="0"/>
              <a:t>Supporting Notes</a:t>
            </a:r>
            <a:r>
              <a:rPr lang="en-US" sz="1100" b="0" u="none" dirty="0"/>
              <a:t>: </a:t>
            </a:r>
            <a:r>
              <a:rPr lang="en-US" sz="1100" b="0" dirty="0"/>
              <a:t>This matrix </a:t>
            </a:r>
            <a:r>
              <a:rPr lang="en-US" sz="1100" b="0" dirty="0" err="1"/>
              <a:t>summarises</a:t>
            </a:r>
            <a:r>
              <a:rPr lang="en-US" sz="1100" b="0" dirty="0"/>
              <a:t> all the strong evidence conclusions from the CUP.</a:t>
            </a:r>
          </a:p>
          <a:p>
            <a:pPr marL="285750" marR="0" indent="-285750"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dirty="0"/>
              <a:t>The Panel uses its judgements on the findings of the CUP to make the Recommendations. </a:t>
            </a:r>
          </a:p>
          <a:p>
            <a:pPr marL="285750" marR="0" lvl="0" indent="-285750"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b="0" kern="1200" dirty="0">
                <a:effectLst/>
                <a:latin typeface="+mn-lt"/>
                <a:ea typeface="+mn-ea"/>
                <a:cs typeface="+mn-cs"/>
              </a:rPr>
              <a:t>Each conclusion on the likely causal relationship between body fatness and weight gain and a cancer forms a part of the overall body of evidence that is considered during the process of making Cancer Prevention Recommendations. Any single conclusion does not represent a recommendation in its own right. The Cancer Prevention Recommendations are based on a synthesis of all these separate conclusions, as well as other relevant evidence.</a:t>
            </a:r>
          </a:p>
          <a:p>
            <a:pPr marL="285750" indent="-285750" defTabSz="457200">
              <a:buFont typeface="Arial" panose="020B0604020202020204" pitchFamily="34" charset="0"/>
              <a:buChar char="•"/>
              <a:defRPr/>
            </a:pPr>
            <a:r>
              <a:rPr lang="en-US" sz="1100" b="0" i="1" dirty="0"/>
              <a:t>Note to User: This matrix has footnotes. Please see </a:t>
            </a:r>
            <a:r>
              <a:rPr lang="en-US" sz="1100" b="0" i="1" dirty="0" err="1"/>
              <a:t>wcrf.org</a:t>
            </a:r>
            <a:r>
              <a:rPr lang="en-US" sz="1100" b="0" i="1" dirty="0"/>
              <a:t>/</a:t>
            </a:r>
            <a:r>
              <a:rPr lang="en-US" sz="1100" b="0" i="1" dirty="0" err="1"/>
              <a:t>summarymatrix</a:t>
            </a:r>
            <a:r>
              <a:rPr lang="en-US" sz="1100" b="0" i="1" dirty="0"/>
              <a:t> or </a:t>
            </a:r>
            <a:r>
              <a:rPr lang="en-US" sz="1100" b="0" i="1" dirty="0" err="1"/>
              <a:t>www.dietandcancerreport.org</a:t>
            </a:r>
            <a:r>
              <a:rPr lang="en-US" sz="1100" b="0" i="1" dirty="0"/>
              <a:t> for full details</a:t>
            </a:r>
            <a:endParaRPr lang="en-US" sz="1100" b="0" dirty="0"/>
          </a:p>
          <a:p>
            <a:pPr marL="285750" marR="0" lvl="0" indent="-285750"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100" kern="1200" dirty="0">
              <a:effectLst/>
              <a:latin typeface="+mn-lt"/>
              <a:ea typeface="+mn-ea"/>
              <a:cs typeface="+mn-cs"/>
            </a:endParaRPr>
          </a:p>
          <a:p>
            <a:pPr marL="285750" marR="0" indent="-28575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100" dirty="0"/>
          </a:p>
          <a:p>
            <a:pPr marL="171450" indent="-171450">
              <a:buFont typeface="Arial" panose="020B0604020202020204" pitchFamily="34" charset="0"/>
              <a:buChar char="•"/>
            </a:pPr>
            <a:endParaRPr lang="en-US" sz="1100" dirty="0"/>
          </a:p>
        </p:txBody>
      </p:sp>
      <p:sp>
        <p:nvSpPr>
          <p:cNvPr id="4" name="Slide Number Placeholder 3"/>
          <p:cNvSpPr>
            <a:spLocks noGrp="1"/>
          </p:cNvSpPr>
          <p:nvPr>
            <p:ph type="sldNum" sz="quarter" idx="10"/>
          </p:nvPr>
        </p:nvSpPr>
        <p:spPr/>
        <p:txBody>
          <a:bodyPr/>
          <a:lstStyle/>
          <a:p>
            <a:fld id="{5467B214-8946-0B4D-B887-7F8B37BED052}" type="slidenum">
              <a:rPr lang="en-GB" smtClean="0"/>
              <a:t>19</a:t>
            </a:fld>
            <a:endParaRPr lang="en-GB"/>
          </a:p>
        </p:txBody>
      </p:sp>
    </p:spTree>
    <p:extLst>
      <p:ext uri="{BB962C8B-B14F-4D97-AF65-F5344CB8AC3E}">
        <p14:creationId xmlns:p14="http://schemas.microsoft.com/office/powerpoint/2010/main" val="25952675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100" b="1" dirty="0"/>
              <a:t>Key Message: WCRF is a global network</a:t>
            </a:r>
            <a:br>
              <a:rPr lang="en-US" sz="1100" b="1" dirty="0"/>
            </a:br>
            <a:endParaRPr lang="en-US" sz="1100" b="1" dirty="0"/>
          </a:p>
          <a:p>
            <a:pPr marL="171450" indent="-171450">
              <a:buFont typeface="Arial" panose="020B0604020202020204" pitchFamily="34" charset="0"/>
              <a:buChar char="•"/>
            </a:pPr>
            <a:r>
              <a:rPr lang="en-US" sz="1100" u="sng" dirty="0"/>
              <a:t>Supporting Notes</a:t>
            </a:r>
            <a:r>
              <a:rPr lang="en-US" sz="1100" u="none" dirty="0"/>
              <a:t>: </a:t>
            </a:r>
            <a:r>
              <a:rPr lang="en-US" sz="1100" dirty="0"/>
              <a:t>The World Cancer Research Fund Network comprises of 4 cancer charities and an umbrella </a:t>
            </a:r>
            <a:r>
              <a:rPr lang="en-US" sz="1100" dirty="0" err="1"/>
              <a:t>organisation</a:t>
            </a:r>
            <a:r>
              <a:rPr lang="en-US" sz="1100" dirty="0"/>
              <a:t>, World Cancer Research Fund International:</a:t>
            </a:r>
            <a:br>
              <a:rPr lang="en-US" sz="1100" dirty="0"/>
            </a:br>
            <a:r>
              <a:rPr lang="en-US" sz="1100" dirty="0"/>
              <a:t>The 4 network entities are:</a:t>
            </a:r>
          </a:p>
          <a:p>
            <a:pPr marL="628650" lvl="1" indent="-171450">
              <a:buFont typeface="Arial" panose="020B0604020202020204" pitchFamily="34" charset="0"/>
              <a:buChar char="•"/>
            </a:pPr>
            <a:r>
              <a:rPr lang="en-US" sz="1100" dirty="0"/>
              <a:t>American Institute for Cancer Research</a:t>
            </a:r>
          </a:p>
          <a:p>
            <a:pPr marL="628650" lvl="1" indent="-171450">
              <a:buFont typeface="Arial" panose="020B0604020202020204" pitchFamily="34" charset="0"/>
              <a:buChar char="•"/>
            </a:pPr>
            <a:r>
              <a:rPr lang="en-US" sz="1100" dirty="0"/>
              <a:t>World Cancer Research Fund UK</a:t>
            </a:r>
          </a:p>
          <a:p>
            <a:pPr marL="628650" lvl="1" indent="-171450">
              <a:buFont typeface="Arial" panose="020B0604020202020204" pitchFamily="34" charset="0"/>
              <a:buChar char="•"/>
            </a:pPr>
            <a:r>
              <a:rPr lang="en-US" sz="1100" dirty="0" err="1"/>
              <a:t>Wereld</a:t>
            </a:r>
            <a:r>
              <a:rPr lang="en-US" sz="1100" dirty="0"/>
              <a:t> </a:t>
            </a:r>
            <a:r>
              <a:rPr lang="en-US" sz="1100" dirty="0" err="1"/>
              <a:t>Kanker</a:t>
            </a:r>
            <a:r>
              <a:rPr lang="en-US" sz="1100" dirty="0"/>
              <a:t> </a:t>
            </a:r>
            <a:r>
              <a:rPr lang="en-US" sz="1100" dirty="0" err="1"/>
              <a:t>Onderzoek</a:t>
            </a:r>
            <a:r>
              <a:rPr lang="en-US" sz="1100" dirty="0"/>
              <a:t> </a:t>
            </a:r>
            <a:r>
              <a:rPr lang="en-US" sz="1100" dirty="0" err="1"/>
              <a:t>Fonds</a:t>
            </a:r>
            <a:endParaRPr lang="en-US" sz="1100" dirty="0"/>
          </a:p>
          <a:p>
            <a:pPr marL="628650" lvl="1" indent="-171450">
              <a:buFont typeface="Arial" panose="020B0604020202020204" pitchFamily="34" charset="0"/>
              <a:buChar char="•"/>
            </a:pPr>
            <a:r>
              <a:rPr lang="en-US" sz="1100" dirty="0"/>
              <a:t>World Cancer Research Fund Hong Kong [There is no formal office. Instead, 3 Ambassadors champion our work within Asia].</a:t>
            </a:r>
          </a:p>
          <a:p>
            <a:pPr lvl="1"/>
            <a:r>
              <a:rPr lang="en-US" sz="1100" dirty="0"/>
              <a:t>The World Cancer Research Fund International is an umbrella </a:t>
            </a:r>
            <a:r>
              <a:rPr lang="en-US" sz="1100" dirty="0" err="1"/>
              <a:t>organisation</a:t>
            </a:r>
            <a:r>
              <a:rPr lang="en-US" sz="1100" dirty="0"/>
              <a:t> which leads and unifies this network of cancer charities, with a global reach.</a:t>
            </a:r>
            <a:br>
              <a:rPr lang="en-US" sz="1100" dirty="0"/>
            </a:br>
            <a:endParaRPr lang="en-US" sz="1100" dirty="0"/>
          </a:p>
        </p:txBody>
      </p:sp>
      <p:sp>
        <p:nvSpPr>
          <p:cNvPr id="4" name="Slide Number Placeholder 3"/>
          <p:cNvSpPr>
            <a:spLocks noGrp="1"/>
          </p:cNvSpPr>
          <p:nvPr>
            <p:ph type="sldNum" sz="quarter" idx="10"/>
          </p:nvPr>
        </p:nvSpPr>
        <p:spPr/>
        <p:txBody>
          <a:bodyPr/>
          <a:lstStyle/>
          <a:p>
            <a:fld id="{5467B214-8946-0B4D-B887-7F8B37BED052}" type="slidenum">
              <a:rPr lang="en-GB" smtClean="0"/>
              <a:t>2</a:t>
            </a:fld>
            <a:endParaRPr lang="en-GB"/>
          </a:p>
        </p:txBody>
      </p:sp>
    </p:spTree>
    <p:extLst>
      <p:ext uri="{BB962C8B-B14F-4D97-AF65-F5344CB8AC3E}">
        <p14:creationId xmlns:p14="http://schemas.microsoft.com/office/powerpoint/2010/main" val="40149413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100" b="1" dirty="0"/>
              <a:t>Key Messages: An interactive version of our Summary of conclusions matrix has been developed by the data </a:t>
            </a:r>
            <a:r>
              <a:rPr lang="en-US" sz="1100" b="1" dirty="0" err="1"/>
              <a:t>visualisation</a:t>
            </a:r>
            <a:r>
              <a:rPr lang="en-US" sz="1100" b="1" dirty="0"/>
              <a:t> company, Information is Beautiful. </a:t>
            </a:r>
            <a:br>
              <a:rPr lang="en-US" sz="1100" b="1" dirty="0"/>
            </a:br>
            <a:endParaRPr lang="en-US" sz="1100" b="1" dirty="0"/>
          </a:p>
          <a:p>
            <a:pPr marL="171450" indent="-171450">
              <a:buFont typeface="Arial" panose="020B0604020202020204" pitchFamily="34" charset="0"/>
              <a:buChar char="•"/>
            </a:pPr>
            <a:r>
              <a:rPr lang="en-US" sz="1100" b="0" u="sng" dirty="0"/>
              <a:t>Supporting Notes: </a:t>
            </a:r>
          </a:p>
          <a:p>
            <a:pPr marL="171450" indent="-171450">
              <a:buFont typeface="Arial" panose="020B0604020202020204" pitchFamily="34" charset="0"/>
              <a:buChar char="•"/>
            </a:pPr>
            <a:r>
              <a:rPr lang="en-US" sz="1100" b="0" dirty="0"/>
              <a:t>For the full interactive matrix, please visit </a:t>
            </a:r>
            <a:r>
              <a:rPr lang="en-US" sz="1100" b="0" dirty="0" err="1"/>
              <a:t>wcrf.org</a:t>
            </a:r>
            <a:r>
              <a:rPr lang="en-US" sz="1100" b="0" dirty="0"/>
              <a:t>/</a:t>
            </a:r>
            <a:r>
              <a:rPr lang="en-US" sz="1100" b="0" dirty="0" err="1"/>
              <a:t>interactivematrix</a:t>
            </a:r>
            <a:endParaRPr lang="en-US" sz="1100" b="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dirty="0"/>
              <a:t>For more information about their work, please visit: https://</a:t>
            </a:r>
            <a:r>
              <a:rPr lang="en-US" sz="1100" b="0" dirty="0" err="1"/>
              <a:t>informationisbeautiful.net</a:t>
            </a:r>
            <a:r>
              <a:rPr lang="en-US" sz="1100" b="0" dirty="0"/>
              <a:t>/about </a:t>
            </a:r>
          </a:p>
        </p:txBody>
      </p:sp>
      <p:sp>
        <p:nvSpPr>
          <p:cNvPr id="4" name="Slide Number Placeholder 3"/>
          <p:cNvSpPr>
            <a:spLocks noGrp="1"/>
          </p:cNvSpPr>
          <p:nvPr>
            <p:ph type="sldNum" sz="quarter" idx="10"/>
          </p:nvPr>
        </p:nvSpPr>
        <p:spPr/>
        <p:txBody>
          <a:bodyPr/>
          <a:lstStyle/>
          <a:p>
            <a:fld id="{5467B214-8946-0B4D-B887-7F8B37BED052}" type="slidenum">
              <a:rPr lang="en-GB" smtClean="0"/>
              <a:t>20</a:t>
            </a:fld>
            <a:endParaRPr lang="en-GB"/>
          </a:p>
        </p:txBody>
      </p:sp>
    </p:spTree>
    <p:extLst>
      <p:ext uri="{BB962C8B-B14F-4D97-AF65-F5344CB8AC3E}">
        <p14:creationId xmlns:p14="http://schemas.microsoft.com/office/powerpoint/2010/main" val="39633601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a:buFont typeface="Wingdings" charset="2"/>
              <a:buNone/>
            </a:pPr>
            <a:r>
              <a:rPr lang="en-US" sz="1100" b="1" dirty="0">
                <a:latin typeface="+mn-lt"/>
                <a:ea typeface="DengXian" charset="-122"/>
                <a:cs typeface="Arial" charset="0"/>
              </a:rPr>
              <a:t>Key Messages: The next 5 slides detail the strong evidence conclusions related to the Cancer Prevention Recommendations and the special and regional circumstances. They do not detail all the strong evidence conclusions. For details on all the CUP Panel judgements, please see the individual exposure sections at </a:t>
            </a:r>
            <a:r>
              <a:rPr lang="en-US" sz="1100" b="1" dirty="0" err="1">
                <a:latin typeface="+mn-lt"/>
                <a:ea typeface="DengXian" charset="-122"/>
                <a:cs typeface="Arial" charset="0"/>
              </a:rPr>
              <a:t>wcrf.org</a:t>
            </a:r>
            <a:r>
              <a:rPr lang="en-US" sz="1100" b="1" dirty="0">
                <a:latin typeface="+mn-lt"/>
                <a:ea typeface="DengXian" charset="-122"/>
                <a:cs typeface="Arial" charset="0"/>
              </a:rPr>
              <a:t>/exposures or summary of conclusions matrix and footnotes at </a:t>
            </a:r>
            <a:r>
              <a:rPr lang="en-US" sz="1100" b="1" dirty="0" err="1">
                <a:latin typeface="+mn-lt"/>
                <a:ea typeface="DengXian" charset="-122"/>
                <a:cs typeface="Arial" charset="0"/>
              </a:rPr>
              <a:t>dietandcancerreport.org</a:t>
            </a:r>
            <a:endParaRPr lang="en-US" sz="1100" b="1" dirty="0">
              <a:latin typeface="+mn-lt"/>
              <a:ea typeface="DengXian" charset="-122"/>
              <a:cs typeface="Arial" charset="0"/>
            </a:endParaRPr>
          </a:p>
          <a:p>
            <a:pPr marL="0" lvl="0" indent="0" algn="l">
              <a:buFont typeface="Wingdings" charset="2"/>
              <a:buNone/>
            </a:pPr>
            <a:br>
              <a:rPr lang="en-US" sz="1100" b="0" dirty="0">
                <a:latin typeface="+mn-lt"/>
                <a:ea typeface="DengXian" charset="-122"/>
                <a:cs typeface="Arial" charset="0"/>
              </a:rPr>
            </a:br>
            <a:r>
              <a:rPr lang="en-US" sz="1100" b="0" u="sng" dirty="0">
                <a:latin typeface="+mn-lt"/>
                <a:ea typeface="DengXian" charset="-122"/>
                <a:cs typeface="Arial" charset="0"/>
              </a:rPr>
              <a:t>Supporting Notes</a:t>
            </a:r>
            <a:r>
              <a:rPr lang="en-US" sz="1100" b="0" u="none" dirty="0">
                <a:latin typeface="+mn-lt"/>
                <a:ea typeface="DengXian" charset="-122"/>
                <a:cs typeface="Arial" charset="0"/>
              </a:rPr>
              <a:t>:</a:t>
            </a:r>
            <a:r>
              <a:rPr lang="en-US" sz="1100" b="0" u="sng" dirty="0">
                <a:latin typeface="+mn-lt"/>
                <a:ea typeface="DengXian" charset="-122"/>
                <a:cs typeface="Arial" charset="0"/>
              </a:rPr>
              <a:t> </a:t>
            </a:r>
            <a:br>
              <a:rPr lang="en-US" sz="1100" b="0" u="sng" dirty="0">
                <a:latin typeface="+mn-lt"/>
                <a:ea typeface="DengXian" charset="-122"/>
                <a:cs typeface="Arial" charset="0"/>
              </a:rPr>
            </a:br>
            <a:r>
              <a:rPr lang="en-US" sz="1100" b="0" dirty="0">
                <a:latin typeface="+mn-lt"/>
                <a:ea typeface="DengXian" charset="-122"/>
                <a:cs typeface="Arial" charset="0"/>
              </a:rPr>
              <a:t>Body fatness and physical activity</a:t>
            </a:r>
          </a:p>
          <a:p>
            <a:pPr marL="800100" lvl="1" indent="-342900" algn="just">
              <a:buFont typeface="Arial" panose="020B0604020202020204" pitchFamily="34" charset="0"/>
              <a:buChar char="•"/>
            </a:pPr>
            <a:r>
              <a:rPr lang="en-US" sz="1100" b="0" dirty="0">
                <a:latin typeface="+mn-lt"/>
                <a:ea typeface="DengXian" charset="-122"/>
                <a:cs typeface="Arial" charset="0"/>
              </a:rPr>
              <a:t>greater body fatness is a cause of many cancers including </a:t>
            </a:r>
            <a:r>
              <a:rPr lang="en-US" sz="1100" b="0" dirty="0" err="1">
                <a:latin typeface="+mn-lt"/>
                <a:ea typeface="DengXian" charset="-122"/>
                <a:cs typeface="Arial" charset="0"/>
              </a:rPr>
              <a:t>oesophagus</a:t>
            </a:r>
            <a:r>
              <a:rPr lang="en-US" sz="1100" b="0" dirty="0">
                <a:latin typeface="+mn-lt"/>
                <a:ea typeface="DengXian" charset="-122"/>
                <a:cs typeface="Arial" charset="0"/>
              </a:rPr>
              <a:t> (adenocarcinoma), pancreas, liver, </a:t>
            </a:r>
            <a:r>
              <a:rPr lang="en-US" sz="1100" b="0" dirty="0" err="1">
                <a:latin typeface="+mn-lt"/>
                <a:ea typeface="DengXian" charset="-122"/>
                <a:cs typeface="Arial" charset="0"/>
              </a:rPr>
              <a:t>colorectum</a:t>
            </a:r>
            <a:r>
              <a:rPr lang="en-US" sz="1100" b="0" dirty="0">
                <a:latin typeface="+mn-lt"/>
                <a:ea typeface="DengXian" charset="-122"/>
                <a:cs typeface="Arial" charset="0"/>
              </a:rPr>
              <a:t>, breast, kidney, endometrial, mouth, pharynx and larynx, stomach (cardia), gallbladder, ovary and prostate (advanced). This evidence has strengthened over the last decade. Rates of overweight and obesity, in adults as well as in children, have been rising in most countries.</a:t>
            </a:r>
          </a:p>
          <a:p>
            <a:pPr marL="800100" lvl="1" indent="-342900" algn="just">
              <a:buFont typeface="Arial" panose="020B0604020202020204" pitchFamily="34" charset="0"/>
              <a:buChar char="•"/>
            </a:pPr>
            <a:r>
              <a:rPr lang="en-US" sz="1100" b="0" dirty="0">
                <a:latin typeface="+mn-lt"/>
                <a:ea typeface="DengXian" charset="-122"/>
                <a:cs typeface="Arial" charset="0"/>
              </a:rPr>
              <a:t>physical activity protects against cancers of the colon, breast and endometrium. There is also strong evidence that physical activity helps prevent excess weight gain and obesity. Therefore, physical activity may also indirectly contribute to a reduced risk of obesity-related cancers.</a:t>
            </a:r>
          </a:p>
        </p:txBody>
      </p:sp>
      <p:sp>
        <p:nvSpPr>
          <p:cNvPr id="4" name="Slide Number Placeholder 3"/>
          <p:cNvSpPr>
            <a:spLocks noGrp="1"/>
          </p:cNvSpPr>
          <p:nvPr>
            <p:ph type="sldNum" sz="quarter" idx="10"/>
          </p:nvPr>
        </p:nvSpPr>
        <p:spPr/>
        <p:txBody>
          <a:bodyPr/>
          <a:lstStyle/>
          <a:p>
            <a:fld id="{5467B214-8946-0B4D-B887-7F8B37BED052}" type="slidenum">
              <a:rPr lang="en-GB" smtClean="0"/>
              <a:t>21</a:t>
            </a:fld>
            <a:endParaRPr lang="en-GB"/>
          </a:p>
        </p:txBody>
      </p:sp>
    </p:spTree>
    <p:extLst>
      <p:ext uri="{BB962C8B-B14F-4D97-AF65-F5344CB8AC3E}">
        <p14:creationId xmlns:p14="http://schemas.microsoft.com/office/powerpoint/2010/main" val="39751366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u="sng" dirty="0">
                <a:latin typeface="+mn-lt"/>
                <a:ea typeface="DengXian" charset="-122"/>
                <a:cs typeface="Arial" charset="0"/>
              </a:rPr>
              <a:t>Supporting Notes</a:t>
            </a:r>
            <a:r>
              <a:rPr lang="en-US" sz="1100" b="0" u="none" dirty="0">
                <a:latin typeface="+mn-lt"/>
                <a:ea typeface="DengXian" charset="-122"/>
                <a:cs typeface="Arial" charset="0"/>
              </a:rPr>
              <a:t>:  </a:t>
            </a:r>
            <a:r>
              <a:rPr lang="en-US" sz="1100" b="0" dirty="0">
                <a:latin typeface="+mn-lt"/>
                <a:ea typeface="DengXian" charset="-122"/>
                <a:cs typeface="Arial" panose="020B0604020202020204" pitchFamily="34" charset="0"/>
              </a:rPr>
              <a:t>Foods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dirty="0">
                <a:latin typeface="+mn-lt"/>
                <a:ea typeface="DengXian" charset="-122"/>
                <a:cs typeface="Arial" panose="020B0604020202020204" pitchFamily="34" charset="0"/>
              </a:rPr>
              <a:t>Consumption of wholegrains protects against colorectal cancer and consumption of foods containing dietary </a:t>
            </a:r>
            <a:r>
              <a:rPr lang="en-US" sz="1100" b="0" dirty="0" err="1">
                <a:latin typeface="+mn-lt"/>
                <a:ea typeface="DengXian" charset="-122"/>
                <a:cs typeface="Arial" panose="020B0604020202020204" pitchFamily="34" charset="0"/>
              </a:rPr>
              <a:t>fibre</a:t>
            </a:r>
            <a:r>
              <a:rPr lang="en-US" sz="1100" b="0" dirty="0">
                <a:latin typeface="+mn-lt"/>
                <a:ea typeface="DengXian" charset="-122"/>
                <a:cs typeface="Arial" panose="020B0604020202020204" pitchFamily="34" charset="0"/>
              </a:rPr>
              <a:t> protects against weight gain, overweight and obesity. There is limited evidence suggesting that consumption of non-starchy vegetables and fruits, and some of their constituents, reduces the risk of a range of cancers and protects against weight gain, overweight and obesity.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dirty="0">
                <a:latin typeface="+mn-lt"/>
                <a:cs typeface="Arial" panose="020B0604020202020204" pitchFamily="34" charset="0"/>
              </a:rPr>
              <a:t>diets containing a greater amount of ‘fast foods’ and other processed foods high in fat, starches or sugars are a cause of weight gain, overweight and obesity by increasing the risk of excess energy intake relative to expenditure. Greater body fatness is a cause of many cancers. Furthermore, glycemic load probably causes endometrial cancer </a:t>
            </a:r>
            <a:r>
              <a:rPr lang="en-US" sz="1100" b="0" u="sng" dirty="0">
                <a:latin typeface="+mn-lt"/>
                <a:cs typeface="Arial" panose="020B0604020202020204" pitchFamily="34" charset="0"/>
              </a:rPr>
              <a:t>independently</a:t>
            </a:r>
            <a:r>
              <a:rPr lang="en-US" sz="1100" b="0" dirty="0">
                <a:latin typeface="+mn-lt"/>
                <a:cs typeface="Arial" panose="020B0604020202020204" pitchFamily="34" charset="0"/>
              </a:rPr>
              <a:t> of its effect on body weight.</a:t>
            </a:r>
          </a:p>
          <a:p>
            <a:pPr marL="171450" indent="-171450">
              <a:buFont typeface="Arial" panose="020B0604020202020204" pitchFamily="34" charset="0"/>
              <a:buChar char="•"/>
            </a:pPr>
            <a:endParaRPr lang="en-GB" sz="1100" b="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US" sz="1100" b="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5467B214-8946-0B4D-B887-7F8B37BED052}" type="slidenum">
              <a:rPr lang="en-GB" smtClean="0"/>
              <a:t>22</a:t>
            </a:fld>
            <a:endParaRPr lang="en-GB"/>
          </a:p>
        </p:txBody>
      </p:sp>
    </p:spTree>
    <p:extLst>
      <p:ext uri="{BB962C8B-B14F-4D97-AF65-F5344CB8AC3E}">
        <p14:creationId xmlns:p14="http://schemas.microsoft.com/office/powerpoint/2010/main" val="18589379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100" b="0" u="sng" dirty="0">
                <a:latin typeface="+mn-lt"/>
                <a:ea typeface="DengXian" charset="-122"/>
                <a:cs typeface="Arial" charset="0"/>
              </a:rPr>
              <a:t>Supporting Notes</a:t>
            </a:r>
            <a:r>
              <a:rPr lang="en-US" sz="1100" b="0" u="none" dirty="0">
                <a:latin typeface="+mn-lt"/>
                <a:ea typeface="DengXian" charset="-122"/>
                <a:cs typeface="Arial" charset="0"/>
              </a:rPr>
              <a:t>: </a:t>
            </a:r>
            <a:r>
              <a:rPr lang="en-GB" sz="1100" b="0" dirty="0">
                <a:latin typeface="+mn-lt"/>
              </a:rPr>
              <a:t>Drinks</a:t>
            </a:r>
          </a:p>
          <a:p>
            <a:pPr marL="742950" lvl="1" indent="-285750">
              <a:buFont typeface="Arial" panose="020B0604020202020204" pitchFamily="34" charset="0"/>
              <a:buChar char="•"/>
            </a:pPr>
            <a:r>
              <a:rPr lang="en-US" sz="1100" b="0" dirty="0">
                <a:latin typeface="+mn-lt"/>
              </a:rPr>
              <a:t>regular consumption of sugar sweetened drinks is a cause of weight gain, overweight and obesity.</a:t>
            </a:r>
          </a:p>
          <a:p>
            <a:pPr marL="742950" lvl="1" indent="-285750">
              <a:buFont typeface="Arial" panose="020B0604020202020204" pitchFamily="34" charset="0"/>
              <a:buChar char="•"/>
            </a:pPr>
            <a:r>
              <a:rPr lang="en-US" sz="1100" b="0" dirty="0">
                <a:latin typeface="+mn-lt"/>
              </a:rPr>
              <a:t>drinking alcohol is a cause of cancers of the mouth, pharynx and larynx, </a:t>
            </a:r>
            <a:r>
              <a:rPr lang="en-US" sz="1100" b="0" dirty="0" err="1">
                <a:latin typeface="+mn-lt"/>
              </a:rPr>
              <a:t>oesophagus</a:t>
            </a:r>
            <a:r>
              <a:rPr lang="en-US" sz="1100" b="0" dirty="0">
                <a:latin typeface="+mn-lt"/>
              </a:rPr>
              <a:t> (squamous cell carcinoma), liver, </a:t>
            </a:r>
            <a:r>
              <a:rPr lang="en-US" sz="1100" b="0" dirty="0" err="1">
                <a:latin typeface="+mn-lt"/>
              </a:rPr>
              <a:t>colorectum</a:t>
            </a:r>
            <a:r>
              <a:rPr lang="en-US" sz="1100" b="0" dirty="0">
                <a:latin typeface="+mn-lt"/>
              </a:rPr>
              <a:t>, breast and stomach.                                     </a:t>
            </a:r>
          </a:p>
          <a:p>
            <a:pPr marL="742950" lvl="1" indent="-285750">
              <a:buFont typeface="Arial" panose="020B0604020202020204" pitchFamily="34" charset="0"/>
              <a:buChar char="•"/>
            </a:pPr>
            <a:r>
              <a:rPr lang="en-US" sz="1100" b="0" dirty="0">
                <a:latin typeface="+mn-lt"/>
              </a:rPr>
              <a:t>Kidney Cancer and Alcohol: Despite a strong evidence conclusion that alcoholic drinks probably protects against kidney cancer, this did not change the overall recommendation.</a:t>
            </a:r>
          </a:p>
          <a:p>
            <a:pPr marL="171450" indent="-171450">
              <a:buFont typeface="Arial" panose="020B0604020202020204" pitchFamily="34" charset="0"/>
              <a:buChar char="•"/>
            </a:pPr>
            <a:endParaRPr lang="en-GB" sz="1100" b="0" dirty="0"/>
          </a:p>
          <a:p>
            <a:pPr marL="171450" indent="-171450">
              <a:buFont typeface="Arial" panose="020B0604020202020204" pitchFamily="34" charset="0"/>
              <a:buChar char="•"/>
            </a:pPr>
            <a:endParaRPr lang="en-US" sz="1100" b="0" dirty="0"/>
          </a:p>
        </p:txBody>
      </p:sp>
      <p:sp>
        <p:nvSpPr>
          <p:cNvPr id="4" name="Slide Number Placeholder 3"/>
          <p:cNvSpPr>
            <a:spLocks noGrp="1"/>
          </p:cNvSpPr>
          <p:nvPr>
            <p:ph type="sldNum" sz="quarter" idx="10"/>
          </p:nvPr>
        </p:nvSpPr>
        <p:spPr/>
        <p:txBody>
          <a:bodyPr/>
          <a:lstStyle/>
          <a:p>
            <a:fld id="{5467B214-8946-0B4D-B887-7F8B37BED052}" type="slidenum">
              <a:rPr lang="en-GB" smtClean="0"/>
              <a:t>23</a:t>
            </a:fld>
            <a:endParaRPr lang="en-GB"/>
          </a:p>
        </p:txBody>
      </p:sp>
    </p:spTree>
    <p:extLst>
      <p:ext uri="{BB962C8B-B14F-4D97-AF65-F5344CB8AC3E}">
        <p14:creationId xmlns:p14="http://schemas.microsoft.com/office/powerpoint/2010/main" val="24674435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42950" lvl="1" indent="-285750">
              <a:buFont typeface="Arial" panose="020B0604020202020204" pitchFamily="34" charset="0"/>
              <a:buChar char="•"/>
            </a:pPr>
            <a:r>
              <a:rPr lang="en-US" sz="1100" b="0" u="sng" dirty="0">
                <a:latin typeface="+mn-lt"/>
                <a:ea typeface="DengXian" charset="-122"/>
                <a:cs typeface="Arial" charset="0"/>
              </a:rPr>
              <a:t>Supporting Notes</a:t>
            </a:r>
            <a:r>
              <a:rPr lang="en-US" sz="1100" b="0" u="none" dirty="0">
                <a:latin typeface="+mn-lt"/>
                <a:ea typeface="DengXian" charset="-122"/>
                <a:cs typeface="Arial" charset="0"/>
              </a:rPr>
              <a:t>:</a:t>
            </a:r>
            <a:r>
              <a:rPr lang="en-US" sz="1100" b="0" u="sng" dirty="0">
                <a:latin typeface="+mn-lt"/>
                <a:ea typeface="DengXian" charset="-122"/>
                <a:cs typeface="Arial" charset="0"/>
              </a:rPr>
              <a:t> </a:t>
            </a:r>
            <a:endParaRPr lang="en-US" sz="1100" b="0" dirty="0">
              <a:latin typeface="+mn-lt"/>
            </a:endParaRPr>
          </a:p>
          <a:p>
            <a:pPr marL="742950" lvl="1" indent="-285750">
              <a:buFont typeface="Arial" panose="020B0604020202020204" pitchFamily="34" charset="0"/>
              <a:buChar char="•"/>
            </a:pPr>
            <a:r>
              <a:rPr lang="en-US" sz="1100" b="0" dirty="0">
                <a:latin typeface="+mn-lt"/>
              </a:rPr>
              <a:t>High-dose beta-carotene supplements are a cause of lung cancer in current and former smokers only.</a:t>
            </a:r>
          </a:p>
          <a:p>
            <a:pPr marL="742950" lvl="1" indent="-285750">
              <a:buFont typeface="Arial" panose="020B0604020202020204" pitchFamily="34" charset="0"/>
              <a:buChar char="•"/>
            </a:pPr>
            <a:r>
              <a:rPr lang="en-US" sz="1100" b="0" dirty="0">
                <a:latin typeface="+mn-lt"/>
              </a:rPr>
              <a:t>breastfeeding  protects against breast cancer in the mother and promotes healthy growth in the infant. Having been breastfed, probably protects children against overweight and obesity, and therefore those cancers for which weight gain, overweight and obesity are a cause.</a:t>
            </a:r>
            <a:endParaRPr lang="en-GB" sz="1100" b="0" dirty="0">
              <a:latin typeface="+mn-lt"/>
            </a:endParaRPr>
          </a:p>
          <a:p>
            <a:pPr marL="171450" indent="-171450">
              <a:buFont typeface="Arial" panose="020B0604020202020204" pitchFamily="34" charset="0"/>
              <a:buChar char="•"/>
            </a:pPr>
            <a:endParaRPr lang="en-US" sz="1100" b="0" dirty="0"/>
          </a:p>
        </p:txBody>
      </p:sp>
      <p:sp>
        <p:nvSpPr>
          <p:cNvPr id="4" name="Slide Number Placeholder 3"/>
          <p:cNvSpPr>
            <a:spLocks noGrp="1"/>
          </p:cNvSpPr>
          <p:nvPr>
            <p:ph type="sldNum" sz="quarter" idx="10"/>
          </p:nvPr>
        </p:nvSpPr>
        <p:spPr/>
        <p:txBody>
          <a:bodyPr/>
          <a:lstStyle/>
          <a:p>
            <a:fld id="{5467B214-8946-0B4D-B887-7F8B37BED052}" type="slidenum">
              <a:rPr lang="en-GB" smtClean="0"/>
              <a:t>24</a:t>
            </a:fld>
            <a:endParaRPr lang="en-GB"/>
          </a:p>
        </p:txBody>
      </p:sp>
    </p:spTree>
    <p:extLst>
      <p:ext uri="{BB962C8B-B14F-4D97-AF65-F5344CB8AC3E}">
        <p14:creationId xmlns:p14="http://schemas.microsoft.com/office/powerpoint/2010/main" val="1569674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28650" lvl="1" indent="-171450">
              <a:buFont typeface="Arial" panose="020B0604020202020204" pitchFamily="34" charset="0"/>
              <a:buChar char="•"/>
            </a:pPr>
            <a:r>
              <a:rPr lang="en-US" sz="1100" b="0" u="sng" dirty="0">
                <a:latin typeface="+mn-lt"/>
                <a:ea typeface="DengXian" charset="-122"/>
                <a:cs typeface="Arial" charset="0"/>
              </a:rPr>
              <a:t>Supporting Notes</a:t>
            </a:r>
            <a:r>
              <a:rPr lang="en-US" sz="1100" b="0" u="none" dirty="0">
                <a:latin typeface="+mn-lt"/>
                <a:ea typeface="DengXian" charset="-122"/>
                <a:cs typeface="Arial" charset="0"/>
              </a:rPr>
              <a:t>:</a:t>
            </a:r>
            <a:r>
              <a:rPr lang="en-US" sz="1100" b="0" u="sng" dirty="0">
                <a:latin typeface="+mn-lt"/>
                <a:ea typeface="DengXian" charset="-122"/>
                <a:cs typeface="Arial" charset="0"/>
              </a:rPr>
              <a:t> </a:t>
            </a:r>
            <a:endParaRPr lang="en-US" sz="1100" b="0" dirty="0">
              <a:latin typeface="+mn-lt"/>
            </a:endParaRPr>
          </a:p>
          <a:p>
            <a:pPr marL="628650" lvl="1" indent="-171450">
              <a:buFont typeface="Arial" panose="020B0604020202020204" pitchFamily="34" charset="0"/>
              <a:buChar char="•"/>
            </a:pPr>
            <a:r>
              <a:rPr lang="en-US" sz="1100" b="0" dirty="0">
                <a:latin typeface="+mn-lt"/>
              </a:rPr>
              <a:t>There is strong evidence that:</a:t>
            </a:r>
          </a:p>
          <a:p>
            <a:pPr marL="1200150" lvl="2" indent="-285750">
              <a:buFont typeface="Arial" panose="020B0604020202020204" pitchFamily="34" charset="0"/>
              <a:buChar char="•"/>
            </a:pPr>
            <a:r>
              <a:rPr lang="en-US" sz="1100" b="0" dirty="0">
                <a:latin typeface="+mn-lt"/>
              </a:rPr>
              <a:t>developmental factors leading to greater growth in length in childhood are a cause of many cancers.</a:t>
            </a:r>
          </a:p>
          <a:p>
            <a:pPr marL="1200150" lvl="2" indent="-285750">
              <a:buFont typeface="Arial" panose="020B0604020202020204" pitchFamily="34" charset="0"/>
              <a:buChar char="•"/>
            </a:pPr>
            <a:r>
              <a:rPr lang="en-US" sz="1100" b="0" dirty="0">
                <a:latin typeface="+mn-lt"/>
              </a:rPr>
              <a:t>factors that lead to greater birthweight are a cause of premenopausal breast cancer.</a:t>
            </a:r>
          </a:p>
          <a:p>
            <a:pPr marL="1200150" lvl="2" indent="-285750">
              <a:buFont typeface="Arial" panose="020B0604020202020204" pitchFamily="34" charset="0"/>
              <a:buChar char="•"/>
            </a:pPr>
            <a:r>
              <a:rPr lang="en-US" sz="1100" b="0" dirty="0">
                <a:latin typeface="+mn-lt"/>
              </a:rPr>
              <a:t>consumption of arsenic in drinking water is a cause of lung, bladder and skin cancer.</a:t>
            </a:r>
          </a:p>
          <a:p>
            <a:pPr marL="1200150" lvl="2" indent="-285750">
              <a:buFont typeface="Arial" panose="020B0604020202020204" pitchFamily="34" charset="0"/>
              <a:buChar char="•"/>
            </a:pPr>
            <a:r>
              <a:rPr lang="en-US" sz="1100" b="0" dirty="0">
                <a:latin typeface="+mn-lt"/>
              </a:rPr>
              <a:t>higher consumption of aflatoxin-contaminated food is a cause of liver cancer.</a:t>
            </a:r>
          </a:p>
          <a:p>
            <a:pPr marL="1200150" lvl="2" indent="-285750">
              <a:buFont typeface="Arial" panose="020B0604020202020204" pitchFamily="34" charset="0"/>
              <a:buChar char="•"/>
            </a:pPr>
            <a:r>
              <a:rPr lang="en-US" sz="1100" b="0" dirty="0">
                <a:latin typeface="+mn-lt"/>
              </a:rPr>
              <a:t>consumption of mate </a:t>
            </a:r>
            <a:r>
              <a:rPr lang="en-US" sz="1100" b="0" u="sng" dirty="0">
                <a:latin typeface="+mn-lt"/>
              </a:rPr>
              <a:t>as drunk in traditional style in South America</a:t>
            </a:r>
            <a:r>
              <a:rPr lang="en-US" sz="1100" b="0" dirty="0">
                <a:latin typeface="+mn-lt"/>
              </a:rPr>
              <a:t> is a cause of </a:t>
            </a:r>
            <a:r>
              <a:rPr lang="en-US" sz="1100" b="0" dirty="0" err="1">
                <a:latin typeface="+mn-lt"/>
              </a:rPr>
              <a:t>oesophageal</a:t>
            </a:r>
            <a:r>
              <a:rPr lang="en-US" sz="1100" b="0" dirty="0">
                <a:latin typeface="+mn-lt"/>
              </a:rPr>
              <a:t> squamous cell carcinoma.</a:t>
            </a:r>
          </a:p>
          <a:p>
            <a:pPr marL="1200150" lvl="2" indent="-285750">
              <a:buFont typeface="Arial" panose="020B0604020202020204" pitchFamily="34" charset="0"/>
              <a:buChar char="•"/>
            </a:pPr>
            <a:r>
              <a:rPr lang="en-US" sz="1100" b="0" dirty="0">
                <a:latin typeface="+mn-lt"/>
              </a:rPr>
              <a:t>consumption of foods preserved by salting is a cause of stomach cancer.</a:t>
            </a:r>
          </a:p>
          <a:p>
            <a:pPr marL="1200150" lvl="2" indent="-285750">
              <a:buFont typeface="Arial" panose="020B0604020202020204" pitchFamily="34" charset="0"/>
              <a:buChar char="•"/>
            </a:pPr>
            <a:r>
              <a:rPr lang="en-US" sz="1100" b="0" dirty="0">
                <a:latin typeface="+mn-lt"/>
              </a:rPr>
              <a:t>consumption of Cantonese-style salted fish is a cause of nasopharyngeal cancer.</a:t>
            </a:r>
          </a:p>
          <a:p>
            <a:endParaRPr lang="en-US" sz="1100" b="0" dirty="0"/>
          </a:p>
          <a:p>
            <a:endParaRPr lang="en-US" sz="1100" b="0" dirty="0"/>
          </a:p>
          <a:p>
            <a:endParaRPr lang="en-US" b="0" dirty="0"/>
          </a:p>
        </p:txBody>
      </p:sp>
      <p:sp>
        <p:nvSpPr>
          <p:cNvPr id="4" name="Slide Number Placeholder 3"/>
          <p:cNvSpPr>
            <a:spLocks noGrp="1"/>
          </p:cNvSpPr>
          <p:nvPr>
            <p:ph type="sldNum" sz="quarter" idx="10"/>
          </p:nvPr>
        </p:nvSpPr>
        <p:spPr/>
        <p:txBody>
          <a:bodyPr/>
          <a:lstStyle/>
          <a:p>
            <a:fld id="{5467B214-8946-0B4D-B887-7F8B37BED052}" type="slidenum">
              <a:rPr lang="en-GB" smtClean="0"/>
              <a:t>25</a:t>
            </a:fld>
            <a:endParaRPr lang="en-GB"/>
          </a:p>
        </p:txBody>
      </p:sp>
    </p:spTree>
    <p:extLst>
      <p:ext uri="{BB962C8B-B14F-4D97-AF65-F5344CB8AC3E}">
        <p14:creationId xmlns:p14="http://schemas.microsoft.com/office/powerpoint/2010/main" val="4030900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0" dirty="0"/>
              <a:t>For more information, please see Recommendations and Public Health and Policy Implications available online at </a:t>
            </a:r>
            <a:r>
              <a:rPr lang="en-US" sz="1100" b="0" dirty="0" err="1"/>
              <a:t>wcrf.org</a:t>
            </a:r>
            <a:r>
              <a:rPr lang="en-US" sz="1100" b="0" dirty="0"/>
              <a:t>/cancer-prevention-recommendations.</a:t>
            </a:r>
          </a:p>
          <a:p>
            <a:r>
              <a:rPr lang="en-US" sz="1100" b="0" dirty="0"/>
              <a:t>Information on the Recommendations is also available in the printed summary report (which is also available online at </a:t>
            </a:r>
            <a:r>
              <a:rPr lang="en-US" sz="1100" b="0" dirty="0" err="1"/>
              <a:t>wcrf.org</a:t>
            </a:r>
            <a:r>
              <a:rPr lang="en-US" sz="1100" b="0" dirty="0"/>
              <a:t>/summary-report)</a:t>
            </a:r>
            <a:br>
              <a:rPr lang="en-US" b="0" dirty="0"/>
            </a:br>
            <a:endParaRPr lang="en-US" b="0" dirty="0"/>
          </a:p>
        </p:txBody>
      </p:sp>
      <p:sp>
        <p:nvSpPr>
          <p:cNvPr id="4" name="Slide Number Placeholder 3"/>
          <p:cNvSpPr>
            <a:spLocks noGrp="1"/>
          </p:cNvSpPr>
          <p:nvPr>
            <p:ph type="sldNum" sz="quarter" idx="10"/>
          </p:nvPr>
        </p:nvSpPr>
        <p:spPr/>
        <p:txBody>
          <a:bodyPr/>
          <a:lstStyle/>
          <a:p>
            <a:fld id="{5467B214-8946-0B4D-B887-7F8B37BED052}" type="slidenum">
              <a:rPr lang="en-GB" smtClean="0"/>
              <a:t>26</a:t>
            </a:fld>
            <a:endParaRPr lang="en-GB"/>
          </a:p>
        </p:txBody>
      </p:sp>
    </p:spTree>
    <p:extLst>
      <p:ext uri="{BB962C8B-B14F-4D97-AF65-F5344CB8AC3E}">
        <p14:creationId xmlns:p14="http://schemas.microsoft.com/office/powerpoint/2010/main" val="23867547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Messages: The Recommendations represent an </a:t>
            </a:r>
            <a:r>
              <a:rPr lang="en-US" b="1" dirty="0" err="1"/>
              <a:t>intergrated</a:t>
            </a:r>
            <a:r>
              <a:rPr lang="en-US" b="1" dirty="0"/>
              <a:t> pattern of </a:t>
            </a:r>
            <a:r>
              <a:rPr lang="en-US" b="1" dirty="0" err="1"/>
              <a:t>behaviours</a:t>
            </a:r>
            <a:r>
              <a:rPr lang="en-US" b="1" dirty="0"/>
              <a:t>, culturally relevant throughout the world, that can be considered an overall package. They are designed to be used as the basis for action and to inform policy. For more detail on the Recommendations, please visit cancer-prevention-recommendations</a:t>
            </a:r>
          </a:p>
        </p:txBody>
      </p:sp>
      <p:sp>
        <p:nvSpPr>
          <p:cNvPr id="4" name="Slide Number Placeholder 3"/>
          <p:cNvSpPr>
            <a:spLocks noGrp="1"/>
          </p:cNvSpPr>
          <p:nvPr>
            <p:ph type="sldNum" sz="quarter" idx="10"/>
          </p:nvPr>
        </p:nvSpPr>
        <p:spPr/>
        <p:txBody>
          <a:bodyPr/>
          <a:lstStyle/>
          <a:p>
            <a:fld id="{5467B214-8946-0B4D-B887-7F8B37BED052}" type="slidenum">
              <a:rPr lang="en-GB" smtClean="0"/>
              <a:t>27</a:t>
            </a:fld>
            <a:endParaRPr lang="en-GB"/>
          </a:p>
        </p:txBody>
      </p:sp>
    </p:spTree>
    <p:extLst>
      <p:ext uri="{BB962C8B-B14F-4D97-AF65-F5344CB8AC3E}">
        <p14:creationId xmlns:p14="http://schemas.microsoft.com/office/powerpoint/2010/main" val="21094839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157663"/>
          </a:xfrm>
        </p:spPr>
        <p:txBody>
          <a:bodyPr/>
          <a:lstStyle/>
          <a:p>
            <a:r>
              <a:rPr lang="en-US" sz="1100" b="0" u="sng" dirty="0">
                <a:latin typeface="+mn-lt"/>
                <a:ea typeface="DengXian" charset="-122"/>
                <a:cs typeface="Arial" charset="0"/>
              </a:rPr>
              <a:t>Supporting Notes</a:t>
            </a:r>
            <a:r>
              <a:rPr lang="en-US" sz="1100" b="0" u="none" dirty="0">
                <a:latin typeface="+mn-lt"/>
                <a:ea typeface="DengXian" charset="-122"/>
                <a:cs typeface="Arial" charset="0"/>
              </a:rPr>
              <a:t>:</a:t>
            </a:r>
            <a:r>
              <a:rPr lang="en-US" sz="1100" b="0" u="sng" dirty="0">
                <a:latin typeface="+mn-lt"/>
                <a:ea typeface="DengXian" charset="-122"/>
                <a:cs typeface="Arial" charset="0"/>
              </a:rPr>
              <a:t> </a:t>
            </a:r>
            <a:br>
              <a:rPr lang="en-US" sz="1100" b="0" u="sng" dirty="0">
                <a:latin typeface="+mn-lt"/>
                <a:ea typeface="DengXian" charset="-122"/>
                <a:cs typeface="Arial" charset="0"/>
              </a:rPr>
            </a:br>
            <a:r>
              <a:rPr lang="en-GB" sz="1100" dirty="0">
                <a:latin typeface="+mn-lt"/>
              </a:rPr>
              <a:t>Footnotes:</a:t>
            </a:r>
          </a:p>
          <a:p>
            <a:r>
              <a:rPr lang="en-GB" sz="1100" b="1" kern="1200" dirty="0">
                <a:solidFill>
                  <a:schemeClr val="tx1"/>
                </a:solidFill>
                <a:effectLst/>
                <a:latin typeface="+mn-lt"/>
                <a:ea typeface="+mn-ea"/>
                <a:cs typeface="+mn-cs"/>
              </a:rPr>
              <a:t>1 </a:t>
            </a:r>
            <a:r>
              <a:rPr lang="en-GB" sz="1100" kern="1200" dirty="0">
                <a:solidFill>
                  <a:schemeClr val="tx1"/>
                </a:solidFill>
                <a:effectLst/>
                <a:latin typeface="+mn-lt"/>
                <a:ea typeface="+mn-ea"/>
                <a:cs typeface="+mn-cs"/>
              </a:rPr>
              <a:t>The healthy (or, as defined by WHO, ‘normal’) range of BMI for adults is 18.5–24.9 kg/m2 [46]. Different reference ranges have been proposed for Asian populations [1]. Where these ranges differ from the WHO definition, they are to be used as the guide. Further research is required to establish appropriate thresholds in other ethnic groups. The healthy range for BMI during childhood varies with age [2].</a:t>
            </a:r>
          </a:p>
          <a:p>
            <a:r>
              <a:rPr lang="en-GB" sz="1100" b="1" kern="1200" dirty="0">
                <a:solidFill>
                  <a:schemeClr val="tx1"/>
                </a:solidFill>
                <a:effectLst/>
                <a:latin typeface="+mn-lt"/>
                <a:ea typeface="+mn-ea"/>
                <a:cs typeface="+mn-cs"/>
              </a:rPr>
              <a:t>2 </a:t>
            </a:r>
            <a:r>
              <a:rPr lang="en-GB" sz="1100" kern="1200" dirty="0">
                <a:solidFill>
                  <a:schemeClr val="tx1"/>
                </a:solidFill>
                <a:effectLst/>
                <a:latin typeface="+mn-lt"/>
                <a:ea typeface="+mn-ea"/>
                <a:cs typeface="+mn-cs"/>
              </a:rPr>
              <a:t>WHO recommends keeping waist circumference below 94 cm (37 inches) in men and 80 cm (31.5 inches) in women (based on data from European people). These values are roughly equivalent to a BMI of around 25 kg/m2 [3]. For Asian populations, cut-offs for waist circumferences of 90 cm (35.4 inches) for men and 80 cm (31.5 inches) for women have been proposed [3]. Further research is required to establish appropriate waist circumference values for other ethnic groups.</a:t>
            </a:r>
          </a:p>
          <a:p>
            <a:endParaRPr lang="en-GB" sz="1100" kern="1200" dirty="0">
              <a:solidFill>
                <a:schemeClr val="tx1"/>
              </a:solidFill>
              <a:effectLst/>
              <a:latin typeface="+mn-lt"/>
              <a:ea typeface="+mn-ea"/>
              <a:cs typeface="+mn-cs"/>
            </a:endParaRPr>
          </a:p>
          <a:p>
            <a:r>
              <a:rPr lang="en-GB" sz="1000" kern="1200" dirty="0">
                <a:solidFill>
                  <a:schemeClr val="tx1"/>
                </a:solidFill>
                <a:effectLst/>
                <a:latin typeface="+mn-lt"/>
                <a:ea typeface="+mn-ea"/>
                <a:cs typeface="+mn-cs"/>
              </a:rPr>
              <a:t>References:</a:t>
            </a:r>
            <a:br>
              <a:rPr lang="en-GB" sz="1000" kern="1200" dirty="0">
                <a:solidFill>
                  <a:schemeClr val="tx1"/>
                </a:solidFill>
                <a:effectLst/>
                <a:latin typeface="+mn-lt"/>
                <a:ea typeface="+mn-ea"/>
                <a:cs typeface="+mn-cs"/>
              </a:rPr>
            </a:br>
            <a:r>
              <a:rPr lang="en-GB" sz="1000" kern="1200" dirty="0">
                <a:solidFill>
                  <a:schemeClr val="tx1"/>
                </a:solidFill>
                <a:effectLst/>
                <a:latin typeface="+mn-lt"/>
                <a:ea typeface="+mn-ea"/>
                <a:cs typeface="+mn-cs"/>
              </a:rPr>
              <a:t>[</a:t>
            </a:r>
            <a:r>
              <a:rPr lang="en-GB" sz="1050" kern="1200" dirty="0">
                <a:solidFill>
                  <a:schemeClr val="tx1"/>
                </a:solidFill>
                <a:effectLst/>
                <a:latin typeface="+mn-lt"/>
                <a:ea typeface="+mn-ea"/>
                <a:cs typeface="+mn-cs"/>
              </a:rPr>
              <a:t>1] World Health Organization (WHO). Global Database on Body Mass Index: BMI classification. 2017. Accessed 28/09/2017; available from http://</a:t>
            </a:r>
            <a:r>
              <a:rPr lang="en-GB" sz="1050" kern="1200" dirty="0" err="1">
                <a:solidFill>
                  <a:schemeClr val="tx1"/>
                </a:solidFill>
                <a:effectLst/>
                <a:latin typeface="+mn-lt"/>
                <a:ea typeface="+mn-ea"/>
                <a:cs typeface="+mn-cs"/>
              </a:rPr>
              <a:t>apps.who.int</a:t>
            </a:r>
            <a:r>
              <a:rPr lang="en-GB" sz="1050" kern="1200" dirty="0">
                <a:solidFill>
                  <a:schemeClr val="tx1"/>
                </a:solidFill>
                <a:effectLst/>
                <a:latin typeface="+mn-lt"/>
                <a:ea typeface="+mn-ea"/>
                <a:cs typeface="+mn-cs"/>
              </a:rPr>
              <a:t>/</a:t>
            </a:r>
            <a:r>
              <a:rPr lang="en-GB" sz="1050" kern="1200" dirty="0" err="1">
                <a:solidFill>
                  <a:schemeClr val="tx1"/>
                </a:solidFill>
                <a:effectLst/>
                <a:latin typeface="+mn-lt"/>
                <a:ea typeface="+mn-ea"/>
                <a:cs typeface="+mn-cs"/>
              </a:rPr>
              <a:t>bmi</a:t>
            </a:r>
            <a:r>
              <a:rPr lang="en-GB" sz="1050" kern="1200" dirty="0">
                <a:solidFill>
                  <a:schemeClr val="tx1"/>
                </a:solidFill>
                <a:effectLst/>
                <a:latin typeface="+mn-lt"/>
                <a:ea typeface="+mn-ea"/>
                <a:cs typeface="+mn-cs"/>
              </a:rPr>
              <a:t>/</a:t>
            </a:r>
            <a:r>
              <a:rPr lang="en-GB" sz="1050" kern="1200" dirty="0" err="1">
                <a:solidFill>
                  <a:schemeClr val="tx1"/>
                </a:solidFill>
                <a:effectLst/>
                <a:latin typeface="+mn-lt"/>
                <a:ea typeface="+mn-ea"/>
                <a:cs typeface="+mn-cs"/>
              </a:rPr>
              <a:t>index.jsp?introPage</a:t>
            </a:r>
            <a:r>
              <a:rPr lang="en-GB" sz="1050" kern="1200" dirty="0">
                <a:solidFill>
                  <a:schemeClr val="tx1"/>
                </a:solidFill>
                <a:effectLst/>
                <a:latin typeface="+mn-lt"/>
                <a:ea typeface="+mn-ea"/>
                <a:cs typeface="+mn-cs"/>
              </a:rPr>
              <a:t>=intro_3.html</a:t>
            </a:r>
          </a:p>
          <a:p>
            <a:r>
              <a:rPr lang="en-GB" sz="1050" kern="1200" dirty="0">
                <a:solidFill>
                  <a:schemeClr val="tx1"/>
                </a:solidFill>
                <a:effectLst/>
                <a:latin typeface="+mn-lt"/>
                <a:ea typeface="+mn-ea"/>
                <a:cs typeface="+mn-cs"/>
              </a:rPr>
              <a:t>[2] World Health Organization (WHO). Child Growth Standards. 2017. Accessed 2017 20/11/2017; available from http://</a:t>
            </a:r>
            <a:r>
              <a:rPr lang="en-GB" sz="1050" kern="1200" dirty="0" err="1">
                <a:solidFill>
                  <a:schemeClr val="tx1"/>
                </a:solidFill>
                <a:effectLst/>
                <a:latin typeface="+mn-lt"/>
                <a:ea typeface="+mn-ea"/>
                <a:cs typeface="+mn-cs"/>
              </a:rPr>
              <a:t>www.who.int</a:t>
            </a:r>
            <a:r>
              <a:rPr lang="en-GB" sz="1050" kern="1200" dirty="0">
                <a:solidFill>
                  <a:schemeClr val="tx1"/>
                </a:solidFill>
                <a:effectLst/>
                <a:latin typeface="+mn-lt"/>
                <a:ea typeface="+mn-ea"/>
                <a:cs typeface="+mn-cs"/>
              </a:rPr>
              <a:t>/</a:t>
            </a:r>
            <a:r>
              <a:rPr lang="en-GB" sz="1050" kern="1200" dirty="0" err="1">
                <a:solidFill>
                  <a:schemeClr val="tx1"/>
                </a:solidFill>
                <a:effectLst/>
                <a:latin typeface="+mn-lt"/>
                <a:ea typeface="+mn-ea"/>
                <a:cs typeface="+mn-cs"/>
              </a:rPr>
              <a:t>childgrowth</a:t>
            </a:r>
            <a:r>
              <a:rPr lang="en-GB" sz="1050" kern="1200" dirty="0">
                <a:solidFill>
                  <a:schemeClr val="tx1"/>
                </a:solidFill>
                <a:effectLst/>
                <a:latin typeface="+mn-lt"/>
                <a:ea typeface="+mn-ea"/>
                <a:cs typeface="+mn-cs"/>
              </a:rPr>
              <a:t>/standards/</a:t>
            </a:r>
            <a:r>
              <a:rPr lang="en-GB" sz="1050" kern="1200" dirty="0" err="1">
                <a:solidFill>
                  <a:schemeClr val="tx1"/>
                </a:solidFill>
                <a:effectLst/>
                <a:latin typeface="+mn-lt"/>
                <a:ea typeface="+mn-ea"/>
                <a:cs typeface="+mn-cs"/>
              </a:rPr>
              <a:t>chts_bfa_girls_z</a:t>
            </a:r>
            <a:r>
              <a:rPr lang="en-GB" sz="1050" kern="1200" dirty="0">
                <a:solidFill>
                  <a:schemeClr val="tx1"/>
                </a:solidFill>
                <a:effectLst/>
                <a:latin typeface="+mn-lt"/>
                <a:ea typeface="+mn-ea"/>
                <a:cs typeface="+mn-cs"/>
              </a:rPr>
              <a:t>/</a:t>
            </a:r>
            <a:r>
              <a:rPr lang="en-GB" sz="1050" kern="1200" dirty="0" err="1">
                <a:solidFill>
                  <a:schemeClr val="tx1"/>
                </a:solidFill>
                <a:effectLst/>
                <a:latin typeface="+mn-lt"/>
                <a:ea typeface="+mn-ea"/>
                <a:cs typeface="+mn-cs"/>
              </a:rPr>
              <a:t>en</a:t>
            </a:r>
            <a:r>
              <a:rPr lang="en-GB" sz="1050" kern="1200" dirty="0">
                <a:solidFill>
                  <a:schemeClr val="tx1"/>
                </a:solidFill>
                <a:effectLst/>
                <a:latin typeface="+mn-lt"/>
                <a:ea typeface="+mn-ea"/>
                <a:cs typeface="+mn-cs"/>
              </a:rPr>
              <a:t>/</a:t>
            </a:r>
          </a:p>
          <a:p>
            <a:r>
              <a:rPr lang="en-GB" sz="1050" kern="1200" dirty="0">
                <a:solidFill>
                  <a:schemeClr val="tx1"/>
                </a:solidFill>
                <a:effectLst/>
                <a:latin typeface="+mn-lt"/>
                <a:ea typeface="+mn-ea"/>
                <a:cs typeface="+mn-cs"/>
              </a:rPr>
              <a:t>[3] World Health Organization (WHO). Waist Circumference and Waist-Hip Ratio: Report of a WHO Expert Consultation. 2008.</a:t>
            </a:r>
          </a:p>
          <a:p>
            <a:endParaRPr lang="en-GB" sz="1100" kern="1200" dirty="0">
              <a:solidFill>
                <a:schemeClr val="tx1"/>
              </a:solidFill>
              <a:effectLst/>
              <a:latin typeface="+mn-lt"/>
              <a:ea typeface="+mn-ea"/>
              <a:cs typeface="+mn-cs"/>
            </a:endParaRPr>
          </a:p>
          <a:p>
            <a:endParaRPr lang="en-GB" sz="1100" dirty="0"/>
          </a:p>
        </p:txBody>
      </p:sp>
      <p:sp>
        <p:nvSpPr>
          <p:cNvPr id="4" name="Slide Number Placeholder 3"/>
          <p:cNvSpPr>
            <a:spLocks noGrp="1"/>
          </p:cNvSpPr>
          <p:nvPr>
            <p:ph type="sldNum" sz="quarter" idx="10"/>
          </p:nvPr>
        </p:nvSpPr>
        <p:spPr/>
        <p:txBody>
          <a:bodyPr/>
          <a:lstStyle/>
          <a:p>
            <a:fld id="{5467B214-8946-0B4D-B887-7F8B37BED052}" type="slidenum">
              <a:rPr lang="en-GB" smtClean="0"/>
              <a:t>28</a:t>
            </a:fld>
            <a:endParaRPr lang="en-GB"/>
          </a:p>
        </p:txBody>
      </p:sp>
    </p:spTree>
    <p:extLst>
      <p:ext uri="{BB962C8B-B14F-4D97-AF65-F5344CB8AC3E}">
        <p14:creationId xmlns:p14="http://schemas.microsoft.com/office/powerpoint/2010/main" val="332228345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pPr marL="285750" indent="-285750">
              <a:buFont typeface="Arial" panose="020B0604020202020204" pitchFamily="34" charset="0"/>
              <a:buChar char="•"/>
            </a:pPr>
            <a:r>
              <a:rPr lang="en-US" sz="1100" b="1" u="none" dirty="0">
                <a:latin typeface="Arial" charset="0"/>
                <a:ea typeface="DengXian" charset="-122"/>
                <a:cs typeface="Arial" charset="0"/>
              </a:rPr>
              <a:t>Key Message: Greater body fatness is a cause of many cancers and has a causal role in numerous other NCD’s</a:t>
            </a:r>
          </a:p>
          <a:p>
            <a:pPr marL="285750" indent="-285750">
              <a:buFont typeface="Arial" panose="020B0604020202020204" pitchFamily="34" charset="0"/>
              <a:buChar char="•"/>
            </a:pPr>
            <a:r>
              <a:rPr lang="en-US" sz="1100" b="0" u="sng" dirty="0">
                <a:latin typeface="Arial" charset="0"/>
                <a:ea typeface="DengXian" charset="-122"/>
                <a:cs typeface="Arial" charset="0"/>
              </a:rPr>
              <a:t>Supporting Notes</a:t>
            </a:r>
            <a:r>
              <a:rPr lang="en-US" sz="1100" b="0" u="none" dirty="0">
                <a:latin typeface="Arial" charset="0"/>
                <a:ea typeface="DengXian" charset="-122"/>
                <a:cs typeface="Arial" charset="0"/>
              </a:rPr>
              <a:t>:</a:t>
            </a:r>
            <a:r>
              <a:rPr lang="en-US" sz="1100" b="0" u="sng" dirty="0">
                <a:latin typeface="Arial" charset="0"/>
                <a:ea typeface="DengXian" charset="-122"/>
                <a:cs typeface="Arial" charset="0"/>
              </a:rPr>
              <a:t> </a:t>
            </a:r>
            <a:br>
              <a:rPr lang="en-US" sz="1100" b="0" dirty="0"/>
            </a:br>
            <a:r>
              <a:rPr lang="en-US" sz="1100" b="0" dirty="0"/>
              <a:t>Justification</a:t>
            </a:r>
            <a:endParaRPr lang="en-US" sz="1100" b="0" dirty="0">
              <a:latin typeface="ITCFranklinGothicStd" charset="0"/>
            </a:endParaRPr>
          </a:p>
          <a:p>
            <a:pPr marL="742950" lvl="1" indent="-285750" algn="just">
              <a:buFont typeface="Arial" panose="020B0604020202020204" pitchFamily="34" charset="0"/>
              <a:buChar char="•"/>
            </a:pPr>
            <a:r>
              <a:rPr lang="en-US" sz="1100" b="0" dirty="0"/>
              <a:t>There is strong evidence from the CUP:</a:t>
            </a:r>
          </a:p>
          <a:p>
            <a:pPr marL="1200150" lvl="2" indent="-285750" algn="just">
              <a:buFont typeface="Arial" panose="020B0604020202020204" pitchFamily="34" charset="0"/>
              <a:buChar char="•"/>
            </a:pPr>
            <a:r>
              <a:rPr lang="en-US" sz="1100" b="0" dirty="0"/>
              <a:t>Greater body fatness is a cause of many cancers. This evidence has become stronger over the last decade.</a:t>
            </a:r>
          </a:p>
          <a:p>
            <a:pPr marL="1200150" lvl="2" indent="-285750">
              <a:buFont typeface="Arial" panose="020B0604020202020204" pitchFamily="34" charset="0"/>
              <a:buChar char="•"/>
            </a:pPr>
            <a:r>
              <a:rPr lang="en-US" sz="1100" b="0" dirty="0"/>
              <a:t>For some cancers the increase in risk is seen with increasing body fatness even within the so-called ‘healthy’ range. Nevertheless, most benefit is to be gained by avoiding overweight and obesity. </a:t>
            </a:r>
          </a:p>
          <a:p>
            <a:pPr marL="742950" lvl="1" indent="-285750">
              <a:buFont typeface="Arial" panose="020B0604020202020204" pitchFamily="34" charset="0"/>
              <a:buChar char="•"/>
            </a:pPr>
            <a:r>
              <a:rPr lang="en-US" sz="1100" b="0" dirty="0"/>
              <a:t>The International Agency for Research on Cancer (IARC) reviewed evidence for three additional cancers and concluded that greater body fatness is a cause of thyroid cancer, multiple myeloma and meningioma. </a:t>
            </a:r>
          </a:p>
          <a:p>
            <a:pPr marL="742950" lvl="1" indent="-285750">
              <a:buFont typeface="Arial" panose="020B0604020202020204" pitchFamily="34" charset="0"/>
              <a:buChar char="•"/>
            </a:pPr>
            <a:r>
              <a:rPr lang="en-US" sz="1100" b="0" dirty="0"/>
              <a:t>Overweight and obesity in childhood and early life are liable to be carried through to adulthood. </a:t>
            </a:r>
          </a:p>
          <a:p>
            <a:pPr marL="285750" indent="-285750">
              <a:buFont typeface="Arial" panose="020B0604020202020204" pitchFamily="34" charset="0"/>
              <a:buChar char="•"/>
            </a:pPr>
            <a:endParaRPr lang="en-US" sz="1100" b="0" dirty="0"/>
          </a:p>
          <a:p>
            <a:pPr marL="285750" indent="-285750">
              <a:buFont typeface="Arial" panose="020B0604020202020204" pitchFamily="34" charset="0"/>
              <a:buChar char="•"/>
            </a:pPr>
            <a:r>
              <a:rPr lang="en-US" sz="1100" b="0" dirty="0"/>
              <a:t>Implications for other diseases</a:t>
            </a:r>
          </a:p>
          <a:p>
            <a:pPr marL="171450" indent="-171450">
              <a:buFont typeface="Arial" panose="020B0604020202020204" pitchFamily="34" charset="0"/>
              <a:buChar char="•"/>
            </a:pPr>
            <a:r>
              <a:rPr lang="en-US" sz="1100" b="0" dirty="0"/>
              <a:t>It is well established that greater body fatness has a causal role in the development of several other disorders and diseases, such as type 2 diabetes, dyslipidemia, hypertension, stroke and coronary heart disease, as well as digestive and musculoskeletal disorders. People with obesity often develop several of these disorders or diseases, leading to multiple comorbidities .</a:t>
            </a:r>
          </a:p>
          <a:p>
            <a:pPr marL="171450" indent="-171450">
              <a:buFont typeface="Arial" panose="020B0604020202020204" pitchFamily="34" charset="0"/>
              <a:buChar char="•"/>
            </a:pPr>
            <a:endParaRPr lang="en-US" sz="1100" b="0" dirty="0"/>
          </a:p>
        </p:txBody>
      </p:sp>
      <p:sp>
        <p:nvSpPr>
          <p:cNvPr id="4" name="Slide Number Placeholder 3"/>
          <p:cNvSpPr>
            <a:spLocks noGrp="1"/>
          </p:cNvSpPr>
          <p:nvPr>
            <p:ph type="sldNum" sz="quarter" idx="10"/>
          </p:nvPr>
        </p:nvSpPr>
        <p:spPr/>
        <p:txBody>
          <a:bodyPr/>
          <a:lstStyle/>
          <a:p>
            <a:fld id="{5467B214-8946-0B4D-B887-7F8B37BED052}" type="slidenum">
              <a:rPr lang="en-GB" smtClean="0"/>
              <a:t>29</a:t>
            </a:fld>
            <a:endParaRPr lang="en-GB"/>
          </a:p>
        </p:txBody>
      </p:sp>
    </p:spTree>
    <p:extLst>
      <p:ext uri="{BB962C8B-B14F-4D97-AF65-F5344CB8AC3E}">
        <p14:creationId xmlns:p14="http://schemas.microsoft.com/office/powerpoint/2010/main" val="39325798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Key Message: WCRF is a leading global authority on the links between diet, nutrition, physical activity and cancer.  We fund research, interpret global evidence, provide health information, advocate policy and build partnerships with like-minded </a:t>
            </a:r>
            <a:r>
              <a:rPr lang="en-US" b="1" dirty="0" err="1"/>
              <a:t>organisations</a:t>
            </a:r>
            <a:r>
              <a:rPr lang="en-US" b="1"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dirty="0"/>
          </a:p>
          <a:p>
            <a:pPr marL="171450" indent="-171450">
              <a:buFont typeface="Arial" panose="020B0604020202020204" pitchFamily="34" charset="0"/>
              <a:buChar char="•"/>
              <a:defRPr/>
            </a:pPr>
            <a:r>
              <a:rPr lang="en-US" u="sng" dirty="0"/>
              <a:t>Supporting Notes</a:t>
            </a:r>
            <a:r>
              <a:rPr lang="en-US" u="none" dirty="0"/>
              <a:t>: </a:t>
            </a:r>
            <a:r>
              <a:rPr lang="en-US" dirty="0"/>
              <a:t>For more detail about our work, please visit the </a:t>
            </a:r>
            <a:r>
              <a:rPr lang="en-US" b="0" dirty="0"/>
              <a:t>website </a:t>
            </a:r>
            <a:r>
              <a:rPr lang="en-US" b="0" dirty="0" err="1"/>
              <a:t>www.wcrf.org</a:t>
            </a:r>
            <a:endParaRPr lang="en-US" b="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dirty="0"/>
          </a:p>
        </p:txBody>
      </p:sp>
      <p:sp>
        <p:nvSpPr>
          <p:cNvPr id="4" name="Slide Number Placeholder 3"/>
          <p:cNvSpPr>
            <a:spLocks noGrp="1"/>
          </p:cNvSpPr>
          <p:nvPr>
            <p:ph type="sldNum" sz="quarter" idx="10"/>
          </p:nvPr>
        </p:nvSpPr>
        <p:spPr/>
        <p:txBody>
          <a:bodyPr/>
          <a:lstStyle/>
          <a:p>
            <a:fld id="{5467B214-8946-0B4D-B887-7F8B37BED052}" type="slidenum">
              <a:rPr lang="en-GB" smtClean="0"/>
              <a:t>3</a:t>
            </a:fld>
            <a:endParaRPr lang="en-GB"/>
          </a:p>
        </p:txBody>
      </p:sp>
    </p:spTree>
    <p:extLst>
      <p:ext uri="{BB962C8B-B14F-4D97-AF65-F5344CB8AC3E}">
        <p14:creationId xmlns:p14="http://schemas.microsoft.com/office/powerpoint/2010/main" val="313632357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u="sng" dirty="0"/>
              <a:t>Supporting Notes</a:t>
            </a:r>
            <a:r>
              <a:rPr lang="en-GB" sz="1100" u="none" dirty="0"/>
              <a:t>: </a:t>
            </a:r>
            <a:r>
              <a:rPr lang="en-GB" sz="1100" dirty="0"/>
              <a:t>Footnotes </a:t>
            </a:r>
            <a:br>
              <a:rPr lang="en-GB" sz="1100" dirty="0"/>
            </a:br>
            <a:r>
              <a:rPr lang="en-GB" sz="1100" b="1" dirty="0"/>
              <a:t>1 </a:t>
            </a:r>
            <a:r>
              <a:rPr lang="en-GB" sz="1100" kern="1200" dirty="0">
                <a:solidFill>
                  <a:schemeClr val="tx1"/>
                </a:solidFill>
                <a:effectLst/>
                <a:latin typeface="+mn-lt"/>
                <a:ea typeface="+mn-ea"/>
                <a:cs typeface="+mn-cs"/>
              </a:rPr>
              <a:t>Moderate physical activity increases heart rate to about 60 to 75 per cent of its maximum.</a:t>
            </a:r>
          </a:p>
          <a:p>
            <a:br>
              <a:rPr lang="en-US" dirty="0"/>
            </a:br>
            <a:br>
              <a:rPr lang="en-US" dirty="0"/>
            </a:br>
            <a:endParaRPr lang="en-US" dirty="0"/>
          </a:p>
        </p:txBody>
      </p:sp>
      <p:sp>
        <p:nvSpPr>
          <p:cNvPr id="4" name="Slide Number Placeholder 3"/>
          <p:cNvSpPr>
            <a:spLocks noGrp="1"/>
          </p:cNvSpPr>
          <p:nvPr>
            <p:ph type="sldNum" sz="quarter" idx="10"/>
          </p:nvPr>
        </p:nvSpPr>
        <p:spPr/>
        <p:txBody>
          <a:bodyPr/>
          <a:lstStyle/>
          <a:p>
            <a:fld id="{5467B214-8946-0B4D-B887-7F8B37BED052}" type="slidenum">
              <a:rPr lang="en-GB" smtClean="0"/>
              <a:t>30</a:t>
            </a:fld>
            <a:endParaRPr lang="en-GB"/>
          </a:p>
        </p:txBody>
      </p:sp>
    </p:spTree>
    <p:extLst>
      <p:ext uri="{BB962C8B-B14F-4D97-AF65-F5344CB8AC3E}">
        <p14:creationId xmlns:p14="http://schemas.microsoft.com/office/powerpoint/2010/main" val="8371039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119921" y="4400550"/>
            <a:ext cx="6736491" cy="4284663"/>
          </a:xfrm>
        </p:spPr>
        <p:txBody>
          <a:bodyPr/>
          <a:lstStyle/>
          <a:p>
            <a:pPr marL="285750" indent="-285750">
              <a:buFont typeface="Arial" panose="020B0604020202020204" pitchFamily="34" charset="0"/>
              <a:buChar char="•"/>
            </a:pPr>
            <a:r>
              <a:rPr lang="en-US" b="1" dirty="0">
                <a:latin typeface="+mn-lt"/>
              </a:rPr>
              <a:t>Key Messages: Physical activity helps protect against several cancers as well as weight gain, overweight and obesity. Conversely, increased screen time is a cause of weight gain, overweight and obesity. </a:t>
            </a:r>
          </a:p>
          <a:p>
            <a:pPr marL="285750" indent="-285750">
              <a:buFont typeface="Arial" panose="020B0604020202020204" pitchFamily="34" charset="0"/>
              <a:buChar char="•"/>
            </a:pPr>
            <a:r>
              <a:rPr lang="en-US" sz="1050" b="0" u="sng" dirty="0">
                <a:latin typeface="+mn-lt"/>
              </a:rPr>
              <a:t>Supporting Notes</a:t>
            </a:r>
            <a:r>
              <a:rPr lang="en-US" sz="1050" b="0" u="none" dirty="0">
                <a:latin typeface="+mn-lt"/>
              </a:rPr>
              <a:t>:</a:t>
            </a:r>
            <a:r>
              <a:rPr lang="en-US" sz="1050" b="0" u="sng" dirty="0">
                <a:latin typeface="+mn-lt"/>
              </a:rPr>
              <a:t> </a:t>
            </a:r>
            <a:br>
              <a:rPr lang="en-US" sz="1050" b="0" u="sng" dirty="0">
                <a:latin typeface="+mn-lt"/>
              </a:rPr>
            </a:br>
            <a:r>
              <a:rPr lang="en-US" sz="1050" b="0" dirty="0">
                <a:latin typeface="+mn-lt"/>
              </a:rPr>
              <a:t>Justification</a:t>
            </a:r>
          </a:p>
          <a:p>
            <a:pPr marL="285750" indent="-285750" algn="just">
              <a:buFont typeface="Arial" panose="020B0604020202020204" pitchFamily="34" charset="0"/>
              <a:buChar char="•"/>
            </a:pPr>
            <a:r>
              <a:rPr lang="en-US" sz="1050" b="0" dirty="0">
                <a:latin typeface="+mn-lt"/>
              </a:rPr>
              <a:t>There is strong evidence from the CUP:</a:t>
            </a:r>
          </a:p>
          <a:p>
            <a:pPr marL="742950" lvl="1" indent="-285750" algn="just">
              <a:buFont typeface="Arial" panose="020B0604020202020204" pitchFamily="34" charset="0"/>
              <a:buChar char="•"/>
            </a:pPr>
            <a:r>
              <a:rPr lang="en-US" sz="1050" b="0" dirty="0">
                <a:latin typeface="+mn-lt"/>
              </a:rPr>
              <a:t>Physical activity helps protect against several cancers. </a:t>
            </a:r>
          </a:p>
          <a:p>
            <a:pPr marL="1085850" lvl="2" indent="-171450">
              <a:buFont typeface="Arial" panose="020B0604020202020204" pitchFamily="34" charset="0"/>
              <a:buChar char="•"/>
            </a:pPr>
            <a:r>
              <a:rPr lang="en-GB" sz="1050" b="0" kern="1200" dirty="0">
                <a:effectLst/>
                <a:latin typeface="+mn-lt"/>
              </a:rPr>
              <a:t>There is convincing evidence that physical activity (of moderate or vigorous intensity) protects against colon cancer. Physical activity (of moderate or vigorous intensity) probably protects against postmenopausal breast cancer and endometrial cancer. Physical activity at a vigorous intensity probably protects against premenopausal breast cancer (see Exposures: Physical activity).</a:t>
            </a:r>
            <a:endParaRPr lang="en-US" sz="1050" b="0" dirty="0">
              <a:latin typeface="+mn-lt"/>
            </a:endParaRPr>
          </a:p>
          <a:p>
            <a:pPr marL="742950" lvl="1" indent="-285750" algn="just">
              <a:buFont typeface="Arial" panose="020B0604020202020204" pitchFamily="34" charset="0"/>
              <a:buChar char="•"/>
            </a:pPr>
            <a:r>
              <a:rPr lang="en-US" sz="1050" b="0" dirty="0">
                <a:latin typeface="+mn-lt"/>
              </a:rPr>
              <a:t>Physical activity, including walking, helps protect against weight gain, overweight and obesity. </a:t>
            </a:r>
          </a:p>
          <a:p>
            <a:pPr marL="742950" lvl="1" indent="-285750" algn="just">
              <a:buFont typeface="Arial" panose="020B0604020202020204" pitchFamily="34" charset="0"/>
              <a:buChar char="•"/>
            </a:pPr>
            <a:r>
              <a:rPr lang="en-US" sz="1050" b="0" dirty="0">
                <a:latin typeface="+mn-lt"/>
              </a:rPr>
              <a:t>Greater screen time is a cause of weight gain, overweight and obesity. </a:t>
            </a:r>
          </a:p>
          <a:p>
            <a:pPr marL="742950" lvl="1" indent="-285750" algn="just">
              <a:buFont typeface="Arial" panose="020B0604020202020204" pitchFamily="34" charset="0"/>
              <a:buChar char="•"/>
            </a:pPr>
            <a:r>
              <a:rPr lang="en-US" sz="1050" b="0" dirty="0">
                <a:latin typeface="+mn-lt"/>
              </a:rPr>
              <a:t>Greater body fatness is a cause of many cancers. </a:t>
            </a:r>
          </a:p>
          <a:p>
            <a:pPr marL="285750" indent="-285750">
              <a:buFont typeface="Arial" panose="020B0604020202020204" pitchFamily="34" charset="0"/>
              <a:buChar char="•"/>
            </a:pPr>
            <a:r>
              <a:rPr lang="en-US" sz="1050" b="0" dirty="0">
                <a:latin typeface="+mn-lt"/>
              </a:rPr>
              <a:t>A lack of physical activity and sedentary lifestyles are both globally widespread. </a:t>
            </a:r>
          </a:p>
          <a:p>
            <a:pPr marL="742950" lvl="1" indent="-285750">
              <a:buFont typeface="Arial" panose="020B0604020202020204" pitchFamily="34" charset="0"/>
              <a:buChar char="•"/>
            </a:pPr>
            <a:r>
              <a:rPr lang="en-US" sz="1050" b="0" dirty="0">
                <a:latin typeface="+mn-lt"/>
              </a:rPr>
              <a:t>In most parts of the world, levels of physical activity are insufficient for optimal health.</a:t>
            </a:r>
          </a:p>
          <a:p>
            <a:pPr marL="742950" lvl="1" indent="-285750">
              <a:buFont typeface="Arial" panose="020B0604020202020204" pitchFamily="34" charset="0"/>
              <a:buChar char="•"/>
            </a:pPr>
            <a:r>
              <a:rPr lang="en-US" sz="1050" b="0" dirty="0">
                <a:latin typeface="+mn-lt"/>
              </a:rPr>
              <a:t>Sedentary ways of life have become common in high-income countries since the second half of the 20th century and have subsequently also become widespread in most populations around the world. </a:t>
            </a:r>
          </a:p>
          <a:p>
            <a:pPr marL="285750" indent="-285750">
              <a:buFont typeface="Arial" panose="020B0604020202020204" pitchFamily="34" charset="0"/>
              <a:buChar char="•"/>
            </a:pPr>
            <a:r>
              <a:rPr lang="en-US" sz="1050" b="0" dirty="0">
                <a:latin typeface="+mn-lt"/>
              </a:rPr>
              <a:t>Implications for other diseases</a:t>
            </a:r>
          </a:p>
          <a:p>
            <a:pPr marL="742950" lvl="1" indent="-285750">
              <a:buFont typeface="Arial" panose="020B0604020202020204" pitchFamily="34" charset="0"/>
              <a:buChar char="•"/>
            </a:pPr>
            <a:r>
              <a:rPr lang="en-US" sz="1050" b="0" dirty="0">
                <a:latin typeface="+mn-lt"/>
              </a:rPr>
              <a:t>Regular physical activity of at least moderate intensity decreases the risk of all-cause mortality, coronary heart disease, high blood pressure, stroke, type 2 diabetes, metabolic syndrome and depression</a:t>
            </a:r>
          </a:p>
          <a:p>
            <a:pPr marL="742950" lvl="1" indent="-285750">
              <a:buFont typeface="Arial" panose="020B0604020202020204" pitchFamily="34" charset="0"/>
              <a:buChar char="•"/>
            </a:pPr>
            <a:r>
              <a:rPr lang="en-US" sz="1050" b="0" dirty="0">
                <a:latin typeface="+mn-lt"/>
              </a:rPr>
              <a:t>Regular weight-bearing and muscle-strengthening exercise has several documented health benefits, including promoting bone health, reducing blood pressure, and potentially others.</a:t>
            </a:r>
          </a:p>
          <a:p>
            <a:pPr marL="742950" lvl="1" indent="-285750">
              <a:buFont typeface="Arial" panose="020B0604020202020204" pitchFamily="34" charset="0"/>
              <a:buChar char="•"/>
            </a:pPr>
            <a:r>
              <a:rPr lang="en-US" sz="1050" b="0" dirty="0">
                <a:latin typeface="+mn-lt"/>
              </a:rPr>
              <a:t>Greater body fatness is a common risk factor for many other diseases and disorders, including cardiovascular disease (CVD) and type 2 diabetes (see the Recommendation ‘be a healthy weight’). </a:t>
            </a:r>
          </a:p>
          <a:p>
            <a:pPr marL="171450" indent="-171450">
              <a:buFont typeface="Arial" panose="020B0604020202020204" pitchFamily="34" charset="0"/>
              <a:buChar char="•"/>
            </a:pPr>
            <a:endParaRPr lang="en-US" sz="1050" b="0" dirty="0"/>
          </a:p>
        </p:txBody>
      </p:sp>
      <p:sp>
        <p:nvSpPr>
          <p:cNvPr id="4" name="Slide Number Placeholder 3"/>
          <p:cNvSpPr>
            <a:spLocks noGrp="1"/>
          </p:cNvSpPr>
          <p:nvPr>
            <p:ph type="sldNum" sz="quarter" idx="10"/>
          </p:nvPr>
        </p:nvSpPr>
        <p:spPr/>
        <p:txBody>
          <a:bodyPr/>
          <a:lstStyle/>
          <a:p>
            <a:fld id="{5467B214-8946-0B4D-B887-7F8B37BED052}" type="slidenum">
              <a:rPr lang="en-GB" smtClean="0"/>
              <a:t>31</a:t>
            </a:fld>
            <a:endParaRPr lang="en-GB"/>
          </a:p>
        </p:txBody>
      </p:sp>
    </p:spTree>
    <p:extLst>
      <p:ext uri="{BB962C8B-B14F-4D97-AF65-F5344CB8AC3E}">
        <p14:creationId xmlns:p14="http://schemas.microsoft.com/office/powerpoint/2010/main" val="31981250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t>Footnotes:</a:t>
            </a:r>
            <a:br>
              <a:rPr lang="en-GB" sz="1100" dirty="0"/>
            </a:br>
            <a:r>
              <a:rPr lang="en-GB" sz="1100" b="1" kern="1200" dirty="0">
                <a:solidFill>
                  <a:schemeClr val="tx1"/>
                </a:solidFill>
                <a:effectLst/>
                <a:latin typeface="+mn-lt"/>
                <a:ea typeface="+mn-ea"/>
                <a:cs typeface="+mn-cs"/>
              </a:rPr>
              <a:t>1</a:t>
            </a:r>
            <a:r>
              <a:rPr lang="en-GB" sz="1100" kern="1200" dirty="0">
                <a:solidFill>
                  <a:schemeClr val="tx1"/>
                </a:solidFill>
                <a:effectLst/>
                <a:latin typeface="+mn-lt"/>
                <a:ea typeface="+mn-ea"/>
                <a:cs typeface="+mn-cs"/>
              </a:rPr>
              <a:t> Measured by the AOAC method.</a:t>
            </a:r>
          </a:p>
          <a:p>
            <a:endParaRPr lang="en-US" dirty="0"/>
          </a:p>
        </p:txBody>
      </p:sp>
      <p:sp>
        <p:nvSpPr>
          <p:cNvPr id="4" name="Slide Number Placeholder 3"/>
          <p:cNvSpPr>
            <a:spLocks noGrp="1"/>
          </p:cNvSpPr>
          <p:nvPr>
            <p:ph type="sldNum" sz="quarter" idx="10"/>
          </p:nvPr>
        </p:nvSpPr>
        <p:spPr/>
        <p:txBody>
          <a:bodyPr/>
          <a:lstStyle/>
          <a:p>
            <a:fld id="{5467B214-8946-0B4D-B887-7F8B37BED052}" type="slidenum">
              <a:rPr lang="en-GB" smtClean="0"/>
              <a:t>32</a:t>
            </a:fld>
            <a:endParaRPr lang="en-GB"/>
          </a:p>
        </p:txBody>
      </p:sp>
    </p:spTree>
    <p:extLst>
      <p:ext uri="{BB962C8B-B14F-4D97-AF65-F5344CB8AC3E}">
        <p14:creationId xmlns:p14="http://schemas.microsoft.com/office/powerpoint/2010/main" val="7467368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82713" y="306388"/>
            <a:ext cx="4114800" cy="3086100"/>
          </a:xfrm>
        </p:spPr>
      </p:sp>
      <p:sp>
        <p:nvSpPr>
          <p:cNvPr id="3" name="Notes Placeholder 2"/>
          <p:cNvSpPr>
            <a:spLocks noGrp="1"/>
          </p:cNvSpPr>
          <p:nvPr>
            <p:ph type="body" idx="1"/>
          </p:nvPr>
        </p:nvSpPr>
        <p:spPr>
          <a:xfrm>
            <a:off x="179752" y="3448856"/>
            <a:ext cx="6520721" cy="5423681"/>
          </a:xfrm>
        </p:spPr>
        <p:txBody>
          <a:bodyPr/>
          <a:lstStyle/>
          <a:p>
            <a:pPr marL="171450" indent="-171450" algn="l">
              <a:buFont typeface="Arial" panose="020B0604020202020204" pitchFamily="34" charset="0"/>
              <a:buChar char="•"/>
            </a:pPr>
            <a:r>
              <a:rPr lang="en-US" sz="1050" b="1" u="none" dirty="0">
                <a:latin typeface="Arial" panose="020B0604020202020204" pitchFamily="34" charset="0"/>
                <a:cs typeface="Arial" panose="020B0604020202020204" pitchFamily="34" charset="0"/>
              </a:rPr>
              <a:t>Key Messages: </a:t>
            </a:r>
            <a:r>
              <a:rPr lang="en-US" sz="1050" b="1" dirty="0">
                <a:latin typeface="Arial" panose="020B0604020202020204" pitchFamily="34" charset="0"/>
                <a:cs typeface="Arial" panose="020B0604020202020204" pitchFamily="34" charset="0"/>
              </a:rPr>
              <a:t>Although the evidence for links between individual cancers and consumption of non-starchy vegetables or fruit is limited, the pattern of association and the direction of effect are both consistent; and overall the evidence is more persuasive of a protective effect and that greater consumption of non-starchy vegetables and fruit helps protects against a number of aerodigestive cancers and some other cancers. </a:t>
            </a:r>
            <a:endParaRPr lang="en-US" sz="1050" b="1" u="none" dirty="0">
              <a:latin typeface="Arial" panose="020B0604020202020204" pitchFamily="34" charset="0"/>
              <a:cs typeface="Arial" panose="020B0604020202020204" pitchFamily="34" charset="0"/>
            </a:endParaRPr>
          </a:p>
          <a:p>
            <a:pPr algn="l"/>
            <a:r>
              <a:rPr lang="en-US" sz="1050" b="0" u="sng" dirty="0">
                <a:latin typeface="Arial" panose="020B0604020202020204" pitchFamily="34" charset="0"/>
                <a:cs typeface="Arial" panose="020B0604020202020204" pitchFamily="34" charset="0"/>
              </a:rPr>
              <a:t>Supporting Notes</a:t>
            </a:r>
            <a:r>
              <a:rPr lang="en-US" sz="1050" b="0" u="none" dirty="0">
                <a:latin typeface="Arial" panose="020B0604020202020204" pitchFamily="34" charset="0"/>
                <a:cs typeface="Arial" panose="020B0604020202020204" pitchFamily="34" charset="0"/>
              </a:rPr>
              <a:t>: </a:t>
            </a:r>
            <a:r>
              <a:rPr lang="en-US" sz="1050" b="0" dirty="0">
                <a:latin typeface="Arial" panose="020B0604020202020204" pitchFamily="34" charset="0"/>
                <a:cs typeface="Arial" panose="020B0604020202020204" pitchFamily="34" charset="0"/>
              </a:rPr>
              <a:t>Justification</a:t>
            </a:r>
          </a:p>
          <a:p>
            <a:pPr marL="285750" indent="-285750" algn="l">
              <a:buFont typeface="Arial" panose="020B0604020202020204" pitchFamily="34" charset="0"/>
              <a:buChar char="•"/>
            </a:pPr>
            <a:r>
              <a:rPr lang="en-US" sz="1050" b="0" dirty="0">
                <a:latin typeface="Arial" panose="020B0604020202020204" pitchFamily="34" charset="0"/>
                <a:cs typeface="Arial" panose="020B0604020202020204" pitchFamily="34" charset="0"/>
              </a:rPr>
              <a:t>There is strong evidence from the CUP:</a:t>
            </a:r>
          </a:p>
          <a:p>
            <a:pPr marL="742950" lvl="1" indent="-285750" algn="l" fontAlgn="auto">
              <a:buFont typeface="Arial" panose="020B0604020202020204" pitchFamily="34" charset="0"/>
              <a:buChar char="•"/>
            </a:pPr>
            <a:r>
              <a:rPr lang="en-US" sz="1050" b="0" dirty="0">
                <a:latin typeface="Arial" panose="020B0604020202020204" pitchFamily="34" charset="0"/>
                <a:cs typeface="Arial" panose="020B0604020202020204" pitchFamily="34" charset="0"/>
              </a:rPr>
              <a:t>Consuming wholegrains helps protect against colorectal cancer. </a:t>
            </a:r>
          </a:p>
          <a:p>
            <a:pPr marL="742950" lvl="1" indent="-285750" algn="l">
              <a:buFont typeface="Arial" panose="020B0604020202020204" pitchFamily="34" charset="0"/>
              <a:buChar char="•"/>
            </a:pPr>
            <a:r>
              <a:rPr lang="en-US" sz="1050" b="0" dirty="0">
                <a:latin typeface="Arial" panose="020B0604020202020204" pitchFamily="34" charset="0"/>
                <a:cs typeface="Arial" panose="020B0604020202020204" pitchFamily="34" charset="0"/>
              </a:rPr>
              <a:t>Consuming dietary </a:t>
            </a:r>
            <a:r>
              <a:rPr lang="en-US" sz="1050" b="0" dirty="0" err="1">
                <a:latin typeface="Arial" panose="020B0604020202020204" pitchFamily="34" charset="0"/>
                <a:cs typeface="Arial" panose="020B0604020202020204" pitchFamily="34" charset="0"/>
              </a:rPr>
              <a:t>fibre</a:t>
            </a:r>
            <a:r>
              <a:rPr lang="en-US" sz="1050" b="0" dirty="0">
                <a:latin typeface="Arial" panose="020B0604020202020204" pitchFamily="34" charset="0"/>
                <a:cs typeface="Arial" panose="020B0604020202020204" pitchFamily="34" charset="0"/>
              </a:rPr>
              <a:t> helps protect against colorectal cancer and weight gain, overweight and obesity. </a:t>
            </a:r>
          </a:p>
          <a:p>
            <a:pPr marL="742950" lvl="1" indent="-285750" algn="l">
              <a:buFont typeface="Arial" panose="020B0604020202020204" pitchFamily="34" charset="0"/>
              <a:buChar char="•"/>
            </a:pPr>
            <a:r>
              <a:rPr lang="en-US" sz="1050" b="0" dirty="0">
                <a:latin typeface="Arial" panose="020B0604020202020204" pitchFamily="34" charset="0"/>
                <a:cs typeface="Arial" panose="020B0604020202020204" pitchFamily="34" charset="0"/>
              </a:rPr>
              <a:t>Greater body fatness is a cause of many cancers. </a:t>
            </a:r>
            <a:br>
              <a:rPr lang="en-US" sz="1050" b="0" dirty="0">
                <a:latin typeface="Arial" panose="020B0604020202020204" pitchFamily="34" charset="0"/>
                <a:cs typeface="Arial" panose="020B0604020202020204" pitchFamily="34" charset="0"/>
              </a:rPr>
            </a:br>
            <a:r>
              <a:rPr lang="en-GB" sz="1050" b="0" spc="-40" dirty="0">
                <a:latin typeface="Arial" panose="020B0604020202020204" pitchFamily="34" charset="0"/>
                <a:ea typeface="Segoe UI" panose="020B0502040204020203" pitchFamily="34" charset="0"/>
                <a:cs typeface="Arial" panose="020B0604020202020204" pitchFamily="34" charset="0"/>
              </a:rPr>
              <a:t>’Aerodigestive cancers’ include: mouth, pharynx and larynx; nasopharynx; oesophagus; lung; stomach; and colorectal.</a:t>
            </a:r>
            <a:endParaRPr lang="en-US" sz="1050" b="0" dirty="0">
              <a:latin typeface="Arial" panose="020B0604020202020204" pitchFamily="34" charset="0"/>
              <a:cs typeface="Arial" panose="020B0604020202020204" pitchFamily="34" charset="0"/>
            </a:endParaRPr>
          </a:p>
          <a:p>
            <a:pPr marL="285750" indent="-285750" algn="l" fontAlgn="auto">
              <a:buFont typeface="Arial" panose="020B0604020202020204" pitchFamily="34" charset="0"/>
              <a:buChar char="•"/>
            </a:pPr>
            <a:r>
              <a:rPr lang="en-US" sz="1050" b="0" dirty="0">
                <a:latin typeface="Arial" panose="020B0604020202020204" pitchFamily="34" charset="0"/>
                <a:cs typeface="Arial" panose="020B0604020202020204" pitchFamily="34" charset="0"/>
              </a:rPr>
              <a:t>There is some evidence from the CUP to suggest: </a:t>
            </a:r>
          </a:p>
          <a:p>
            <a:pPr marL="742950" lvl="1" indent="-285750" algn="l" fontAlgn="auto">
              <a:buFont typeface="Arial" panose="020B0604020202020204" pitchFamily="34" charset="0"/>
              <a:buChar char="•"/>
            </a:pPr>
            <a:r>
              <a:rPr lang="en-US" sz="1050" b="0" dirty="0">
                <a:latin typeface="Arial" panose="020B0604020202020204" pitchFamily="34" charset="0"/>
                <a:cs typeface="Arial" panose="020B0604020202020204" pitchFamily="34" charset="0"/>
              </a:rPr>
              <a:t>Consuming fruit and vegetables might decrease the likelihood of many cancers. </a:t>
            </a:r>
          </a:p>
          <a:p>
            <a:pPr marL="742950" lvl="1" indent="-285750" algn="l" fontAlgn="auto">
              <a:buFont typeface="Arial" panose="020B0604020202020204" pitchFamily="34" charset="0"/>
              <a:buChar char="•"/>
            </a:pPr>
            <a:r>
              <a:rPr lang="en-US" sz="1050" b="0" dirty="0">
                <a:latin typeface="Arial" panose="020B0604020202020204" pitchFamily="34" charset="0"/>
                <a:cs typeface="Arial" panose="020B0604020202020204" pitchFamily="34" charset="0"/>
              </a:rPr>
              <a:t>Consuming fruit and vegetables might decrease the likelihood of weight gain, overweight and obesity. </a:t>
            </a:r>
          </a:p>
          <a:p>
            <a:pPr marL="742950" lvl="1" indent="-285750" algn="l" fontAlgn="auto">
              <a:buFont typeface="Arial" panose="020B0604020202020204" pitchFamily="34" charset="0"/>
              <a:buChar char="•"/>
            </a:pPr>
            <a:r>
              <a:rPr lang="en-US" sz="1050" b="0" dirty="0">
                <a:latin typeface="Arial" panose="020B0604020202020204" pitchFamily="34" charset="0"/>
                <a:cs typeface="Arial" panose="020B0604020202020204" pitchFamily="34" charset="0"/>
              </a:rPr>
              <a:t>People who eat no or low levels of vegetables and fruit, who increase their consumption, may benefit most from following this Recommendation</a:t>
            </a:r>
          </a:p>
          <a:p>
            <a:pPr marL="742950" lvl="1" indent="-285750" algn="l" fontAlgn="auto">
              <a:buFont typeface="Arial" panose="020B0604020202020204" pitchFamily="34" charset="0"/>
              <a:buChar char="•"/>
            </a:pPr>
            <a:r>
              <a:rPr lang="en-US" sz="1050" b="0" dirty="0">
                <a:latin typeface="Arial" panose="020B0604020202020204" pitchFamily="34" charset="0"/>
                <a:cs typeface="Arial" panose="020B0604020202020204" pitchFamily="34" charset="0"/>
              </a:rPr>
              <a:t>Wholegrains, non-starchy vegetables, fruit and beans, are a consistent feature of diets associated with lower risk of cancer and other NCDs, as well as obesity. </a:t>
            </a:r>
          </a:p>
          <a:p>
            <a:pPr marL="285750" indent="-285750" algn="l">
              <a:buFont typeface="Arial" panose="020B0604020202020204" pitchFamily="34" charset="0"/>
              <a:buChar char="•"/>
            </a:pPr>
            <a:r>
              <a:rPr lang="en-US" sz="1050" b="0" dirty="0">
                <a:latin typeface="Arial" panose="020B0604020202020204" pitchFamily="34" charset="0"/>
                <a:cs typeface="Arial" panose="020B0604020202020204" pitchFamily="34" charset="0"/>
              </a:rPr>
              <a:t>Other Justifications</a:t>
            </a:r>
          </a:p>
          <a:p>
            <a:pPr marL="742950" lvl="1" indent="-285750" algn="l">
              <a:buFont typeface="Arial" panose="020B0604020202020204" pitchFamily="34" charset="0"/>
              <a:buChar char="•"/>
            </a:pPr>
            <a:r>
              <a:rPr lang="en-US" sz="1050" b="0" dirty="0">
                <a:latin typeface="Arial" panose="020B0604020202020204" pitchFamily="34" charset="0"/>
                <a:cs typeface="Arial" panose="020B0604020202020204" pitchFamily="34" charset="0"/>
              </a:rPr>
              <a:t>Relatively unprocessed foods of plant origin are rich in nutrients and dietary </a:t>
            </a:r>
            <a:r>
              <a:rPr lang="en-US" sz="1050" b="0" dirty="0" err="1">
                <a:latin typeface="Arial" panose="020B0604020202020204" pitchFamily="34" charset="0"/>
                <a:cs typeface="Arial" panose="020B0604020202020204" pitchFamily="34" charset="0"/>
              </a:rPr>
              <a:t>fibre</a:t>
            </a:r>
            <a:r>
              <a:rPr lang="en-US" sz="1050" b="0" dirty="0">
                <a:latin typeface="Arial" panose="020B0604020202020204" pitchFamily="34" charset="0"/>
                <a:cs typeface="Arial" panose="020B0604020202020204" pitchFamily="34" charset="0"/>
              </a:rPr>
              <a:t>. Higher consumption of these foods instead of processed foods high in fat, refined starches and sugars would mean the diet is higher in essential nutrients and more effective for regulating energy intake relative to energy expenditure. </a:t>
            </a:r>
          </a:p>
          <a:p>
            <a:pPr marL="285750" indent="-285750" algn="l">
              <a:buFont typeface="Arial" panose="020B0604020202020204" pitchFamily="34" charset="0"/>
              <a:buChar char="•"/>
            </a:pPr>
            <a:r>
              <a:rPr lang="en-US" sz="1050" b="0" dirty="0">
                <a:latin typeface="Arial" panose="020B0604020202020204" pitchFamily="34" charset="0"/>
                <a:cs typeface="Arial" panose="020B0604020202020204" pitchFamily="34" charset="0"/>
              </a:rPr>
              <a:t>Implications for other diseases</a:t>
            </a:r>
          </a:p>
          <a:p>
            <a:pPr marL="742950" lvl="1" indent="-285750" algn="l">
              <a:buFont typeface="Arial" panose="020B0604020202020204" pitchFamily="34" charset="0"/>
              <a:buChar char="•"/>
            </a:pPr>
            <a:r>
              <a:rPr lang="en-US" sz="1050" b="0" dirty="0">
                <a:latin typeface="Arial" panose="020B0604020202020204" pitchFamily="34" charset="0"/>
                <a:cs typeface="Arial" panose="020B0604020202020204" pitchFamily="34" charset="0"/>
              </a:rPr>
              <a:t>The Goals and Recommendation on wholegrains, vegetables, fruit and beans are based on evidence on cancer, but are supported by evidence on cardiovascular disease and type 2 diabetes. Many other, broadly similar recommendations have been issued by a range of authoritative international and national </a:t>
            </a:r>
            <a:r>
              <a:rPr lang="en-US" sz="1050" b="0" dirty="0" err="1">
                <a:latin typeface="Arial" panose="020B0604020202020204" pitchFamily="34" charset="0"/>
                <a:cs typeface="Arial" panose="020B0604020202020204" pitchFamily="34" charset="0"/>
              </a:rPr>
              <a:t>organisations</a:t>
            </a:r>
            <a:r>
              <a:rPr lang="en-US" sz="1050" b="0" dirty="0">
                <a:latin typeface="Arial" panose="020B0604020202020204" pitchFamily="34" charset="0"/>
                <a:cs typeface="Arial" panose="020B0604020202020204" pitchFamily="34" charset="0"/>
              </a:rPr>
              <a:t> </a:t>
            </a:r>
          </a:p>
          <a:p>
            <a:pPr marL="742950" lvl="1" indent="-285750" algn="l">
              <a:buFont typeface="Arial" panose="020B0604020202020204" pitchFamily="34" charset="0"/>
              <a:buChar char="•"/>
            </a:pPr>
            <a:r>
              <a:rPr lang="en-US" sz="1050" b="0" dirty="0">
                <a:latin typeface="Arial" panose="020B0604020202020204" pitchFamily="34" charset="0"/>
                <a:cs typeface="Arial" panose="020B0604020202020204" pitchFamily="34" charset="0"/>
              </a:rPr>
              <a:t>Greater body fatness is a common risk factor for many other diseases and disorders, including cardiovascular diseases (CVDs) and type 2 diabetes </a:t>
            </a:r>
          </a:p>
          <a:p>
            <a:pPr marL="285750" indent="-285750" algn="l" fontAlgn="auto">
              <a:buFont typeface="Arial" panose="020B0604020202020204" pitchFamily="34" charset="0"/>
              <a:buChar char="•"/>
            </a:pPr>
            <a:endParaRPr lang="en-US" sz="1050" b="0" dirty="0"/>
          </a:p>
          <a:p>
            <a:pPr marL="171450" indent="-171450" algn="l">
              <a:buFont typeface="Arial" panose="020B0604020202020204" pitchFamily="34" charset="0"/>
              <a:buChar char="•"/>
            </a:pPr>
            <a:endParaRPr lang="en-US" sz="1050" b="0" dirty="0"/>
          </a:p>
        </p:txBody>
      </p:sp>
      <p:sp>
        <p:nvSpPr>
          <p:cNvPr id="4" name="Slide Number Placeholder 3"/>
          <p:cNvSpPr>
            <a:spLocks noGrp="1"/>
          </p:cNvSpPr>
          <p:nvPr>
            <p:ph type="sldNum" sz="quarter" idx="10"/>
          </p:nvPr>
        </p:nvSpPr>
        <p:spPr/>
        <p:txBody>
          <a:bodyPr/>
          <a:lstStyle/>
          <a:p>
            <a:fld id="{5467B214-8946-0B4D-B887-7F8B37BED052}" type="slidenum">
              <a:rPr lang="en-GB" smtClean="0"/>
              <a:t>33</a:t>
            </a:fld>
            <a:endParaRPr lang="en-GB"/>
          </a:p>
        </p:txBody>
      </p:sp>
    </p:spTree>
    <p:extLst>
      <p:ext uri="{BB962C8B-B14F-4D97-AF65-F5344CB8AC3E}">
        <p14:creationId xmlns:p14="http://schemas.microsoft.com/office/powerpoint/2010/main" val="25161699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t>Footnotes:</a:t>
            </a:r>
            <a:br>
              <a:rPr lang="en-GB" sz="1100" b="1" dirty="0"/>
            </a:br>
            <a:r>
              <a:rPr lang="en-GB" sz="1100" b="1" kern="1200" dirty="0">
                <a:solidFill>
                  <a:schemeClr val="tx1"/>
                </a:solidFill>
                <a:effectLst/>
                <a:latin typeface="+mn-lt"/>
                <a:ea typeface="+mn-ea"/>
                <a:cs typeface="+mn-cs"/>
              </a:rPr>
              <a:t>1</a:t>
            </a:r>
            <a:r>
              <a:rPr lang="en-GB" sz="1100" kern="1200" dirty="0">
                <a:solidFill>
                  <a:schemeClr val="tx1"/>
                </a:solidFill>
                <a:effectLst/>
                <a:latin typeface="+mn-lt"/>
                <a:ea typeface="+mn-ea"/>
                <a:cs typeface="+mn-cs"/>
              </a:rPr>
              <a:t> ‘Fast foods’ are readily available convenience foods that tend to be energy dense and are often consumed frequently and in large portions.</a:t>
            </a:r>
          </a:p>
          <a:p>
            <a:endParaRPr lang="en-US" sz="1100" dirty="0"/>
          </a:p>
        </p:txBody>
      </p:sp>
      <p:sp>
        <p:nvSpPr>
          <p:cNvPr id="4" name="Slide Number Placeholder 3"/>
          <p:cNvSpPr>
            <a:spLocks noGrp="1"/>
          </p:cNvSpPr>
          <p:nvPr>
            <p:ph type="sldNum" sz="quarter" idx="10"/>
          </p:nvPr>
        </p:nvSpPr>
        <p:spPr/>
        <p:txBody>
          <a:bodyPr/>
          <a:lstStyle/>
          <a:p>
            <a:fld id="{5467B214-8946-0B4D-B887-7F8B37BED052}" type="slidenum">
              <a:rPr lang="en-GB" smtClean="0"/>
              <a:t>34</a:t>
            </a:fld>
            <a:endParaRPr lang="en-GB"/>
          </a:p>
        </p:txBody>
      </p:sp>
    </p:spTree>
    <p:extLst>
      <p:ext uri="{BB962C8B-B14F-4D97-AF65-F5344CB8AC3E}">
        <p14:creationId xmlns:p14="http://schemas.microsoft.com/office/powerpoint/2010/main" val="42533288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743450"/>
          </a:xfrm>
        </p:spPr>
        <p:txBody>
          <a:bodyPr/>
          <a:lstStyle/>
          <a:p>
            <a:pPr marL="285750" indent="-285750">
              <a:buFont typeface="Arial" panose="020B0604020202020204" pitchFamily="34" charset="0"/>
              <a:buChar char="•"/>
            </a:pPr>
            <a:r>
              <a:rPr lang="en-US" sz="1100" b="1" u="none" dirty="0"/>
              <a:t>Key Messages: Overweight and obesity are at the highest levels ever seen globally. Processed foods high in fat, starches or sugars embody a cluster of characteristics that encourage excess energy consumption (e.g. highly palatable, high in energy, affordable, easy to access and convenient to store).</a:t>
            </a:r>
          </a:p>
          <a:p>
            <a:pPr marL="285750" indent="-285750">
              <a:buFont typeface="Arial" panose="020B0604020202020204" pitchFamily="34" charset="0"/>
              <a:buChar char="•"/>
            </a:pPr>
            <a:r>
              <a:rPr lang="en-US" sz="1100" b="0" u="sng" dirty="0"/>
              <a:t>Supporting Notes</a:t>
            </a:r>
            <a:r>
              <a:rPr lang="en-US" sz="1100" b="0" u="none" dirty="0"/>
              <a:t>: </a:t>
            </a:r>
            <a:r>
              <a:rPr lang="en-US" sz="1100" b="0" dirty="0"/>
              <a:t>Justification</a:t>
            </a:r>
            <a:endParaRPr lang="en-US" sz="1100" b="0" dirty="0">
              <a:latin typeface="ITCFranklinGothicStd" charset="0"/>
            </a:endParaRPr>
          </a:p>
          <a:p>
            <a:pPr marL="285750" indent="-285750" algn="just">
              <a:buFont typeface="Arial" panose="020B0604020202020204" pitchFamily="34" charset="0"/>
              <a:buChar char="•"/>
            </a:pPr>
            <a:r>
              <a:rPr lang="en-US" sz="1100" b="0" dirty="0"/>
              <a:t>There is strong evidence from the CUP:</a:t>
            </a:r>
          </a:p>
          <a:p>
            <a:pPr marL="742950" lvl="1" indent="-285750" algn="just">
              <a:buFont typeface="Arial" panose="020B0604020202020204" pitchFamily="34" charset="0"/>
              <a:buChar char="•"/>
            </a:pPr>
            <a:r>
              <a:rPr lang="en-US" sz="1100" b="0" dirty="0"/>
              <a:t>Consuming ‘fast foods’ (readily available convenience foods that tend to be energy dense and are often consumed frequently and in large portions) is a cause of weight gain, overweight and obesity. </a:t>
            </a:r>
          </a:p>
          <a:p>
            <a:pPr marL="742950" lvl="1" indent="-285750" algn="just">
              <a:buFont typeface="Arial" panose="020B0604020202020204" pitchFamily="34" charset="0"/>
              <a:buChar char="•"/>
            </a:pPr>
            <a:r>
              <a:rPr lang="en-US" sz="1100" b="0" dirty="0"/>
              <a:t>Consuming a ‘Western type’ diet (</a:t>
            </a:r>
            <a:r>
              <a:rPr lang="en-US" sz="1100" b="0" dirty="0" err="1"/>
              <a:t>characterised</a:t>
            </a:r>
            <a:r>
              <a:rPr lang="en-US" sz="1100" b="0" dirty="0"/>
              <a:t> by a high amount of free sugars, meat and fat) is a cause of weight gain, overweight and obesity. </a:t>
            </a:r>
          </a:p>
          <a:p>
            <a:pPr marL="742950" lvl="1" indent="-285750" algn="just">
              <a:buFont typeface="Arial" panose="020B0604020202020204" pitchFamily="34" charset="0"/>
              <a:buChar char="•"/>
            </a:pPr>
            <a:r>
              <a:rPr lang="en-US" sz="1100" b="0" dirty="0" err="1"/>
              <a:t>Glycaemic</a:t>
            </a:r>
            <a:r>
              <a:rPr lang="en-US" sz="1100" b="0" dirty="0"/>
              <a:t> load (the increase in blood glucose (and insulin) after consumption of food) is a cause of endometrial cancer. </a:t>
            </a:r>
          </a:p>
          <a:p>
            <a:pPr marL="742950" lvl="1" indent="-285750" algn="just">
              <a:buFont typeface="Arial" panose="020B0604020202020204" pitchFamily="34" charset="0"/>
              <a:buChar char="•"/>
            </a:pPr>
            <a:r>
              <a:rPr lang="en-US" sz="1100" b="0" dirty="0"/>
              <a:t>Greater body fatness is a cause of many cancers. </a:t>
            </a:r>
          </a:p>
          <a:p>
            <a:pPr marL="285750" indent="-285750">
              <a:buFont typeface="Arial" panose="020B0604020202020204" pitchFamily="34" charset="0"/>
              <a:buChar char="•"/>
            </a:pPr>
            <a:r>
              <a:rPr lang="en-US" sz="1100" b="0" dirty="0"/>
              <a:t>The increasing availability, affordability and acceptability of ‘fast foods’ and other processed foods high in fat, starches or sugars (which are highly palatable, high in energy and convenient to store) is contributing to rising rates of overweight and obesity worldwide.</a:t>
            </a:r>
          </a:p>
          <a:p>
            <a:pPr marL="285750" indent="-285750">
              <a:buFont typeface="Arial" panose="020B0604020202020204" pitchFamily="34" charset="0"/>
              <a:buChar char="•"/>
            </a:pPr>
            <a:r>
              <a:rPr lang="en-US" sz="1100" b="0" dirty="0"/>
              <a:t>Implications for other diseases</a:t>
            </a:r>
          </a:p>
          <a:p>
            <a:pPr marL="742950" lvl="1" indent="-285750">
              <a:buFont typeface="Arial" panose="020B0604020202020204" pitchFamily="34" charset="0"/>
              <a:buChar char="•"/>
            </a:pPr>
            <a:r>
              <a:rPr lang="en-US" sz="1100" b="0" dirty="0"/>
              <a:t>Limited intake of processed foods high in fat, starches or sugars is recommended by many other </a:t>
            </a:r>
            <a:r>
              <a:rPr lang="en-US" sz="1100" b="0" dirty="0" err="1"/>
              <a:t>organisations</a:t>
            </a:r>
            <a:r>
              <a:rPr lang="en-US" sz="1100" b="0" dirty="0"/>
              <a:t> to reduce risk of several non-communicable diseases (NCDs). </a:t>
            </a:r>
          </a:p>
          <a:p>
            <a:pPr marL="742950" lvl="1" indent="-285750">
              <a:buFont typeface="Arial" panose="020B0604020202020204" pitchFamily="34" charset="0"/>
              <a:buChar char="•"/>
            </a:pPr>
            <a:r>
              <a:rPr lang="en-US" sz="1100" b="0" dirty="0"/>
              <a:t>Limiting intake of ‘fast foods’ and other processed foods high in fat, starches or sugars reduces the risk of weight gain, overweight and obesity. Greater body fatness is a common risk factor for many other diseases and disorders, including cardiovascular diseases (CVDs) and type 2 diabetes .</a:t>
            </a:r>
          </a:p>
          <a:p>
            <a:pPr marL="171450" indent="-171450">
              <a:buFont typeface="Arial" panose="020B0604020202020204" pitchFamily="34" charset="0"/>
              <a:buChar char="•"/>
            </a:pPr>
            <a:endParaRPr lang="en-US" sz="1100" b="0" dirty="0"/>
          </a:p>
        </p:txBody>
      </p:sp>
      <p:sp>
        <p:nvSpPr>
          <p:cNvPr id="4" name="Slide Number Placeholder 3"/>
          <p:cNvSpPr>
            <a:spLocks noGrp="1"/>
          </p:cNvSpPr>
          <p:nvPr>
            <p:ph type="sldNum" sz="quarter" idx="10"/>
          </p:nvPr>
        </p:nvSpPr>
        <p:spPr/>
        <p:txBody>
          <a:bodyPr/>
          <a:lstStyle/>
          <a:p>
            <a:fld id="{5467B214-8946-0B4D-B887-7F8B37BED052}" type="slidenum">
              <a:rPr lang="en-GB" smtClean="0"/>
              <a:t>35</a:t>
            </a:fld>
            <a:endParaRPr lang="en-GB"/>
          </a:p>
        </p:txBody>
      </p:sp>
    </p:spTree>
    <p:extLst>
      <p:ext uri="{BB962C8B-B14F-4D97-AF65-F5344CB8AC3E}">
        <p14:creationId xmlns:p14="http://schemas.microsoft.com/office/powerpoint/2010/main" val="10038258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100" dirty="0"/>
              <a:t>Footnotes:</a:t>
            </a:r>
            <a:br>
              <a:rPr lang="en-GB" sz="1100" b="1" dirty="0"/>
            </a:br>
            <a:r>
              <a:rPr lang="en-GB" sz="1100" b="1" kern="1200" dirty="0">
                <a:solidFill>
                  <a:schemeClr val="tx1"/>
                </a:solidFill>
                <a:effectLst/>
                <a:latin typeface="+mn-lt"/>
                <a:ea typeface="+mn-ea"/>
                <a:cs typeface="+mn-cs"/>
              </a:rPr>
              <a:t>1</a:t>
            </a:r>
            <a:r>
              <a:rPr lang="en-GB" sz="1100" kern="1200" dirty="0">
                <a:solidFill>
                  <a:schemeClr val="tx1"/>
                </a:solidFill>
                <a:effectLst/>
                <a:latin typeface="+mn-lt"/>
                <a:ea typeface="+mn-ea"/>
                <a:cs typeface="+mn-cs"/>
              </a:rPr>
              <a:t> The term ‘red meat’ refers to all types of mammalian muscle meat, such as beef, veal, pork, lamb, mutton, horse and goat.</a:t>
            </a:r>
            <a:endParaRPr lang="en-GB" sz="1100" b="1" kern="1200" dirty="0">
              <a:solidFill>
                <a:schemeClr val="tx1"/>
              </a:solidFill>
              <a:effectLst/>
              <a:latin typeface="+mn-lt"/>
              <a:ea typeface="+mn-ea"/>
              <a:cs typeface="+mn-cs"/>
            </a:endParaRPr>
          </a:p>
          <a:p>
            <a:r>
              <a:rPr lang="en-GB" sz="1100" b="1" kern="1200" dirty="0">
                <a:solidFill>
                  <a:schemeClr val="tx1"/>
                </a:solidFill>
                <a:effectLst/>
                <a:latin typeface="+mn-lt"/>
                <a:ea typeface="+mn-ea"/>
                <a:cs typeface="+mn-cs"/>
              </a:rPr>
              <a:t>2</a:t>
            </a:r>
            <a:r>
              <a:rPr lang="en-GB" sz="1100" kern="1200" dirty="0">
                <a:solidFill>
                  <a:schemeClr val="tx1"/>
                </a:solidFill>
                <a:effectLst/>
                <a:latin typeface="+mn-lt"/>
                <a:ea typeface="+mn-ea"/>
                <a:cs typeface="+mn-cs"/>
              </a:rPr>
              <a:t> The term ‘processed meat’ refers to meat that has been transformed through salting, curing, fermentation, smoking or other processes to enhance flavour or improve preservation.</a:t>
            </a:r>
          </a:p>
          <a:p>
            <a:r>
              <a:rPr lang="en-GB" sz="1100" b="1" kern="1200" dirty="0">
                <a:solidFill>
                  <a:schemeClr val="tx1"/>
                </a:solidFill>
                <a:effectLst/>
                <a:latin typeface="+mn-lt"/>
                <a:ea typeface="+mn-ea"/>
                <a:cs typeface="+mn-cs"/>
              </a:rPr>
              <a:t>3</a:t>
            </a:r>
            <a:r>
              <a:rPr lang="en-GB" sz="1100" kern="1200" dirty="0">
                <a:solidFill>
                  <a:schemeClr val="tx1"/>
                </a:solidFill>
                <a:effectLst/>
                <a:latin typeface="+mn-lt"/>
                <a:ea typeface="+mn-ea"/>
                <a:cs typeface="+mn-cs"/>
              </a:rPr>
              <a:t> 500 grams of cooked red meat is roughly equivalent to 700–750 grams of raw meat, but the exact conversion depends on the cut of meat, the proportions of lean meat and fat, and the method and degree of cooking.</a:t>
            </a:r>
          </a:p>
          <a:p>
            <a:endParaRPr lang="en-US" sz="1100" dirty="0"/>
          </a:p>
        </p:txBody>
      </p:sp>
      <p:sp>
        <p:nvSpPr>
          <p:cNvPr id="4" name="Slide Number Placeholder 3"/>
          <p:cNvSpPr>
            <a:spLocks noGrp="1"/>
          </p:cNvSpPr>
          <p:nvPr>
            <p:ph type="sldNum" sz="quarter" idx="10"/>
          </p:nvPr>
        </p:nvSpPr>
        <p:spPr/>
        <p:txBody>
          <a:bodyPr/>
          <a:lstStyle/>
          <a:p>
            <a:fld id="{5467B214-8946-0B4D-B887-7F8B37BED052}" type="slidenum">
              <a:rPr lang="en-GB" smtClean="0"/>
              <a:t>36</a:t>
            </a:fld>
            <a:endParaRPr lang="en-GB"/>
          </a:p>
        </p:txBody>
      </p:sp>
    </p:spTree>
    <p:extLst>
      <p:ext uri="{BB962C8B-B14F-4D97-AF65-F5344CB8AC3E}">
        <p14:creationId xmlns:p14="http://schemas.microsoft.com/office/powerpoint/2010/main" val="389203644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603250"/>
            <a:ext cx="4114800" cy="3086100"/>
          </a:xfrm>
        </p:spPr>
      </p:sp>
      <p:sp>
        <p:nvSpPr>
          <p:cNvPr id="3" name="Notes Placeholder 2"/>
          <p:cNvSpPr>
            <a:spLocks noGrp="1"/>
          </p:cNvSpPr>
          <p:nvPr>
            <p:ph type="body" idx="1"/>
          </p:nvPr>
        </p:nvSpPr>
        <p:spPr>
          <a:xfrm>
            <a:off x="685800" y="4010806"/>
            <a:ext cx="5486400" cy="4861732"/>
          </a:xfrm>
        </p:spPr>
        <p:txBody>
          <a:bodyPr/>
          <a:lstStyle/>
          <a:p>
            <a:pPr marL="285750" indent="-285750">
              <a:buFont typeface="Arial" panose="020B0604020202020204" pitchFamily="34" charset="0"/>
              <a:buChar char="•"/>
            </a:pPr>
            <a:r>
              <a:rPr lang="en-US" sz="1100" b="1" u="none" dirty="0"/>
              <a:t>Key Messages: An integrated approach to evidence shows that diets that reduce the risk of cancer and other NCDs contain no more than modest amounts of red meat and little or no processed meat. </a:t>
            </a:r>
          </a:p>
          <a:p>
            <a:pPr marL="285750" indent="-285750">
              <a:buFont typeface="Arial" panose="020B0604020202020204" pitchFamily="34" charset="0"/>
              <a:buChar char="•"/>
            </a:pPr>
            <a:r>
              <a:rPr lang="en-US" sz="1100" b="0" u="sng" dirty="0"/>
              <a:t>Supporting Notes</a:t>
            </a:r>
            <a:r>
              <a:rPr lang="en-US" sz="1100" b="0" u="none" dirty="0"/>
              <a:t>: </a:t>
            </a:r>
            <a:r>
              <a:rPr lang="en-US" sz="1100" b="0" dirty="0"/>
              <a:t>Justification</a:t>
            </a:r>
            <a:endParaRPr lang="en-US" sz="1100" b="0" dirty="0">
              <a:latin typeface="ITCFranklinGothicStd" charset="0"/>
            </a:endParaRPr>
          </a:p>
          <a:p>
            <a:pPr marL="742950" lvl="1" indent="-285750" algn="just">
              <a:buFont typeface="Arial" panose="020B0604020202020204" pitchFamily="34" charset="0"/>
              <a:buChar char="•"/>
            </a:pPr>
            <a:r>
              <a:rPr lang="en-US" sz="1100" b="0" dirty="0"/>
              <a:t>There is strong evidence from the CUP:</a:t>
            </a:r>
          </a:p>
          <a:p>
            <a:pPr marL="1200150" lvl="2" indent="-285750">
              <a:buFont typeface="Arial" panose="020B0604020202020204" pitchFamily="34" charset="0"/>
              <a:buChar char="•"/>
            </a:pPr>
            <a:r>
              <a:rPr lang="en-US" sz="1100" b="0" dirty="0"/>
              <a:t>Consuming red meat and consuming processed meat are both causes of colorectal cancer. </a:t>
            </a:r>
          </a:p>
          <a:p>
            <a:pPr marL="742950" lvl="1" indent="-285750">
              <a:buFont typeface="Arial" panose="020B0604020202020204" pitchFamily="34" charset="0"/>
              <a:buChar char="•"/>
            </a:pPr>
            <a:r>
              <a:rPr lang="en-US" sz="1100" b="0" dirty="0"/>
              <a:t>Red meat is a good source of protein, iron and other micronutrients (although consumption of red meat is not necessary to maintain adequate nutritional status) </a:t>
            </a:r>
          </a:p>
          <a:p>
            <a:pPr marL="1200150" lvl="2" indent="-285750">
              <a:buFont typeface="Arial" panose="020B0604020202020204" pitchFamily="34" charset="0"/>
              <a:buChar char="•"/>
            </a:pPr>
            <a:r>
              <a:rPr lang="en-US" sz="1100" b="0" dirty="0"/>
              <a:t>The amount of red meat specified in the Recommendation was chosen to provide a balance between the advantages of eating red meat (as a source of essential macro- and micronutrients) and the disadvantages (an increased risk of colorectal cancer and other NCDs).</a:t>
            </a:r>
          </a:p>
          <a:p>
            <a:pPr marL="742950" lvl="1" indent="-285750">
              <a:buFont typeface="Arial" panose="020B0604020202020204" pitchFamily="34" charset="0"/>
              <a:buChar char="•"/>
            </a:pPr>
            <a:r>
              <a:rPr lang="en-US" sz="1100" b="0" dirty="0"/>
              <a:t>Processed meat is generally energy dense, can contain high levels of salt and some of the methods used to create it generate carcinogens. </a:t>
            </a:r>
          </a:p>
          <a:p>
            <a:pPr marL="1200150" lvl="2" indent="-285750">
              <a:buFont typeface="Arial" panose="020B0604020202020204" pitchFamily="34" charset="0"/>
              <a:buChar char="•"/>
            </a:pPr>
            <a:r>
              <a:rPr lang="en-US" sz="1100" b="0" dirty="0"/>
              <a:t>The data on processed meat show that no level of intake can confidently be associated with a lack of risk of colorectal cancer. </a:t>
            </a:r>
          </a:p>
          <a:p>
            <a:pPr marL="285750" indent="-285750">
              <a:buFont typeface="Arial" panose="020B0604020202020204" pitchFamily="34" charset="0"/>
              <a:buChar char="•"/>
            </a:pPr>
            <a:r>
              <a:rPr lang="en-US" sz="1100" b="0" dirty="0"/>
              <a:t>Implications for other diseases</a:t>
            </a:r>
          </a:p>
          <a:p>
            <a:pPr marL="742950" lvl="1" indent="-285750">
              <a:buFont typeface="Arial" panose="020B0604020202020204" pitchFamily="34" charset="0"/>
              <a:buChar char="•"/>
            </a:pPr>
            <a:r>
              <a:rPr lang="en-US" sz="1100" b="0" dirty="0"/>
              <a:t>Greater consumption of red and processed meat is associated with increased risk of death from CVD and risk of stroke and type 2 diabetes. </a:t>
            </a:r>
          </a:p>
          <a:p>
            <a:pPr marL="742950" lvl="1" indent="-285750">
              <a:buFont typeface="Arial" panose="020B0604020202020204" pitchFamily="34" charset="0"/>
              <a:buChar char="•"/>
            </a:pPr>
            <a:r>
              <a:rPr lang="en-US" sz="1100" b="0" dirty="0"/>
              <a:t>Eating patterns that include a low intake of meat, processed meat and processed poultry are associated with reduced risk of cardiovascular disease (CVD) in adults and possibly of type 2 diabetes. </a:t>
            </a:r>
          </a:p>
          <a:p>
            <a:pPr marL="285750" indent="-285750">
              <a:buFont typeface="Arial" panose="020B0604020202020204" pitchFamily="34" charset="0"/>
              <a:buChar char="•"/>
            </a:pPr>
            <a:r>
              <a:rPr lang="en-US" sz="1100" b="0" i="1" dirty="0"/>
              <a:t>Meat is an important source of iron but restricting the amount of red meat consumed per person per week to a maximum of 350 to 500 grams would have little effect on the proportion of adults with iron intakes below recommended levels in people eating a mixed diet. If unbalanced, vegetarian diets may increase the risk of iron deficiency. </a:t>
            </a:r>
          </a:p>
          <a:p>
            <a:pPr marL="171450" indent="-171450">
              <a:buFont typeface="Arial" panose="020B0604020202020204" pitchFamily="34" charset="0"/>
              <a:buChar char="•"/>
            </a:pPr>
            <a:endParaRPr lang="en-US" sz="1100" b="0" dirty="0"/>
          </a:p>
        </p:txBody>
      </p:sp>
      <p:sp>
        <p:nvSpPr>
          <p:cNvPr id="4" name="Slide Number Placeholder 3"/>
          <p:cNvSpPr>
            <a:spLocks noGrp="1"/>
          </p:cNvSpPr>
          <p:nvPr>
            <p:ph type="sldNum" sz="quarter" idx="10"/>
          </p:nvPr>
        </p:nvSpPr>
        <p:spPr/>
        <p:txBody>
          <a:bodyPr/>
          <a:lstStyle/>
          <a:p>
            <a:fld id="{5467B214-8946-0B4D-B887-7F8B37BED052}" type="slidenum">
              <a:rPr lang="en-GB" smtClean="0"/>
              <a:t>37</a:t>
            </a:fld>
            <a:endParaRPr lang="en-GB"/>
          </a:p>
        </p:txBody>
      </p:sp>
    </p:spTree>
    <p:extLst>
      <p:ext uri="{BB962C8B-B14F-4D97-AF65-F5344CB8AC3E}">
        <p14:creationId xmlns:p14="http://schemas.microsoft.com/office/powerpoint/2010/main" val="421273782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100" dirty="0"/>
              <a:t>Footnotes :</a:t>
            </a:r>
            <a:br>
              <a:rPr lang="en-GB" sz="1100" b="1" dirty="0"/>
            </a:br>
            <a:r>
              <a:rPr lang="en-GB" sz="1100" b="1" dirty="0"/>
              <a:t>1</a:t>
            </a:r>
            <a:r>
              <a:rPr lang="en-GB" sz="1100" dirty="0"/>
              <a:t> </a:t>
            </a:r>
            <a:r>
              <a:rPr lang="en-GB" sz="1100" kern="1200" dirty="0">
                <a:solidFill>
                  <a:schemeClr val="tx1"/>
                </a:solidFill>
                <a:effectLst/>
                <a:latin typeface="+mn-lt"/>
                <a:ea typeface="+mn-ea"/>
                <a:cs typeface="+mn-cs"/>
              </a:rPr>
              <a:t>Sugar sweetened drinks are defined here as liquids that are sweetened by adding free sugars, such as sucrose, high fructose corn syrup and sugars naturally present in honey, syrups, fruit juices and fruit juice concentrate. This includes, among others, sodas, sports drinks, energy drinks, sweetened waters, cordials, barley water, and coffee- and tea-based beverages with sugars or syrups added. This does not include versions of these drinks which are ‘sugar free’ or sweetened only with artificial sweeteners.</a:t>
            </a:r>
          </a:p>
          <a:p>
            <a:endParaRPr lang="en-US" sz="1100" dirty="0"/>
          </a:p>
        </p:txBody>
      </p:sp>
      <p:sp>
        <p:nvSpPr>
          <p:cNvPr id="4" name="Slide Number Placeholder 3"/>
          <p:cNvSpPr>
            <a:spLocks noGrp="1"/>
          </p:cNvSpPr>
          <p:nvPr>
            <p:ph type="sldNum" sz="quarter" idx="10"/>
          </p:nvPr>
        </p:nvSpPr>
        <p:spPr/>
        <p:txBody>
          <a:bodyPr/>
          <a:lstStyle/>
          <a:p>
            <a:fld id="{5467B214-8946-0B4D-B887-7F8B37BED052}" type="slidenum">
              <a:rPr lang="en-GB" smtClean="0"/>
              <a:t>38</a:t>
            </a:fld>
            <a:endParaRPr lang="en-GB"/>
          </a:p>
        </p:txBody>
      </p:sp>
    </p:spTree>
    <p:extLst>
      <p:ext uri="{BB962C8B-B14F-4D97-AF65-F5344CB8AC3E}">
        <p14:creationId xmlns:p14="http://schemas.microsoft.com/office/powerpoint/2010/main" val="85426147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pPr marL="285750" indent="-285750">
              <a:buFont typeface="Arial" panose="020B0604020202020204" pitchFamily="34" charset="0"/>
              <a:buChar char="•"/>
            </a:pPr>
            <a:r>
              <a:rPr lang="en-US" sz="1100" b="1" u="none" dirty="0"/>
              <a:t>Key Messages: Consumption of sugar sweetened drinks is increasing in many countries worldwide and is contributing to the global increase in obesity, which increases the risk of many cancers.</a:t>
            </a:r>
          </a:p>
          <a:p>
            <a:pPr marL="285750" indent="-285750">
              <a:buFont typeface="Arial" panose="020B0604020202020204" pitchFamily="34" charset="0"/>
              <a:buChar char="•"/>
            </a:pPr>
            <a:r>
              <a:rPr lang="en-US" sz="1100" b="0" u="sng" dirty="0"/>
              <a:t>Supporting Notes</a:t>
            </a:r>
            <a:r>
              <a:rPr lang="en-US" sz="1100" b="0" u="none" dirty="0"/>
              <a:t>: </a:t>
            </a:r>
            <a:r>
              <a:rPr lang="en-US" sz="1100" b="0" dirty="0"/>
              <a:t>Justification</a:t>
            </a:r>
            <a:endParaRPr lang="en-US" sz="1100" b="0" dirty="0">
              <a:latin typeface="ITCFranklinGothicStd" charset="0"/>
            </a:endParaRPr>
          </a:p>
          <a:p>
            <a:pPr marL="285750" indent="-285750" algn="just">
              <a:buFont typeface="Arial" panose="020B0604020202020204" pitchFamily="34" charset="0"/>
              <a:buChar char="•"/>
            </a:pPr>
            <a:r>
              <a:rPr lang="en-US" sz="1100" b="0" dirty="0"/>
              <a:t>There is strong evidence from the CUP:</a:t>
            </a:r>
          </a:p>
          <a:p>
            <a:pPr marL="742950" lvl="1" indent="-285750">
              <a:buFont typeface="Arial" panose="020B0604020202020204" pitchFamily="34" charset="0"/>
              <a:buChar char="•"/>
            </a:pPr>
            <a:r>
              <a:rPr lang="en-US" sz="1100" b="0" dirty="0"/>
              <a:t>Consuming sugar sweetened drinks (which provide energy but do not reduce appetite) is a cause of weight gain, overweight and obesity in both children and adults, especially when consumed frequently or in large portions. This effect is compounded at low levels of physical activity. </a:t>
            </a:r>
          </a:p>
          <a:p>
            <a:pPr marL="742950" lvl="1" indent="-285750">
              <a:buFont typeface="Arial" panose="020B0604020202020204" pitchFamily="34" charset="0"/>
              <a:buChar char="•"/>
            </a:pPr>
            <a:r>
              <a:rPr lang="en-US" sz="1100" b="0" dirty="0"/>
              <a:t>Sugar sweetened drinks cause weight gain by promoting excess energy intake relative to energy expenditure. </a:t>
            </a:r>
          </a:p>
          <a:p>
            <a:pPr marL="742950" lvl="1" indent="-285750">
              <a:buFont typeface="Arial" panose="020B0604020202020204" pitchFamily="34" charset="0"/>
              <a:buChar char="•"/>
            </a:pPr>
            <a:r>
              <a:rPr lang="en-US" sz="1100" b="0" dirty="0"/>
              <a:t>Greater body fatness is a cause of many cancers. </a:t>
            </a:r>
          </a:p>
          <a:p>
            <a:pPr marL="285750" indent="-285750">
              <a:buFont typeface="Arial" panose="020B0604020202020204" pitchFamily="34" charset="0"/>
              <a:buChar char="•"/>
            </a:pPr>
            <a:r>
              <a:rPr lang="en-US" sz="1100" b="0" dirty="0"/>
              <a:t>Consumption of sugar sweetened drinks has rapidly increased in many parts of the world, especially in low- and middle-income countries, contributing to rising rates of overweight and obesity. Although sales of sugar sweetened drinks have decreased in many high-income countries over the same period, total consumption has remained high. </a:t>
            </a:r>
          </a:p>
          <a:p>
            <a:pPr marL="285750" indent="-285750">
              <a:buFont typeface="Arial" panose="020B0604020202020204" pitchFamily="34" charset="0"/>
              <a:buChar char="•"/>
            </a:pPr>
            <a:r>
              <a:rPr lang="en-US" sz="1100" b="0" dirty="0"/>
              <a:t>Implications for other diseases</a:t>
            </a:r>
          </a:p>
          <a:p>
            <a:pPr marL="742950" lvl="1" indent="-285750">
              <a:buFont typeface="Arial" panose="020B0604020202020204" pitchFamily="34" charset="0"/>
              <a:buChar char="•"/>
            </a:pPr>
            <a:r>
              <a:rPr lang="en-US" sz="1100" b="0" dirty="0"/>
              <a:t>Greater body fatness is a common risk factor for many other diseases and disorders, including cardiovascular disease (CVD) and type 2 diabetes </a:t>
            </a:r>
          </a:p>
          <a:p>
            <a:pPr marL="742950" lvl="1" indent="-285750">
              <a:buFont typeface="Arial" panose="020B0604020202020204" pitchFamily="34" charset="0"/>
              <a:buChar char="•"/>
            </a:pPr>
            <a:r>
              <a:rPr lang="en-US" sz="1100" b="0" dirty="0"/>
              <a:t>Some evidence suggests regular consumption of sugar sweetened drinks increases the risk of type 2 diabetes </a:t>
            </a:r>
            <a:r>
              <a:rPr lang="en-US" sz="1100" b="0" u="sng" dirty="0"/>
              <a:t>independently</a:t>
            </a:r>
            <a:r>
              <a:rPr lang="en-US" sz="1100" b="0" dirty="0"/>
              <a:t> of effects on adiposity. </a:t>
            </a:r>
          </a:p>
          <a:p>
            <a:pPr marL="742950" lvl="1" indent="-285750">
              <a:buFont typeface="Arial" panose="020B0604020202020204" pitchFamily="34" charset="0"/>
              <a:buChar char="•"/>
            </a:pPr>
            <a:r>
              <a:rPr lang="en-US" sz="1100" b="0" dirty="0"/>
              <a:t>Consumption of sugar sweetened drinks is a major cause of dental caries and impaired oral health, particularly in children.</a:t>
            </a:r>
          </a:p>
          <a:p>
            <a:pPr marL="171450" indent="-171450">
              <a:buFont typeface="Arial" panose="020B0604020202020204" pitchFamily="34" charset="0"/>
              <a:buChar char="•"/>
            </a:pPr>
            <a:endParaRPr lang="en-US" sz="1100" b="0" dirty="0"/>
          </a:p>
        </p:txBody>
      </p:sp>
      <p:sp>
        <p:nvSpPr>
          <p:cNvPr id="4" name="Slide Number Placeholder 3"/>
          <p:cNvSpPr>
            <a:spLocks noGrp="1"/>
          </p:cNvSpPr>
          <p:nvPr>
            <p:ph type="sldNum" sz="quarter" idx="10"/>
          </p:nvPr>
        </p:nvSpPr>
        <p:spPr/>
        <p:txBody>
          <a:bodyPr/>
          <a:lstStyle/>
          <a:p>
            <a:fld id="{5467B214-8946-0B4D-B887-7F8B37BED052}" type="slidenum">
              <a:rPr lang="en-GB" smtClean="0"/>
              <a:t>39</a:t>
            </a:fld>
            <a:endParaRPr lang="en-GB"/>
          </a:p>
        </p:txBody>
      </p:sp>
    </p:spTree>
    <p:extLst>
      <p:ext uri="{BB962C8B-B14F-4D97-AF65-F5344CB8AC3E}">
        <p14:creationId xmlns:p14="http://schemas.microsoft.com/office/powerpoint/2010/main" val="40921067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60511"/>
            <a:ext cx="5486400" cy="3600450"/>
          </a:xfrm>
        </p:spPr>
        <p:txBody>
          <a:bodyPr/>
          <a:lstStyle/>
          <a:p>
            <a:pPr marL="171450" indent="-171450">
              <a:buFont typeface="Arial" panose="020B0604020202020204" pitchFamily="34" charset="0"/>
              <a:buChar char="•"/>
            </a:pPr>
            <a:r>
              <a:rPr lang="en-US" b="1" dirty="0"/>
              <a:t>Key Messages: The content of this presentation is listed above. For more information on anything covered during this presentation, please visit the Third Expert Report website, </a:t>
            </a:r>
            <a:r>
              <a:rPr lang="en-US" b="1" dirty="0" err="1"/>
              <a:t>www.dietandcancerreport.org</a:t>
            </a:r>
            <a:r>
              <a:rPr lang="en-US" b="1" dirty="0"/>
              <a:t>.</a:t>
            </a:r>
          </a:p>
          <a:p>
            <a:endParaRPr lang="en-US" dirty="0"/>
          </a:p>
          <a:p>
            <a:endParaRPr lang="en-US" dirty="0"/>
          </a:p>
        </p:txBody>
      </p:sp>
      <p:sp>
        <p:nvSpPr>
          <p:cNvPr id="4" name="Slide Number Placeholder 3"/>
          <p:cNvSpPr>
            <a:spLocks noGrp="1"/>
          </p:cNvSpPr>
          <p:nvPr>
            <p:ph type="sldNum" sz="quarter" idx="10"/>
          </p:nvPr>
        </p:nvSpPr>
        <p:spPr/>
        <p:txBody>
          <a:bodyPr/>
          <a:lstStyle/>
          <a:p>
            <a:fld id="{5467B214-8946-0B4D-B887-7F8B37BED052}" type="slidenum">
              <a:rPr lang="en-GB" smtClean="0"/>
              <a:t>4</a:t>
            </a:fld>
            <a:endParaRPr lang="en-GB"/>
          </a:p>
        </p:txBody>
      </p:sp>
    </p:spTree>
    <p:extLst>
      <p:ext uri="{BB962C8B-B14F-4D97-AF65-F5344CB8AC3E}">
        <p14:creationId xmlns:p14="http://schemas.microsoft.com/office/powerpoint/2010/main" val="398980692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467B214-8946-0B4D-B887-7F8B37BED052}" type="slidenum">
              <a:rPr lang="en-GB" smtClean="0"/>
              <a:t>40</a:t>
            </a:fld>
            <a:endParaRPr lang="en-GB"/>
          </a:p>
        </p:txBody>
      </p:sp>
    </p:spTree>
    <p:extLst>
      <p:ext uri="{BB962C8B-B14F-4D97-AF65-F5344CB8AC3E}">
        <p14:creationId xmlns:p14="http://schemas.microsoft.com/office/powerpoint/2010/main" val="353068265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0650" y="333375"/>
            <a:ext cx="4114800" cy="3086100"/>
          </a:xfrm>
        </p:spPr>
      </p:sp>
      <p:sp>
        <p:nvSpPr>
          <p:cNvPr id="3" name="Notes Placeholder 2"/>
          <p:cNvSpPr>
            <a:spLocks noGrp="1"/>
          </p:cNvSpPr>
          <p:nvPr>
            <p:ph type="body" idx="1"/>
          </p:nvPr>
        </p:nvSpPr>
        <p:spPr>
          <a:xfrm>
            <a:off x="255145" y="3875893"/>
            <a:ext cx="6385810" cy="4809319"/>
          </a:xfrm>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1" u="none" dirty="0"/>
              <a:t>Key Messages: Consuming alcohol is a cause of many cancers.</a:t>
            </a:r>
            <a:r>
              <a:rPr lang="en-US" sz="1100" b="1" dirty="0"/>
              <a:t> </a:t>
            </a:r>
            <a:r>
              <a:rPr lang="en-US" sz="1100" b="1" u="none" dirty="0"/>
              <a:t>This Recommendation covers all types of alcoholic drinks.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100"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u="sng" dirty="0"/>
              <a:t>Supporting Notes</a:t>
            </a:r>
            <a:r>
              <a:rPr lang="en-US" sz="1100" b="0" u="none" dirty="0"/>
              <a:t>: </a:t>
            </a:r>
            <a:r>
              <a:rPr lang="en-US" sz="1100" b="0" dirty="0"/>
              <a:t>Justification</a:t>
            </a:r>
            <a:endParaRPr lang="en-US" sz="1100" b="0" dirty="0">
              <a:latin typeface="ITCFranklinGothicStd" charset="0"/>
            </a:endParaRPr>
          </a:p>
          <a:p>
            <a:pPr marL="285750" indent="-285750" algn="just">
              <a:buFont typeface="Arial" panose="020B0604020202020204" pitchFamily="34" charset="0"/>
              <a:buChar char="•"/>
            </a:pPr>
            <a:r>
              <a:rPr lang="en-US" sz="1100" b="0" dirty="0"/>
              <a:t>There is strong evidence from the CUP:</a:t>
            </a:r>
          </a:p>
          <a:p>
            <a:pPr marL="742950" lvl="1" indent="-285750">
              <a:buFont typeface="Arial" panose="020B0604020202020204" pitchFamily="34" charset="0"/>
              <a:buChar char="•"/>
            </a:pPr>
            <a:r>
              <a:rPr lang="en-US" sz="1100" b="0" dirty="0"/>
              <a:t>Drinking alcohol is a cause of many cancers. </a:t>
            </a:r>
          </a:p>
          <a:p>
            <a:pPr marL="1085850" lvl="2" indent="-171450">
              <a:buFont typeface="Arial" panose="020B0604020202020204" pitchFamily="34" charset="0"/>
              <a:buChar char="•"/>
            </a:pPr>
            <a:r>
              <a:rPr lang="en-GB" sz="1100" b="0" kern="1200" dirty="0">
                <a:effectLst/>
                <a:latin typeface="+mn-lt"/>
                <a:ea typeface="+mn-ea"/>
                <a:cs typeface="+mn-cs"/>
              </a:rPr>
              <a:t>There is convincing evidence that consumption of alcoholic drinks is a cause of cancers of the mouth, pharynx, and larynx, oesophagus (squamous cell carcinoma), liver, </a:t>
            </a:r>
            <a:r>
              <a:rPr lang="en-GB" sz="1100" b="0" kern="1200" dirty="0" err="1">
                <a:effectLst/>
                <a:latin typeface="+mn-lt"/>
                <a:ea typeface="+mn-ea"/>
                <a:cs typeface="+mn-cs"/>
              </a:rPr>
              <a:t>colorectum</a:t>
            </a:r>
            <a:r>
              <a:rPr lang="en-GB" sz="1100" b="0" kern="1200" dirty="0">
                <a:effectLst/>
                <a:latin typeface="+mn-lt"/>
                <a:ea typeface="+mn-ea"/>
                <a:cs typeface="+mn-cs"/>
              </a:rPr>
              <a:t> and breast (</a:t>
            </a:r>
            <a:r>
              <a:rPr lang="en-GB" sz="1100" b="0" kern="1200" dirty="0" err="1">
                <a:effectLst/>
                <a:latin typeface="+mn-lt"/>
                <a:ea typeface="+mn-ea"/>
                <a:cs typeface="+mn-cs"/>
              </a:rPr>
              <a:t>postmenopause</a:t>
            </a:r>
            <a:r>
              <a:rPr lang="en-GB" sz="1100" b="0" kern="1200" dirty="0">
                <a:effectLst/>
                <a:latin typeface="+mn-lt"/>
                <a:ea typeface="+mn-ea"/>
                <a:cs typeface="+mn-cs"/>
              </a:rPr>
              <a:t>). Consumption of alcoholic drinks is also probably a cause of stomach cancer and premenopausal breast cancer. Consumption of alcoholic drinks probably protects against kidney cancer</a:t>
            </a:r>
          </a:p>
          <a:p>
            <a:pPr marL="742950" lvl="1" indent="-285750">
              <a:buFont typeface="Arial" panose="020B0604020202020204" pitchFamily="34" charset="0"/>
              <a:buChar char="•"/>
            </a:pPr>
            <a:r>
              <a:rPr lang="en-US" sz="1100" b="0" dirty="0"/>
              <a:t>Drinking alcohol helps protect against kidney cancer (at least up to 30 grams or two drinks per day), but this is far outweighed by the increased risk for other cancers. </a:t>
            </a:r>
          </a:p>
          <a:p>
            <a:pPr marL="285750" indent="-285750">
              <a:buFont typeface="Arial" panose="020B0604020202020204" pitchFamily="34" charset="0"/>
              <a:buChar char="•"/>
            </a:pPr>
            <a:r>
              <a:rPr lang="en-US" sz="1100" b="0" dirty="0"/>
              <a:t>Evidence from the CUP also shows: </a:t>
            </a:r>
          </a:p>
          <a:p>
            <a:pPr marL="742950" lvl="1" indent="-285750">
              <a:buFont typeface="Arial" panose="020B0604020202020204" pitchFamily="34" charset="0"/>
              <a:buChar char="•"/>
            </a:pPr>
            <a:r>
              <a:rPr lang="en-US" sz="1100" b="0" dirty="0"/>
              <a:t>Even small amounts of alcoholic drinks can increase the risk of some cancers – there is no level of consumption below which there is no increase in the risk of at least some cancers. </a:t>
            </a:r>
          </a:p>
          <a:p>
            <a:pPr marL="742950" lvl="1" indent="-285750">
              <a:buFont typeface="Arial" panose="020B0604020202020204" pitchFamily="34" charset="0"/>
              <a:buChar char="•"/>
            </a:pPr>
            <a:r>
              <a:rPr lang="en-US" sz="1100" b="0" dirty="0"/>
              <a:t>Alcoholic drinks of all types have a similar impact on cancer risk. This Recommendation therefore covers all types of alcoholic drinks. </a:t>
            </a:r>
          </a:p>
          <a:p>
            <a:pPr marL="285750" indent="-285750">
              <a:buFont typeface="Arial" panose="020B0604020202020204" pitchFamily="34" charset="0"/>
              <a:buChar char="•"/>
            </a:pPr>
            <a:r>
              <a:rPr lang="en-US" sz="1100" b="0" dirty="0"/>
              <a:t>Implications for other diseases:</a:t>
            </a:r>
          </a:p>
          <a:p>
            <a:pPr marL="742950" lvl="1" indent="-285750">
              <a:buFont typeface="Arial" panose="020B0604020202020204" pitchFamily="34" charset="0"/>
              <a:buChar char="•"/>
            </a:pPr>
            <a:r>
              <a:rPr lang="en-US" sz="1100" b="0" dirty="0"/>
              <a:t>Studies suggest some people who consume small amounts of alcohol may have lower risks of coronary heart disease (CHD) and early death than non-drinkers, but only at low levels of consumption (about one unit a day).</a:t>
            </a:r>
          </a:p>
          <a:p>
            <a:pPr marL="742950" lvl="1" indent="-285750">
              <a:buFont typeface="Arial" panose="020B0604020202020204" pitchFamily="34" charset="0"/>
              <a:buChar char="•"/>
            </a:pPr>
            <a:r>
              <a:rPr lang="en-US" sz="1100" b="0" dirty="0"/>
              <a:t>Heavy alcohol use is overwhelmingly, detrimentally related to many cardiovascular diseases (CVDs), including hypertensive disease, </a:t>
            </a:r>
            <a:r>
              <a:rPr lang="en-US" sz="1100" b="0" dirty="0" err="1"/>
              <a:t>haemorrhagic</a:t>
            </a:r>
            <a:r>
              <a:rPr lang="en-US" sz="1100" b="0" dirty="0"/>
              <a:t> stroke and atrial fibrillation. Alcohol consumption is associated with various kinds of liver disease – with fatty liver, alcoholic hepatitis and cirrhosis being the most common – and with an increased risk of pancreatitis.</a:t>
            </a:r>
          </a:p>
          <a:p>
            <a:pPr marL="285750" indent="-285750">
              <a:buFont typeface="Arial" panose="020B0604020202020204" pitchFamily="34" charset="0"/>
              <a:buChar char="•"/>
            </a:pPr>
            <a:r>
              <a:rPr lang="en-US" sz="1100" b="0" dirty="0"/>
              <a:t>Despite the uncertainties about the effects of moderate alcohol consumption on non-cancer outcomes, drinking alcohol is not recommended for any health benefit. </a:t>
            </a:r>
          </a:p>
          <a:p>
            <a:pPr marL="171450" indent="-171450">
              <a:buFont typeface="Arial" panose="020B0604020202020204" pitchFamily="34" charset="0"/>
              <a:buChar char="•"/>
            </a:pPr>
            <a:endParaRPr lang="en-US" sz="1100" b="0" dirty="0"/>
          </a:p>
        </p:txBody>
      </p:sp>
      <p:sp>
        <p:nvSpPr>
          <p:cNvPr id="4" name="Slide Number Placeholder 3"/>
          <p:cNvSpPr>
            <a:spLocks noGrp="1"/>
          </p:cNvSpPr>
          <p:nvPr>
            <p:ph type="sldNum" sz="quarter" idx="10"/>
          </p:nvPr>
        </p:nvSpPr>
        <p:spPr/>
        <p:txBody>
          <a:bodyPr/>
          <a:lstStyle/>
          <a:p>
            <a:fld id="{5467B214-8946-0B4D-B887-7F8B37BED052}" type="slidenum">
              <a:rPr lang="en-GB" smtClean="0"/>
              <a:t>41</a:t>
            </a:fld>
            <a:endParaRPr lang="en-GB"/>
          </a:p>
        </p:txBody>
      </p:sp>
    </p:spTree>
    <p:extLst>
      <p:ext uri="{BB962C8B-B14F-4D97-AF65-F5344CB8AC3E}">
        <p14:creationId xmlns:p14="http://schemas.microsoft.com/office/powerpoint/2010/main" val="18310202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100" dirty="0"/>
              <a:t>Footnotes:</a:t>
            </a:r>
            <a:br>
              <a:rPr lang="en-GB" sz="1100" b="1" dirty="0"/>
            </a:br>
            <a:r>
              <a:rPr lang="en-GB" sz="1100" b="1" dirty="0"/>
              <a:t>1</a:t>
            </a:r>
            <a:r>
              <a:rPr lang="en-GB" sz="1100" dirty="0"/>
              <a:t> </a:t>
            </a:r>
            <a:r>
              <a:rPr lang="en-GB" sz="1100" kern="1200" dirty="0">
                <a:solidFill>
                  <a:schemeClr val="tx1"/>
                </a:solidFill>
                <a:effectLst/>
                <a:latin typeface="+mn-lt"/>
                <a:ea typeface="+mn-ea"/>
                <a:cs typeface="+mn-cs"/>
              </a:rPr>
              <a:t>A dietary supplement is a product intended for ingestion that contains a ‘dietary ingredient’ intended to achieve levels of consumption of micronutrients or other food components beyond what is usually achievable through diet alone.</a:t>
            </a:r>
          </a:p>
          <a:p>
            <a:endParaRPr lang="en-US" sz="1100" dirty="0"/>
          </a:p>
        </p:txBody>
      </p:sp>
      <p:sp>
        <p:nvSpPr>
          <p:cNvPr id="4" name="Slide Number Placeholder 3"/>
          <p:cNvSpPr>
            <a:spLocks noGrp="1"/>
          </p:cNvSpPr>
          <p:nvPr>
            <p:ph type="sldNum" sz="quarter" idx="10"/>
          </p:nvPr>
        </p:nvSpPr>
        <p:spPr/>
        <p:txBody>
          <a:bodyPr/>
          <a:lstStyle/>
          <a:p>
            <a:fld id="{5467B214-8946-0B4D-B887-7F8B37BED052}" type="slidenum">
              <a:rPr lang="en-GB" smtClean="0"/>
              <a:t>42</a:t>
            </a:fld>
            <a:endParaRPr lang="en-GB"/>
          </a:p>
        </p:txBody>
      </p:sp>
    </p:spTree>
    <p:extLst>
      <p:ext uri="{BB962C8B-B14F-4D97-AF65-F5344CB8AC3E}">
        <p14:creationId xmlns:p14="http://schemas.microsoft.com/office/powerpoint/2010/main" val="41204268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14838"/>
            <a:ext cx="5486400" cy="4400550"/>
          </a:xfrm>
        </p:spPr>
        <p:txBody>
          <a:bodyPr/>
          <a:lstStyle/>
          <a:p>
            <a:pPr marL="285750" indent="-285750">
              <a:buFont typeface="Arial" panose="020B0604020202020204" pitchFamily="34" charset="0"/>
              <a:buChar char="•"/>
            </a:pPr>
            <a:r>
              <a:rPr lang="en-US" sz="1100" b="1" u="none" dirty="0"/>
              <a:t>Key Messages: For most people consumption of the right food and drink is more likely to protect against cancer than consumption of dietary supplements. </a:t>
            </a:r>
            <a:br>
              <a:rPr lang="en-US" sz="1100" b="1" u="none" dirty="0"/>
            </a:br>
            <a:endParaRPr lang="en-US" sz="1100" b="1" u="none" dirty="0"/>
          </a:p>
          <a:p>
            <a:pPr marL="285750" indent="-285750">
              <a:buFont typeface="Arial" panose="020B0604020202020204" pitchFamily="34" charset="0"/>
              <a:buChar char="•"/>
            </a:pPr>
            <a:r>
              <a:rPr lang="en-US" sz="1100" b="0" u="sng" dirty="0"/>
              <a:t>Supporting Notes</a:t>
            </a:r>
            <a:r>
              <a:rPr lang="en-US" sz="1100" b="0" u="none" dirty="0"/>
              <a:t>: </a:t>
            </a:r>
            <a:r>
              <a:rPr lang="en-US" sz="1100" b="0" dirty="0"/>
              <a:t>Justification</a:t>
            </a:r>
            <a:endParaRPr lang="en-US" sz="1100" b="0" dirty="0">
              <a:latin typeface="ITCFranklinGothicStd" charset="0"/>
            </a:endParaRPr>
          </a:p>
          <a:p>
            <a:pPr marL="285750" indent="-285750" algn="just">
              <a:buFont typeface="Arial" panose="020B0604020202020204" pitchFamily="34" charset="0"/>
              <a:buChar char="•"/>
            </a:pPr>
            <a:r>
              <a:rPr lang="en-US" sz="1100" b="0" dirty="0"/>
              <a:t>There is strong evidence from the CUP:</a:t>
            </a:r>
          </a:p>
          <a:p>
            <a:pPr marL="742950" lvl="1" indent="-285750">
              <a:buFont typeface="Arial" panose="020B0604020202020204" pitchFamily="34" charset="0"/>
              <a:buChar char="•"/>
            </a:pPr>
            <a:r>
              <a:rPr lang="en-US" sz="1100" b="0" dirty="0"/>
              <a:t>Taking high-dose beta-carotene supplements causes lung cancer in current and former smokers. </a:t>
            </a:r>
          </a:p>
          <a:p>
            <a:pPr marL="742950" lvl="1" indent="-285750">
              <a:buFont typeface="Arial" panose="020B0604020202020204" pitchFamily="34" charset="0"/>
              <a:buChar char="•"/>
            </a:pPr>
            <a:r>
              <a:rPr lang="en-US" sz="1100" b="0" dirty="0"/>
              <a:t>Trials of other high dose supplements have not consistently demonstrated protective effects of micronutrients on cancer risk suggested by observational studies. Although taking calcium supplements protects against colorectal cancer, some trials for other cancer sites have shown potential for unexpected adverse effects. </a:t>
            </a:r>
          </a:p>
          <a:p>
            <a:pPr marL="742950" lvl="1" indent="-285750">
              <a:buFont typeface="Arial" panose="020B0604020202020204" pitchFamily="34" charset="0"/>
              <a:buChar char="•"/>
            </a:pPr>
            <a:r>
              <a:rPr lang="en-US" sz="1100" b="0" dirty="0"/>
              <a:t>Disparity between the beneficial effects of micronutrients from foods observed in long-term dietary data and the lack of beneficial effects observed in short- term supplements trial data can lead to uncertainty as to the effect of dietary supplements on cancer risk.</a:t>
            </a:r>
          </a:p>
          <a:p>
            <a:pPr marL="742950" lvl="1" indent="-285750">
              <a:buFont typeface="Arial" panose="020B0604020202020204" pitchFamily="34" charset="0"/>
              <a:buChar char="•"/>
            </a:pPr>
            <a:r>
              <a:rPr lang="en-US" sz="1100" b="0" dirty="0"/>
              <a:t>For most people, it is possible to obtain adequate nutrition from a healthy diet that includes the right foods and drinks. </a:t>
            </a:r>
          </a:p>
          <a:p>
            <a:pPr marL="171450" indent="-171450">
              <a:buFont typeface="Arial" panose="020B0604020202020204" pitchFamily="34" charset="0"/>
              <a:buChar char="•"/>
            </a:pPr>
            <a:endParaRPr lang="en-US" sz="1100" b="0" dirty="0"/>
          </a:p>
          <a:p>
            <a:pPr marL="285750" indent="-285750">
              <a:buFont typeface="Arial" panose="020B0604020202020204" pitchFamily="34" charset="0"/>
              <a:buChar char="•"/>
            </a:pPr>
            <a:r>
              <a:rPr lang="en-US" sz="1100" b="0" dirty="0"/>
              <a:t>Implications for other diseases:</a:t>
            </a:r>
          </a:p>
          <a:p>
            <a:pPr marL="742950" lvl="1" indent="-285750">
              <a:buFont typeface="Arial" panose="020B0604020202020204" pitchFamily="34" charset="0"/>
              <a:buChar char="•"/>
            </a:pPr>
            <a:r>
              <a:rPr lang="en-US" sz="1100" b="0" dirty="0"/>
              <a:t>Supplementation may be needed to achieve adequate intake of nutrients in populations or people with nutrient insufficiency. For example, people with dietary </a:t>
            </a:r>
            <a:r>
              <a:rPr lang="en-US" sz="1100" b="0" dirty="0" err="1"/>
              <a:t>anaemia</a:t>
            </a:r>
            <a:r>
              <a:rPr lang="en-US" sz="1100" b="0" dirty="0"/>
              <a:t> may need iron and folic acid supplementation. To promote bone health, adequate calcium intakes and adequate supply of vitamin D are required; supplementation is sometimes necessary.</a:t>
            </a:r>
          </a:p>
          <a:p>
            <a:pPr marL="171450" indent="-171450">
              <a:buFont typeface="Arial" panose="020B0604020202020204" pitchFamily="34" charset="0"/>
              <a:buChar char="•"/>
            </a:pPr>
            <a:endParaRPr lang="en-US" sz="1100" b="0" dirty="0"/>
          </a:p>
        </p:txBody>
      </p:sp>
      <p:sp>
        <p:nvSpPr>
          <p:cNvPr id="4" name="Slide Number Placeholder 3"/>
          <p:cNvSpPr>
            <a:spLocks noGrp="1"/>
          </p:cNvSpPr>
          <p:nvPr>
            <p:ph type="sldNum" sz="quarter" idx="10"/>
          </p:nvPr>
        </p:nvSpPr>
        <p:spPr/>
        <p:txBody>
          <a:bodyPr/>
          <a:lstStyle/>
          <a:p>
            <a:fld id="{5467B214-8946-0B4D-B887-7F8B37BED052}" type="slidenum">
              <a:rPr lang="en-GB" smtClean="0"/>
              <a:t>43</a:t>
            </a:fld>
            <a:endParaRPr lang="en-GB"/>
          </a:p>
        </p:txBody>
      </p:sp>
    </p:spTree>
    <p:extLst>
      <p:ext uri="{BB962C8B-B14F-4D97-AF65-F5344CB8AC3E}">
        <p14:creationId xmlns:p14="http://schemas.microsoft.com/office/powerpoint/2010/main" val="281272801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100" dirty="0"/>
              <a:t>Footnotes:</a:t>
            </a:r>
            <a:br>
              <a:rPr lang="en-GB" sz="1100" b="1" dirty="0"/>
            </a:br>
            <a:r>
              <a:rPr lang="en-GB" sz="1100" b="1" dirty="0"/>
              <a:t>1</a:t>
            </a:r>
            <a:r>
              <a:rPr lang="en-GB" sz="1100" dirty="0"/>
              <a:t> </a:t>
            </a:r>
            <a:r>
              <a:rPr lang="en-GB" sz="1100" kern="1200" dirty="0">
                <a:solidFill>
                  <a:schemeClr val="tx1"/>
                </a:solidFill>
                <a:effectLst/>
                <a:latin typeface="+mn-lt"/>
                <a:ea typeface="+mn-ea"/>
                <a:cs typeface="+mn-cs"/>
              </a:rPr>
              <a:t>‘Exclusive breastfeeding’ is defined as giving a baby only breastmilk (including breastmilk that has been expressed or is from a wet nurse) and nothing else – no other liquids or solid foods, not even water [1]. It does, however, allow the infant to receive oral rehydration solution, drops or syrups consisting of vitamins, minerals, supplements or medicines [1].</a:t>
            </a:r>
          </a:p>
          <a:p>
            <a:br>
              <a:rPr lang="en-US" sz="1100" dirty="0"/>
            </a:br>
            <a:r>
              <a:rPr lang="en-US" sz="1000" dirty="0"/>
              <a:t>Reference:</a:t>
            </a:r>
            <a:br>
              <a:rPr lang="en-US" sz="1000" dirty="0"/>
            </a:br>
            <a:r>
              <a:rPr lang="en-US" sz="1000" dirty="0"/>
              <a:t>[1]</a:t>
            </a:r>
            <a:r>
              <a:rPr lang="en-GB" sz="1050" kern="1200" dirty="0">
                <a:solidFill>
                  <a:schemeClr val="tx1"/>
                </a:solidFill>
                <a:effectLst/>
                <a:latin typeface="+mn-lt"/>
                <a:ea typeface="+mn-ea"/>
                <a:cs typeface="+mn-cs"/>
              </a:rPr>
              <a:t> World Health Organization (WHO). Infant and Young Child Feeding: Model Chapter for Textbooks for Medical Students and Allied Health Professionals. Session 2 – The physiological basis of breastfeeding. 2009. Accessed 30/09/2017; available from https://</a:t>
            </a:r>
            <a:r>
              <a:rPr lang="en-GB" sz="1050" kern="1200" dirty="0" err="1">
                <a:solidFill>
                  <a:schemeClr val="tx1"/>
                </a:solidFill>
                <a:effectLst/>
                <a:latin typeface="+mn-lt"/>
                <a:ea typeface="+mn-ea"/>
                <a:cs typeface="+mn-cs"/>
              </a:rPr>
              <a:t>www.ncbi.nlm.nih.gov</a:t>
            </a:r>
            <a:r>
              <a:rPr lang="en-GB" sz="1050" kern="1200" dirty="0">
                <a:solidFill>
                  <a:schemeClr val="tx1"/>
                </a:solidFill>
                <a:effectLst/>
                <a:latin typeface="+mn-lt"/>
                <a:ea typeface="+mn-ea"/>
                <a:cs typeface="+mn-cs"/>
              </a:rPr>
              <a:t>/books/NBK148970/</a:t>
            </a:r>
          </a:p>
          <a:p>
            <a:endParaRPr lang="en-US" sz="1100" dirty="0"/>
          </a:p>
        </p:txBody>
      </p:sp>
      <p:sp>
        <p:nvSpPr>
          <p:cNvPr id="4" name="Slide Number Placeholder 3"/>
          <p:cNvSpPr>
            <a:spLocks noGrp="1"/>
          </p:cNvSpPr>
          <p:nvPr>
            <p:ph type="sldNum" sz="quarter" idx="10"/>
          </p:nvPr>
        </p:nvSpPr>
        <p:spPr/>
        <p:txBody>
          <a:bodyPr/>
          <a:lstStyle/>
          <a:p>
            <a:fld id="{5467B214-8946-0B4D-B887-7F8B37BED052}" type="slidenum">
              <a:rPr lang="en-GB" smtClean="0"/>
              <a:t>44</a:t>
            </a:fld>
            <a:endParaRPr lang="en-GB"/>
          </a:p>
        </p:txBody>
      </p:sp>
    </p:spTree>
    <p:extLst>
      <p:ext uri="{BB962C8B-B14F-4D97-AF65-F5344CB8AC3E}">
        <p14:creationId xmlns:p14="http://schemas.microsoft.com/office/powerpoint/2010/main" val="192783531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423863"/>
            <a:ext cx="4114800" cy="3086100"/>
          </a:xfrm>
        </p:spPr>
      </p:sp>
      <p:sp>
        <p:nvSpPr>
          <p:cNvPr id="3" name="Notes Placeholder 2"/>
          <p:cNvSpPr>
            <a:spLocks noGrp="1"/>
          </p:cNvSpPr>
          <p:nvPr>
            <p:ph type="body" idx="1"/>
          </p:nvPr>
        </p:nvSpPr>
        <p:spPr>
          <a:xfrm>
            <a:off x="685800" y="3860904"/>
            <a:ext cx="5486400" cy="4954484"/>
          </a:xfrm>
        </p:spPr>
        <p:txBody>
          <a:bodyPr/>
          <a:lstStyle/>
          <a:p>
            <a:pPr marL="285750" indent="-285750">
              <a:buFont typeface="Arial" panose="020B0604020202020204" pitchFamily="34" charset="0"/>
              <a:buChar char="•"/>
            </a:pPr>
            <a:r>
              <a:rPr lang="en-US" sz="1100" b="1" u="none" dirty="0"/>
              <a:t>Key Messages: Breastfeeding is good for both mother and baby. Data from the WHO shows that the percentage of infants exclusively breastfed for the first 6 months of life is highest in low-income countries and lowest in upper-middle income countries. The global average is 36%.  </a:t>
            </a:r>
          </a:p>
          <a:p>
            <a:pPr marL="285750" indent="-285750">
              <a:buFont typeface="Arial" panose="020B0604020202020204" pitchFamily="34" charset="0"/>
              <a:buChar char="•"/>
            </a:pPr>
            <a:r>
              <a:rPr lang="en-US" sz="1100" b="0" u="sng" dirty="0"/>
              <a:t>Supporting Notes</a:t>
            </a:r>
            <a:r>
              <a:rPr lang="en-US" sz="1100" b="0" u="none" dirty="0"/>
              <a:t>: </a:t>
            </a:r>
            <a:r>
              <a:rPr lang="en-US" sz="1100" b="0" dirty="0"/>
              <a:t>Justification</a:t>
            </a:r>
            <a:endParaRPr lang="en-US" sz="1100" b="0" dirty="0">
              <a:latin typeface="ITCFranklinGothicStd" charset="0"/>
            </a:endParaRPr>
          </a:p>
          <a:p>
            <a:pPr marL="285750" indent="-285750" algn="just">
              <a:buFont typeface="Arial" panose="020B0604020202020204" pitchFamily="34" charset="0"/>
              <a:buChar char="•"/>
            </a:pPr>
            <a:r>
              <a:rPr lang="en-US" sz="1100" b="0" dirty="0"/>
              <a:t>There is strong evidence from the CUP:</a:t>
            </a:r>
          </a:p>
          <a:p>
            <a:pPr marL="742950" lvl="1" indent="-285750">
              <a:buFont typeface="Arial" panose="020B0604020202020204" pitchFamily="34" charset="0"/>
              <a:buChar char="•"/>
            </a:pPr>
            <a:r>
              <a:rPr lang="en-US" sz="1100" b="0" dirty="0"/>
              <a:t>Breastfeeding protects the mother against breast cancer. </a:t>
            </a:r>
          </a:p>
          <a:p>
            <a:pPr marL="742950" lvl="1" indent="-285750">
              <a:buFont typeface="Arial" panose="020B0604020202020204" pitchFamily="34" charset="0"/>
              <a:buChar char="•"/>
            </a:pPr>
            <a:r>
              <a:rPr lang="en-US" sz="1100" b="0" dirty="0"/>
              <a:t>Having been breastfed protects children against excess weight gain, overweight and obesity.</a:t>
            </a:r>
          </a:p>
          <a:p>
            <a:pPr marL="742950" lvl="1" indent="-285750">
              <a:buFont typeface="Arial" panose="020B0604020202020204" pitchFamily="34" charset="0"/>
              <a:buChar char="•"/>
            </a:pPr>
            <a:r>
              <a:rPr lang="en-US" sz="1100" b="0" dirty="0"/>
              <a:t>Greater body fatness is a cause of many cancers. </a:t>
            </a:r>
          </a:p>
          <a:p>
            <a:pPr marL="285750" indent="-285750">
              <a:buFont typeface="Arial" panose="020B0604020202020204" pitchFamily="34" charset="0"/>
              <a:buChar char="•"/>
            </a:pPr>
            <a:r>
              <a:rPr lang="en-US" sz="1100" b="0" dirty="0"/>
              <a:t>Excess body fatness during childhood tends to track into adult life, with the majority of children with obesity becoming adults with obesity.</a:t>
            </a:r>
          </a:p>
          <a:p>
            <a:pPr marL="285750" indent="-285750" fontAlgn="auto">
              <a:buFont typeface="Arial" panose="020B0604020202020204" pitchFamily="34" charset="0"/>
              <a:buChar char="•"/>
            </a:pPr>
            <a:r>
              <a:rPr lang="en-US" sz="1100" b="0" dirty="0"/>
              <a:t>Excess body fatness during childhood is associated with an earlier menarche in girls, which in turn increases the risk of several cancers. </a:t>
            </a:r>
          </a:p>
          <a:p>
            <a:pPr marL="285750" indent="-285750" fontAlgn="auto">
              <a:buFont typeface="Arial" panose="020B0604020202020204" pitchFamily="34" charset="0"/>
              <a:buChar char="•"/>
            </a:pPr>
            <a:r>
              <a:rPr lang="en-US" sz="1100" b="0" dirty="0"/>
              <a:t>Breastfeeding protects the development of the immature immune system and protects against infections in infancy and other childhood diseases. </a:t>
            </a:r>
          </a:p>
          <a:p>
            <a:pPr marL="285750" indent="-285750" fontAlgn="auto">
              <a:buFont typeface="Arial" panose="020B0604020202020204" pitchFamily="34" charset="0"/>
              <a:buChar char="•"/>
            </a:pPr>
            <a:r>
              <a:rPr lang="en-US" sz="1100" b="0" dirty="0"/>
              <a:t>Breastfeeding is vital where water supplies are not safe. </a:t>
            </a:r>
          </a:p>
          <a:p>
            <a:pPr marL="285750" indent="-285750" fontAlgn="auto">
              <a:buFont typeface="Arial" panose="020B0604020202020204" pitchFamily="34" charset="0"/>
              <a:buChar char="•"/>
            </a:pPr>
            <a:r>
              <a:rPr lang="en-US" sz="1100" b="0" dirty="0"/>
              <a:t>Breastfeeding is important for the development of the bond between mother and child. </a:t>
            </a:r>
          </a:p>
          <a:p>
            <a:pPr marL="285750" indent="-285750" fontAlgn="auto">
              <a:buFont typeface="Arial" panose="020B0604020202020204" pitchFamily="34" charset="0"/>
              <a:buChar char="•"/>
            </a:pPr>
            <a:r>
              <a:rPr lang="en-US" sz="1100" b="0" dirty="0"/>
              <a:t>In most countries, only a minority of mothers exclusively breastfeed their babies until 4 months, and an even smaller number until 6 months. Increasing the rate of exclusive breastfeeding is one of WHO’s Global Nutrition Targets 2025.</a:t>
            </a:r>
          </a:p>
          <a:p>
            <a:pPr marL="285750" indent="-285750">
              <a:buFont typeface="Arial" panose="020B0604020202020204" pitchFamily="34" charset="0"/>
              <a:buChar char="•"/>
            </a:pPr>
            <a:r>
              <a:rPr lang="en-US" sz="1100" b="0" dirty="0"/>
              <a:t>Implications for other diseases</a:t>
            </a:r>
          </a:p>
          <a:p>
            <a:pPr marL="742950" lvl="1" indent="-285750">
              <a:buFont typeface="Arial" panose="020B0604020202020204" pitchFamily="34" charset="0"/>
              <a:buChar char="•"/>
            </a:pPr>
            <a:r>
              <a:rPr lang="en-US" sz="1100" b="0" dirty="0"/>
              <a:t>The incidence of infections, as well as mortality rates, during infancy are lower in children who are breastfed. Benefits continue into childhood and adulthood, with lower risks of other diseases, such as asthma and there is some evidence to suggest risk of type 2 diabetes is reduced in adulthood.</a:t>
            </a:r>
          </a:p>
          <a:p>
            <a:pPr marL="742950" lvl="1" indent="-285750">
              <a:buFont typeface="Arial" panose="020B0604020202020204" pitchFamily="34" charset="0"/>
              <a:buChar char="•"/>
            </a:pPr>
            <a:r>
              <a:rPr lang="en-US" sz="1100" b="0" dirty="0"/>
              <a:t>Mothers who breastfeed have a lower risk of type 2 diabetes. </a:t>
            </a:r>
          </a:p>
          <a:p>
            <a:pPr marL="742950" lvl="1" indent="-285750">
              <a:buFont typeface="Arial" panose="020B0604020202020204" pitchFamily="34" charset="0"/>
              <a:buChar char="•"/>
            </a:pPr>
            <a:r>
              <a:rPr lang="en-US" sz="1100" b="0" dirty="0"/>
              <a:t>Greater body fatness is a common risk factor for many other diseases and disorders, including cardiovascular diseases (CVDs) and type 2 diabetes. </a:t>
            </a:r>
          </a:p>
          <a:p>
            <a:pPr marL="285750" indent="-285750" fontAlgn="auto">
              <a:buFont typeface="Arial" panose="020B0604020202020204" pitchFamily="34" charset="0"/>
              <a:buChar char="•"/>
            </a:pPr>
            <a:endParaRPr lang="en-US" sz="1100" b="0" dirty="0"/>
          </a:p>
          <a:p>
            <a:pPr marL="171450" indent="-171450">
              <a:buFont typeface="Arial" panose="020B0604020202020204" pitchFamily="34" charset="0"/>
              <a:buChar char="•"/>
            </a:pPr>
            <a:endParaRPr lang="en-US" sz="1100" b="0" dirty="0"/>
          </a:p>
        </p:txBody>
      </p:sp>
      <p:sp>
        <p:nvSpPr>
          <p:cNvPr id="4" name="Slide Number Placeholder 3"/>
          <p:cNvSpPr>
            <a:spLocks noGrp="1"/>
          </p:cNvSpPr>
          <p:nvPr>
            <p:ph type="sldNum" sz="quarter" idx="10"/>
          </p:nvPr>
        </p:nvSpPr>
        <p:spPr/>
        <p:txBody>
          <a:bodyPr/>
          <a:lstStyle/>
          <a:p>
            <a:fld id="{5467B214-8946-0B4D-B887-7F8B37BED052}" type="slidenum">
              <a:rPr lang="en-GB" smtClean="0"/>
              <a:t>45</a:t>
            </a:fld>
            <a:endParaRPr lang="en-GB"/>
          </a:p>
        </p:txBody>
      </p:sp>
    </p:spTree>
    <p:extLst>
      <p:ext uri="{BB962C8B-B14F-4D97-AF65-F5344CB8AC3E}">
        <p14:creationId xmlns:p14="http://schemas.microsoft.com/office/powerpoint/2010/main" val="10765657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t>Footnotes:</a:t>
            </a:r>
            <a:br>
              <a:rPr lang="en-GB" sz="1100" b="1" dirty="0"/>
            </a:br>
            <a:r>
              <a:rPr lang="en-GB" sz="1100" b="1" dirty="0"/>
              <a:t>1</a:t>
            </a:r>
            <a:r>
              <a:rPr lang="en-GB" sz="1100" dirty="0"/>
              <a:t> </a:t>
            </a:r>
            <a:r>
              <a:rPr lang="en-GB" sz="1100" kern="1200" dirty="0">
                <a:solidFill>
                  <a:schemeClr val="tx1"/>
                </a:solidFill>
                <a:effectLst/>
                <a:latin typeface="+mn-lt"/>
                <a:ea typeface="+mn-ea"/>
                <a:cs typeface="+mn-cs"/>
              </a:rPr>
              <a:t>Cancer survivors are people who have been diagnosed with cancer, including those who have recovered from the disease.</a:t>
            </a:r>
          </a:p>
          <a:p>
            <a:endParaRPr lang="en-US" sz="1100" dirty="0"/>
          </a:p>
        </p:txBody>
      </p:sp>
      <p:sp>
        <p:nvSpPr>
          <p:cNvPr id="4" name="Slide Number Placeholder 3"/>
          <p:cNvSpPr>
            <a:spLocks noGrp="1"/>
          </p:cNvSpPr>
          <p:nvPr>
            <p:ph type="sldNum" sz="quarter" idx="10"/>
          </p:nvPr>
        </p:nvSpPr>
        <p:spPr/>
        <p:txBody>
          <a:bodyPr/>
          <a:lstStyle/>
          <a:p>
            <a:fld id="{5467B214-8946-0B4D-B887-7F8B37BED052}" type="slidenum">
              <a:rPr lang="en-GB" smtClean="0"/>
              <a:t>46</a:t>
            </a:fld>
            <a:endParaRPr lang="en-GB"/>
          </a:p>
        </p:txBody>
      </p:sp>
    </p:spTree>
    <p:extLst>
      <p:ext uri="{BB962C8B-B14F-4D97-AF65-F5344CB8AC3E}">
        <p14:creationId xmlns:p14="http://schemas.microsoft.com/office/powerpoint/2010/main" val="173119742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72000"/>
          </a:xfrm>
        </p:spPr>
        <p:txBody>
          <a:bodyPr/>
          <a:lstStyle/>
          <a:p>
            <a:pPr marL="285750" indent="-285750">
              <a:buFont typeface="Arial" panose="020B0604020202020204" pitchFamily="34" charset="0"/>
              <a:buChar char="•"/>
            </a:pPr>
            <a:r>
              <a:rPr lang="en-US" sz="1100" b="1" u="none" dirty="0"/>
              <a:t>Key Messages: The circumstances of cancer survivors varies greatly. There is increased recognition of the potential importance of diet, nutrition, physical activity and body fatness in cancer survival. However, people diagnosed should consult an appropriately trained health professional as soon as possible, who can take each person’s circumstances into account. </a:t>
            </a:r>
          </a:p>
          <a:p>
            <a:pPr marL="285750" indent="-285750">
              <a:buFont typeface="Arial" panose="020B0604020202020204" pitchFamily="34" charset="0"/>
              <a:buChar char="•"/>
            </a:pPr>
            <a:r>
              <a:rPr lang="en-US" sz="1000" b="0" u="sng" dirty="0"/>
              <a:t>Supporting Notes</a:t>
            </a:r>
            <a:r>
              <a:rPr lang="en-US" sz="1000" b="0" u="none" dirty="0"/>
              <a:t>: </a:t>
            </a:r>
            <a:r>
              <a:rPr lang="en-US" sz="1000" b="0" dirty="0"/>
              <a:t>Justification</a:t>
            </a:r>
            <a:endParaRPr lang="en-US" sz="1000" b="0" kern="1200" dirty="0"/>
          </a:p>
          <a:p>
            <a:pPr marL="742950" lvl="1" indent="-285750" algn="l" fontAlgn="auto">
              <a:buFont typeface="Arial" panose="020B0604020202020204" pitchFamily="34" charset="0"/>
              <a:buChar char="•"/>
            </a:pPr>
            <a:r>
              <a:rPr lang="en-US" sz="1000" b="0" kern="1200" dirty="0">
                <a:latin typeface="+mn-lt"/>
                <a:ea typeface="+mn-ea"/>
                <a:cs typeface="+mn-cs"/>
              </a:rPr>
              <a:t>For breast cancer survivors, there is persuasive evidence that nutritional factors (in particular body fatness and physical activity) reliably predict important outcomes from breast cancer. However, the evidence that changing these factors would alter the clinical course of breast cancer is limited, particularly by the quality of published studies. </a:t>
            </a:r>
          </a:p>
          <a:p>
            <a:pPr marL="742950" lvl="1" indent="-285750" algn="just" fontAlgn="auto">
              <a:buFont typeface="Arial" panose="020B0604020202020204" pitchFamily="34" charset="0"/>
              <a:buChar char="•"/>
            </a:pPr>
            <a:r>
              <a:rPr lang="en-US" sz="1000" b="0" kern="1200" dirty="0">
                <a:latin typeface="+mn-lt"/>
                <a:ea typeface="+mn-ea"/>
                <a:cs typeface="+mn-cs"/>
              </a:rPr>
              <a:t>Although research on the effects of diet, nutrition and physical activity and the risk of cancer is growing, only evidence on the effects of these lifestyle factors on survival and future risk of breast cancer has been reviewed. This is currently the best evidence available. </a:t>
            </a:r>
          </a:p>
          <a:p>
            <a:pPr marL="742950" lvl="1" indent="-285750" algn="just" fontAlgn="auto">
              <a:buFont typeface="Arial" panose="020B0604020202020204" pitchFamily="34" charset="0"/>
              <a:buChar char="•"/>
            </a:pPr>
            <a:r>
              <a:rPr lang="en-US" sz="1000" b="0" kern="1200" dirty="0">
                <a:latin typeface="+mn-lt"/>
                <a:ea typeface="+mn-ea"/>
                <a:cs typeface="+mn-cs"/>
              </a:rPr>
              <a:t>Understanding of the biology of cancer and its interactions with diet, nutrition, physical activity and body fatness supports this Recommendation. </a:t>
            </a:r>
          </a:p>
          <a:p>
            <a:pPr marL="742950" lvl="1" indent="-285750" algn="just" fontAlgn="auto">
              <a:buFont typeface="Arial" panose="020B0604020202020204" pitchFamily="34" charset="0"/>
              <a:buChar char="•"/>
            </a:pPr>
            <a:r>
              <a:rPr lang="en-US" sz="1000" b="0" kern="1200" dirty="0">
                <a:latin typeface="+mn-lt"/>
                <a:ea typeface="+mn-ea"/>
                <a:cs typeface="+mn-cs"/>
              </a:rPr>
              <a:t>More people are surviving cancer than ever before, at least partly because of earlier detection and increasing success of treatment for many cancers. As a result, cancer survivors are living long enough to develop new primary cancers or other non-communicable diseases (NCDs). </a:t>
            </a:r>
            <a:r>
              <a:rPr lang="en-US" sz="1000" b="0" kern="1200" dirty="0"/>
              <a:t>Following the Cancer Prevention Recommendations may improve survival and reduce the risk both of cancer and of other NCDs. </a:t>
            </a:r>
            <a:endParaRPr lang="en-US" sz="1000" b="0" dirty="0"/>
          </a:p>
          <a:p>
            <a:pPr marL="285750" indent="-285750" algn="just">
              <a:buFont typeface="Arial" panose="020B0604020202020204" pitchFamily="34" charset="0"/>
              <a:buChar char="•"/>
            </a:pPr>
            <a:r>
              <a:rPr lang="en-US" sz="1000" b="0" dirty="0"/>
              <a:t>Implications for other diseases</a:t>
            </a:r>
          </a:p>
          <a:p>
            <a:pPr marL="742950" lvl="1" indent="-285750" algn="just">
              <a:buFont typeface="Arial" panose="020B0604020202020204" pitchFamily="34" charset="0"/>
              <a:buChar char="•"/>
            </a:pPr>
            <a:r>
              <a:rPr lang="en-US" sz="1000" b="0" dirty="0"/>
              <a:t>Following the Cancer Prevention Recommendations is likely to help prevent other NCDs as well as to help management and control of co-existing NCDs which can complicate treatment and reduce survival </a:t>
            </a:r>
          </a:p>
          <a:p>
            <a:pPr marL="171450" indent="-171450">
              <a:buFont typeface="Arial" panose="020B0604020202020204" pitchFamily="34" charset="0"/>
              <a:buChar char="•"/>
            </a:pPr>
            <a:endParaRPr lang="en-US" sz="1000" b="0" dirty="0"/>
          </a:p>
          <a:p>
            <a:pPr marL="171450" indent="-171450">
              <a:buFont typeface="Arial" panose="020B0604020202020204" pitchFamily="34" charset="0"/>
              <a:buChar char="•"/>
            </a:pPr>
            <a:endParaRPr lang="en-US" sz="1000" b="0" dirty="0"/>
          </a:p>
        </p:txBody>
      </p:sp>
      <p:sp>
        <p:nvSpPr>
          <p:cNvPr id="4" name="Slide Number Placeholder 3"/>
          <p:cNvSpPr>
            <a:spLocks noGrp="1"/>
          </p:cNvSpPr>
          <p:nvPr>
            <p:ph type="sldNum" sz="quarter" idx="10"/>
          </p:nvPr>
        </p:nvSpPr>
        <p:spPr/>
        <p:txBody>
          <a:bodyPr/>
          <a:lstStyle/>
          <a:p>
            <a:fld id="{5467B214-8946-0B4D-B887-7F8B37BED052}" type="slidenum">
              <a:rPr lang="en-GB" smtClean="0"/>
              <a:t>47</a:t>
            </a:fld>
            <a:endParaRPr lang="en-GB"/>
          </a:p>
        </p:txBody>
      </p:sp>
    </p:spTree>
    <p:extLst>
      <p:ext uri="{BB962C8B-B14F-4D97-AF65-F5344CB8AC3E}">
        <p14:creationId xmlns:p14="http://schemas.microsoft.com/office/powerpoint/2010/main" val="248133814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1" u="none" dirty="0">
                <a:solidFill>
                  <a:schemeClr val="tx1"/>
                </a:solidFill>
                <a:latin typeface="Arial" panose="020B0604020202020204" pitchFamily="34" charset="0"/>
                <a:ea typeface="Calibri" charset="0"/>
                <a:cs typeface="Arial" panose="020B0604020202020204" pitchFamily="34" charset="0"/>
              </a:rPr>
              <a:t>Key Messages: Greatest confidence in, and effectiveness of, the Recommendations comes from applying them as an overall package.</a:t>
            </a:r>
            <a:br>
              <a:rPr lang="en-US" sz="1100" b="1" u="none" dirty="0">
                <a:solidFill>
                  <a:schemeClr val="tx1"/>
                </a:solidFill>
                <a:latin typeface="Arial" panose="020B0604020202020204" pitchFamily="34" charset="0"/>
                <a:ea typeface="Calibri" charset="0"/>
                <a:cs typeface="Arial" panose="020B0604020202020204" pitchFamily="34" charset="0"/>
              </a:rPr>
            </a:br>
            <a:endParaRPr lang="en-US" sz="1100" b="1" u="none" dirty="0">
              <a:solidFill>
                <a:schemeClr val="tx1"/>
              </a:solidFill>
              <a:latin typeface="Arial" panose="020B0604020202020204" pitchFamily="34" charset="0"/>
              <a:ea typeface="Calibri"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u="sng" dirty="0">
                <a:latin typeface="Arial" panose="020B0604020202020204" pitchFamily="34" charset="0"/>
                <a:ea typeface="Calibri" charset="0"/>
                <a:cs typeface="Arial" panose="020B0604020202020204" pitchFamily="34" charset="0"/>
              </a:rPr>
              <a:t>Supporting Notes</a:t>
            </a:r>
            <a:r>
              <a:rPr lang="en-US" sz="1100" b="0" u="none" dirty="0">
                <a:latin typeface="Arial" panose="020B0604020202020204" pitchFamily="34" charset="0"/>
                <a:ea typeface="Calibri" charset="0"/>
                <a:cs typeface="Arial" panose="020B0604020202020204" pitchFamily="34" charset="0"/>
              </a:rPr>
              <a:t>: </a:t>
            </a:r>
            <a:r>
              <a:rPr lang="en-US" sz="1100" b="0" dirty="0">
                <a:latin typeface="Arial" panose="020B0604020202020204" pitchFamily="34" charset="0"/>
                <a:ea typeface="Calibri" charset="0"/>
                <a:cs typeface="Arial" panose="020B0604020202020204" pitchFamily="34" charset="0"/>
              </a:rPr>
              <a:t>The 2018 Cancer Prevention Recommendations together constitute a blueprint for reducing cancer risk through changing dietary patterns, reducing alcohol consumption, increasing physical activity, promoting breastfeeding and achieving and maintaining a healthy body weight. Together these factors represent the major modifiable risk factors for cancer after smoking. The CUP Panel uses Strong Evidence conclusions to inform the Recommendations.</a:t>
            </a:r>
            <a:br>
              <a:rPr lang="en-US" sz="1100" b="0" dirty="0">
                <a:latin typeface="Arial" panose="020B0604020202020204" pitchFamily="34" charset="0"/>
                <a:cs typeface="Arial" panose="020B0604020202020204" pitchFamily="34" charset="0"/>
              </a:rPr>
            </a:br>
            <a:r>
              <a:rPr lang="en-US" sz="1100" b="0" kern="1200" dirty="0">
                <a:effectLst/>
                <a:latin typeface="Arial" panose="020B0604020202020204" pitchFamily="34" charset="0"/>
                <a:ea typeface="+mn-ea"/>
                <a:cs typeface="Arial" panose="020B0604020202020204" pitchFamily="34" charset="0"/>
              </a:rPr>
              <a:t>While following each individual Recommendation offers cancer protection benefit, most benefit is gained by treating</a:t>
            </a:r>
            <a:r>
              <a:rPr lang="en-US" sz="1100" b="0" kern="1200" baseline="0" dirty="0">
                <a:effectLst/>
                <a:latin typeface="Arial" panose="020B0604020202020204" pitchFamily="34" charset="0"/>
                <a:ea typeface="+mn-ea"/>
                <a:cs typeface="Arial" panose="020B0604020202020204" pitchFamily="34" charset="0"/>
              </a:rPr>
              <a:t> </a:t>
            </a:r>
            <a:r>
              <a:rPr lang="en-US" sz="1100" b="0" kern="1200" dirty="0">
                <a:effectLst/>
                <a:latin typeface="Arial" panose="020B0604020202020204" pitchFamily="34" charset="0"/>
                <a:ea typeface="+mn-ea"/>
                <a:cs typeface="Arial" panose="020B0604020202020204" pitchFamily="34" charset="0"/>
              </a:rPr>
              <a:t>all ten Recommendations as an integrated pattern of </a:t>
            </a:r>
            <a:r>
              <a:rPr lang="en-US" sz="1100" b="0" kern="1200" dirty="0" err="1">
                <a:effectLst/>
                <a:latin typeface="Arial" panose="020B0604020202020204" pitchFamily="34" charset="0"/>
                <a:ea typeface="+mn-ea"/>
                <a:cs typeface="Arial" panose="020B0604020202020204" pitchFamily="34" charset="0"/>
              </a:rPr>
              <a:t>behaviours</a:t>
            </a:r>
            <a:r>
              <a:rPr lang="en-US" sz="1100" b="0" kern="1200" dirty="0">
                <a:effectLst/>
                <a:latin typeface="Arial" panose="020B0604020202020204" pitchFamily="34" charset="0"/>
                <a:ea typeface="+mn-ea"/>
                <a:cs typeface="Arial" panose="020B0604020202020204" pitchFamily="34" charset="0"/>
              </a:rPr>
              <a:t> relating to diet, physical activity and other factors that can be considered as an overall ‘package</a:t>
            </a:r>
            <a:r>
              <a:rPr lang="en-US" sz="1100" b="0" kern="1200" dirty="0">
                <a:effectLst/>
                <a:latin typeface="Arial" panose="020B0604020202020204" pitchFamily="34" charset="0"/>
                <a:cs typeface="Arial" panose="020B0604020202020204" pitchFamily="34" charset="0"/>
              </a:rPr>
              <a:t>’ or way of life. </a:t>
            </a:r>
            <a:endParaRPr lang="en-US" sz="1100" b="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5467B214-8946-0B4D-B887-7F8B37BED052}" type="slidenum">
              <a:rPr lang="en-GB" smtClean="0"/>
              <a:t>48</a:t>
            </a:fld>
            <a:endParaRPr lang="en-GB"/>
          </a:p>
        </p:txBody>
      </p:sp>
    </p:spTree>
    <p:extLst>
      <p:ext uri="{BB962C8B-B14F-4D97-AF65-F5344CB8AC3E}">
        <p14:creationId xmlns:p14="http://schemas.microsoft.com/office/powerpoint/2010/main" val="125270139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1" dirty="0">
                <a:solidFill>
                  <a:schemeClr val="tx1"/>
                </a:solidFill>
              </a:rPr>
              <a:t>Key Messages: Beyond the 10 Cancer Prevention Recommendations strong conclusions were drawn for several factors. For a variety of reasons, the Panel did not make global recommendations for them. </a:t>
            </a:r>
            <a:endParaRPr lang="en-US" sz="1100" dirty="0"/>
          </a:p>
          <a:p>
            <a:pPr marL="285750" indent="-285750" algn="l">
              <a:buFont typeface="Arial" panose="020B0604020202020204" pitchFamily="34" charset="0"/>
              <a:buChar char="•"/>
            </a:pPr>
            <a:endParaRPr lang="en-US" sz="1100" u="sng" dirty="0"/>
          </a:p>
          <a:p>
            <a:pPr marL="285750" indent="-285750" algn="l">
              <a:buFont typeface="Arial" panose="020B0604020202020204" pitchFamily="34" charset="0"/>
              <a:buChar char="•"/>
            </a:pPr>
            <a:r>
              <a:rPr lang="en-US" sz="1100" b="0" u="sng" dirty="0"/>
              <a:t>Supporting Notes</a:t>
            </a:r>
            <a:r>
              <a:rPr lang="en-US" sz="1100" b="0" u="none" dirty="0"/>
              <a:t>: </a:t>
            </a:r>
            <a:r>
              <a:rPr lang="en-US" sz="1100" b="0" dirty="0"/>
              <a:t>Some findings of the CUP are not suitable for inclusion in the global Recommendations even though evidence is judged to be strong. For example, the evidence may relate to foods or drinks that are relevant only in discrete geographical locations or to a public health issue that most people cannot influence themselves. In addition, sometimes a food or nutrient may affect the risk of different diseases in opposite directions, or information on dose may be inadequate, meaning it is not appropriate to make a recommendation. </a:t>
            </a:r>
          </a:p>
          <a:p>
            <a:pPr marL="742950" lvl="1" indent="-285750">
              <a:buFont typeface="Wingdings" charset="2"/>
              <a:buChar char="ü"/>
            </a:pPr>
            <a:endParaRPr lang="en-GB" sz="1100" kern="1200" dirty="0">
              <a:effectLst/>
              <a:latin typeface="+mn-lt"/>
              <a:ea typeface="+mn-ea"/>
              <a:cs typeface="+mn-cs"/>
            </a:endParaRPr>
          </a:p>
          <a:p>
            <a:endParaRPr lang="en-US" sz="1100" b="0" kern="1200" dirty="0">
              <a:effectLst/>
              <a:latin typeface="+mn-lt"/>
              <a:ea typeface="+mn-ea"/>
              <a:cs typeface="+mn-cs"/>
            </a:endParaRPr>
          </a:p>
        </p:txBody>
      </p:sp>
      <p:sp>
        <p:nvSpPr>
          <p:cNvPr id="4" name="Slide Number Placeholder 3"/>
          <p:cNvSpPr>
            <a:spLocks noGrp="1"/>
          </p:cNvSpPr>
          <p:nvPr>
            <p:ph type="sldNum" sz="quarter" idx="10"/>
          </p:nvPr>
        </p:nvSpPr>
        <p:spPr/>
        <p:txBody>
          <a:bodyPr/>
          <a:lstStyle/>
          <a:p>
            <a:fld id="{5467B214-8946-0B4D-B887-7F8B37BED052}" type="slidenum">
              <a:rPr lang="en-GB" smtClean="0"/>
              <a:t>49</a:t>
            </a:fld>
            <a:endParaRPr lang="en-GB"/>
          </a:p>
        </p:txBody>
      </p:sp>
    </p:spTree>
    <p:extLst>
      <p:ext uri="{BB962C8B-B14F-4D97-AF65-F5344CB8AC3E}">
        <p14:creationId xmlns:p14="http://schemas.microsoft.com/office/powerpoint/2010/main" val="12363601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514350" y="4400549"/>
            <a:ext cx="5657850" cy="3743325"/>
          </a:xfrm>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1" kern="1200" dirty="0">
                <a:solidFill>
                  <a:schemeClr val="tx1"/>
                </a:solidFill>
                <a:effectLst/>
                <a:latin typeface="+mn-lt"/>
                <a:ea typeface="+mn-ea"/>
                <a:cs typeface="+mn-cs"/>
              </a:rPr>
              <a:t>Key Message: The World Cancer Research Fund (WCRF) network is a leading global authority on the links between diet, </a:t>
            </a:r>
            <a:r>
              <a:rPr lang="en-GB" b="1" dirty="0"/>
              <a:t>nutrition</a:t>
            </a:r>
            <a:r>
              <a:rPr lang="en-GB" sz="1200" b="1" kern="1200" dirty="0">
                <a:solidFill>
                  <a:schemeClr val="tx1"/>
                </a:solidFill>
                <a:effectLst/>
                <a:latin typeface="+mn-lt"/>
                <a:ea typeface="+mn-ea"/>
                <a:cs typeface="+mn-cs"/>
              </a:rPr>
              <a:t> and physical activity, and cancer prevention and survival.  </a:t>
            </a:r>
            <a:br>
              <a:rPr lang="en-GB" sz="1200" b="1" kern="1200" dirty="0">
                <a:solidFill>
                  <a:schemeClr val="tx1"/>
                </a:solidFill>
                <a:effectLst/>
                <a:latin typeface="+mn-lt"/>
                <a:ea typeface="+mn-ea"/>
                <a:cs typeface="+mn-cs"/>
              </a:rPr>
            </a:br>
            <a:endParaRPr lang="en-GB" sz="1200" b="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u="sng" kern="1200" dirty="0">
                <a:solidFill>
                  <a:schemeClr val="tx1"/>
                </a:solidFill>
                <a:effectLst/>
                <a:latin typeface="+mn-lt"/>
                <a:ea typeface="+mn-ea"/>
                <a:cs typeface="+mn-cs"/>
              </a:rPr>
              <a:t>Supporting Notes</a:t>
            </a:r>
            <a:r>
              <a:rPr lang="en-US" sz="1200" b="0" u="none" kern="1200" dirty="0">
                <a:solidFill>
                  <a:schemeClr val="tx1"/>
                </a:solidFill>
                <a:effectLst/>
                <a:latin typeface="+mn-lt"/>
                <a:ea typeface="+mn-ea"/>
                <a:cs typeface="+mn-cs"/>
              </a:rPr>
              <a:t>: </a:t>
            </a:r>
            <a:r>
              <a:rPr lang="en-US" sz="1200" b="0" kern="1200" dirty="0">
                <a:solidFill>
                  <a:schemeClr val="tx1"/>
                </a:solidFill>
                <a:effectLst/>
                <a:latin typeface="+mn-lt"/>
                <a:ea typeface="+mn-ea"/>
                <a:cs typeface="+mn-cs"/>
              </a:rPr>
              <a:t>The Continuous Update Project (CUP) is a rigorous, systematic and ongoing </a:t>
            </a:r>
            <a:r>
              <a:rPr lang="en-US" sz="1200" b="0" kern="1200" dirty="0" err="1">
                <a:solidFill>
                  <a:schemeClr val="tx1"/>
                </a:solidFill>
                <a:effectLst/>
                <a:latin typeface="+mn-lt"/>
                <a:ea typeface="+mn-ea"/>
                <a:cs typeface="+mn-cs"/>
              </a:rPr>
              <a:t>programme</a:t>
            </a:r>
            <a:r>
              <a:rPr lang="en-US" sz="1200" b="0" kern="1200" dirty="0">
                <a:solidFill>
                  <a:schemeClr val="tx1"/>
                </a:solidFill>
                <a:effectLst/>
                <a:latin typeface="+mn-lt"/>
                <a:ea typeface="+mn-ea"/>
                <a:cs typeface="+mn-cs"/>
              </a:rPr>
              <a:t> to gather, present, </a:t>
            </a:r>
            <a:r>
              <a:rPr lang="en-US" sz="1200" b="0" kern="1200" dirty="0" err="1">
                <a:solidFill>
                  <a:schemeClr val="tx1"/>
                </a:solidFill>
                <a:effectLst/>
                <a:latin typeface="+mn-lt"/>
                <a:ea typeface="+mn-ea"/>
                <a:cs typeface="+mn-cs"/>
              </a:rPr>
              <a:t>analyse</a:t>
            </a:r>
            <a:r>
              <a:rPr lang="en-US" sz="1200" b="0" kern="1200" dirty="0">
                <a:solidFill>
                  <a:schemeClr val="tx1"/>
                </a:solidFill>
                <a:effectLst/>
                <a:latin typeface="+mn-lt"/>
                <a:ea typeface="+mn-ea"/>
                <a:cs typeface="+mn-cs"/>
              </a:rPr>
              <a:t> and judge the global research on how diet, nutrition and physical activity affect cancer risk and survival, and to make Cancer Prevention Recommendations.  </a:t>
            </a:r>
            <a:endParaRPr lang="en-GB" sz="1200" b="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As part of our ongoing Continuous Update Project (CUP), our independent panel of scientists carries out regular systematic analysis of research from all over the world in this area of work and publishes its findings as Expert Reports.</a:t>
            </a:r>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The Third Expert Report builds on the groundbreaking achievements of the First and Second Expert Reports, published in 1997 and 2007, respectively. Like its predecessors, the Third Expert Report provides a comprehensive analysis, using the most meticulous of methods, of the worldwide body of evidence on preventing and surviving cancer through diet, nutrition and physical activity, and presents the latest Cancer Prevention Recommendations. </a:t>
            </a:r>
          </a:p>
          <a:p>
            <a:pPr marL="171450" indent="-171450">
              <a:buFont typeface="Arial" panose="020B0604020202020204" pitchFamily="34" charset="0"/>
              <a:buChar char="•"/>
              <a:defRPr/>
            </a:pPr>
            <a:r>
              <a:rPr lang="en-US" dirty="0"/>
              <a:t>More information about the Expert Reports can be found </a:t>
            </a:r>
            <a:r>
              <a:rPr lang="en-US" b="0" dirty="0"/>
              <a:t>at </a:t>
            </a:r>
            <a:r>
              <a:rPr lang="en-US" b="0" dirty="0" err="1"/>
              <a:t>wcrf.org</a:t>
            </a:r>
            <a:r>
              <a:rPr lang="en-US" b="0" dirty="0"/>
              <a:t>/about-the-report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p>
          <a:p>
            <a:endParaRPr lang="en-US" sz="1200" dirty="0"/>
          </a:p>
          <a:p>
            <a:endParaRPr lang="en-US" dirty="0"/>
          </a:p>
        </p:txBody>
      </p:sp>
      <p:sp>
        <p:nvSpPr>
          <p:cNvPr id="4" name="Slide Number Placeholder 3"/>
          <p:cNvSpPr>
            <a:spLocks noGrp="1"/>
          </p:cNvSpPr>
          <p:nvPr>
            <p:ph type="sldNum" sz="quarter" idx="10"/>
          </p:nvPr>
        </p:nvSpPr>
        <p:spPr/>
        <p:txBody>
          <a:bodyPr/>
          <a:lstStyle/>
          <a:p>
            <a:fld id="{5467B214-8946-0B4D-B887-7F8B37BED052}" type="slidenum">
              <a:rPr lang="en-GB" smtClean="0"/>
              <a:t>5</a:t>
            </a:fld>
            <a:endParaRPr lang="en-GB"/>
          </a:p>
        </p:txBody>
      </p:sp>
    </p:spTree>
    <p:extLst>
      <p:ext uri="{BB962C8B-B14F-4D97-AF65-F5344CB8AC3E}">
        <p14:creationId xmlns:p14="http://schemas.microsoft.com/office/powerpoint/2010/main" val="338711116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kern="1200" dirty="0">
                <a:solidFill>
                  <a:schemeClr val="tx1"/>
                </a:solidFill>
                <a:effectLst/>
                <a:latin typeface="+mn-lt"/>
                <a:ea typeface="+mn-ea"/>
                <a:cs typeface="+mn-cs"/>
              </a:rPr>
              <a:t>Key Messages: Issues of public health significance – these are factors outside the control of individual people.</a:t>
            </a:r>
            <a:br>
              <a:rPr lang="en-US" sz="1100" kern="1200" dirty="0">
                <a:solidFill>
                  <a:schemeClr val="tx1"/>
                </a:solidFill>
                <a:effectLst/>
                <a:latin typeface="+mn-lt"/>
                <a:ea typeface="+mn-ea"/>
                <a:cs typeface="+mn-cs"/>
              </a:rPr>
            </a:br>
            <a:endParaRPr lang="en-US" sz="1100" kern="1200" dirty="0">
              <a:solidFill>
                <a:schemeClr val="tx1"/>
              </a:solidFill>
              <a:effectLst/>
              <a:latin typeface="+mn-lt"/>
              <a:ea typeface="+mn-ea"/>
              <a:cs typeface="+mn-cs"/>
            </a:endParaRPr>
          </a:p>
          <a:p>
            <a:r>
              <a:rPr lang="en-US" sz="1100" u="sng" kern="1200" dirty="0">
                <a:solidFill>
                  <a:schemeClr val="tx1"/>
                </a:solidFill>
                <a:effectLst/>
                <a:latin typeface="+mn-lt"/>
                <a:ea typeface="+mn-ea"/>
                <a:cs typeface="+mn-cs"/>
              </a:rPr>
              <a:t>Supporting Notes</a:t>
            </a:r>
            <a:r>
              <a:rPr lang="en-US" sz="1100" u="none" kern="1200" dirty="0">
                <a:solidFill>
                  <a:schemeClr val="tx1"/>
                </a:solidFill>
                <a:effectLst/>
                <a:latin typeface="+mn-lt"/>
                <a:ea typeface="+mn-ea"/>
                <a:cs typeface="+mn-cs"/>
              </a:rPr>
              <a:t>: </a:t>
            </a:r>
            <a:r>
              <a:rPr lang="en-US" sz="1100" kern="1200" dirty="0">
                <a:solidFill>
                  <a:schemeClr val="tx1"/>
                </a:solidFill>
                <a:effectLst/>
                <a:latin typeface="+mn-lt"/>
                <a:ea typeface="+mn-ea"/>
                <a:cs typeface="+mn-cs"/>
              </a:rPr>
              <a:t>Height and birthweight are not subject to a Recommendation for several reasons: </a:t>
            </a:r>
            <a:endParaRPr lang="en-US" sz="1100" dirty="0"/>
          </a:p>
          <a:p>
            <a:r>
              <a:rPr lang="en-US" sz="1100" kern="1200" dirty="0">
                <a:solidFill>
                  <a:schemeClr val="tx1"/>
                </a:solidFill>
                <a:effectLst/>
                <a:latin typeface="+mn-lt"/>
                <a:ea typeface="+mn-ea"/>
                <a:cs typeface="+mn-cs"/>
              </a:rPr>
              <a:t>• To date, growth standards have not taken into account the lifelong risk of NCDs, including cancer, as policies and </a:t>
            </a:r>
            <a:r>
              <a:rPr lang="en-US" sz="1100" kern="1200" dirty="0" err="1">
                <a:solidFill>
                  <a:schemeClr val="tx1"/>
                </a:solidFill>
                <a:effectLst/>
                <a:latin typeface="+mn-lt"/>
                <a:ea typeface="+mn-ea"/>
                <a:cs typeface="+mn-cs"/>
              </a:rPr>
              <a:t>programmes</a:t>
            </a:r>
            <a:r>
              <a:rPr lang="en-US" sz="1100" kern="1200" dirty="0">
                <a:solidFill>
                  <a:schemeClr val="tx1"/>
                </a:solidFill>
                <a:effectLst/>
                <a:latin typeface="+mn-lt"/>
                <a:ea typeface="+mn-ea"/>
                <a:cs typeface="+mn-cs"/>
              </a:rPr>
              <a:t> have </a:t>
            </a:r>
            <a:endParaRPr lang="en-US" sz="1100" dirty="0"/>
          </a:p>
          <a:p>
            <a:r>
              <a:rPr lang="en-US" sz="1100" kern="1200" dirty="0">
                <a:solidFill>
                  <a:schemeClr val="tx1"/>
                </a:solidFill>
                <a:effectLst/>
                <a:latin typeface="+mn-lt"/>
                <a:ea typeface="+mn-ea"/>
                <a:cs typeface="+mn-cs"/>
              </a:rPr>
              <a:t>focused on the need to provide adequate nutrition to prevent stunting (which remains an important issue for some parts of the world). </a:t>
            </a:r>
            <a:endParaRPr lang="en-US" sz="1100" dirty="0"/>
          </a:p>
          <a:p>
            <a:r>
              <a:rPr lang="en-US" sz="1100" kern="1200" dirty="0">
                <a:solidFill>
                  <a:schemeClr val="tx1"/>
                </a:solidFill>
                <a:effectLst/>
                <a:latin typeface="+mn-lt"/>
                <a:ea typeface="+mn-ea"/>
                <a:cs typeface="+mn-cs"/>
              </a:rPr>
              <a:t>• In adulthood there is no way to modify these factors. </a:t>
            </a:r>
            <a:endParaRPr lang="en-US" sz="1100" dirty="0"/>
          </a:p>
          <a:p>
            <a:r>
              <a:rPr lang="en-US" sz="1100" kern="1200" dirty="0">
                <a:solidFill>
                  <a:schemeClr val="tx1"/>
                </a:solidFill>
                <a:effectLst/>
                <a:latin typeface="+mn-lt"/>
                <a:ea typeface="+mn-ea"/>
                <a:cs typeface="+mn-cs"/>
              </a:rPr>
              <a:t>• A better understanding of the developmental factors that underpin the association between greater growth and cancer risk is needed</a:t>
            </a:r>
          </a:p>
          <a:p>
            <a:pPr marL="171450" indent="-171450">
              <a:buFont typeface="Arial" panose="020B0604020202020204" pitchFamily="34" charset="0"/>
              <a:buChar char="•"/>
            </a:pPr>
            <a:r>
              <a:rPr lang="en-US" sz="1100" b="0" kern="1200" dirty="0">
                <a:solidFill>
                  <a:schemeClr val="tx1"/>
                </a:solidFill>
                <a:effectLst/>
                <a:latin typeface="+mn-lt"/>
                <a:ea typeface="+mn-ea"/>
                <a:cs typeface="+mn-cs"/>
              </a:rPr>
              <a:t>Other factors in early life that predict cancer risk for a variety of cancers include birthweight and measures of body fatness in childhood/young adulthood.</a:t>
            </a:r>
          </a:p>
          <a:p>
            <a:endParaRPr lang="en-US" sz="1100" b="0" kern="1200" dirty="0">
              <a:solidFill>
                <a:schemeClr val="tx1"/>
              </a:solidFill>
              <a:effectLst/>
              <a:latin typeface="+mn-lt"/>
              <a:ea typeface="+mn-ea"/>
              <a:cs typeface="+mn-cs"/>
            </a:endParaRPr>
          </a:p>
          <a:p>
            <a:endParaRPr lang="en-US" sz="11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467B214-8946-0B4D-B887-7F8B37BED052}" type="slidenum">
              <a:rPr lang="en-GB" smtClean="0"/>
              <a:t>50</a:t>
            </a:fld>
            <a:endParaRPr lang="en-GB"/>
          </a:p>
        </p:txBody>
      </p:sp>
    </p:spTree>
    <p:extLst>
      <p:ext uri="{BB962C8B-B14F-4D97-AF65-F5344CB8AC3E}">
        <p14:creationId xmlns:p14="http://schemas.microsoft.com/office/powerpoint/2010/main" val="185674536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100" b="1" dirty="0"/>
              <a:t>Key Messages: Issues of public health significance – these are factors outside the control of individual people.</a:t>
            </a:r>
            <a:endParaRPr lang="en-US" sz="1100" u="sng" kern="1200" dirty="0">
              <a:solidFill>
                <a:schemeClr val="tx1"/>
              </a:solidFill>
              <a:effectLst/>
              <a:latin typeface="+mn-lt"/>
              <a:ea typeface="+mn-ea"/>
              <a:cs typeface="+mn-cs"/>
            </a:endParaRPr>
          </a:p>
          <a:p>
            <a:endParaRPr lang="en-US" sz="1100" u="sng" dirty="0"/>
          </a:p>
          <a:p>
            <a:r>
              <a:rPr lang="en-US" sz="1100" u="sng" kern="1200" dirty="0">
                <a:solidFill>
                  <a:schemeClr val="tx1"/>
                </a:solidFill>
                <a:effectLst/>
                <a:latin typeface="+mn-lt"/>
                <a:ea typeface="+mn-ea"/>
                <a:cs typeface="+mn-cs"/>
              </a:rPr>
              <a:t>Supporting Notes</a:t>
            </a:r>
            <a:r>
              <a:rPr lang="en-US" sz="1100" u="none" kern="1200" dirty="0">
                <a:solidFill>
                  <a:schemeClr val="tx1"/>
                </a:solidFill>
                <a:effectLst/>
                <a:latin typeface="+mn-lt"/>
                <a:ea typeface="+mn-ea"/>
                <a:cs typeface="+mn-cs"/>
              </a:rPr>
              <a:t>:</a:t>
            </a:r>
            <a:r>
              <a:rPr lang="en-US" sz="1100" u="sng" kern="1200" dirty="0">
                <a:solidFill>
                  <a:schemeClr val="tx1"/>
                </a:solidFill>
                <a:effectLst/>
                <a:latin typeface="+mn-lt"/>
                <a:ea typeface="+mn-ea"/>
                <a:cs typeface="+mn-cs"/>
              </a:rPr>
              <a:t> </a:t>
            </a:r>
            <a:br>
              <a:rPr lang="en-US" sz="1100" u="sng" kern="1200" dirty="0">
                <a:solidFill>
                  <a:schemeClr val="tx1"/>
                </a:solidFill>
                <a:effectLst/>
                <a:latin typeface="+mn-lt"/>
                <a:ea typeface="+mn-ea"/>
                <a:cs typeface="+mn-cs"/>
              </a:rPr>
            </a:br>
            <a:r>
              <a:rPr lang="en-US" sz="1100" b="0" kern="1200" dirty="0">
                <a:solidFill>
                  <a:schemeClr val="tx1"/>
                </a:solidFill>
                <a:effectLst/>
                <a:latin typeface="+mn-lt"/>
                <a:ea typeface="+mn-ea"/>
                <a:cs typeface="+mn-cs"/>
              </a:rPr>
              <a:t>Arsenic</a:t>
            </a:r>
          </a:p>
          <a:p>
            <a:r>
              <a:rPr lang="en-GB" sz="1100" kern="1200" dirty="0">
                <a:solidFill>
                  <a:schemeClr val="tx1"/>
                </a:solidFill>
                <a:effectLst/>
                <a:latin typeface="+mn-lt"/>
                <a:ea typeface="+mn-ea"/>
                <a:cs typeface="+mn-cs"/>
              </a:rPr>
              <a:t>• There is convincing evidence that consumption of arsenic in drinking water is a cause of lung cancer</a:t>
            </a:r>
          </a:p>
          <a:p>
            <a:r>
              <a:rPr lang="en-GB" sz="1100" kern="1200" dirty="0">
                <a:solidFill>
                  <a:schemeClr val="tx1"/>
                </a:solidFill>
                <a:effectLst/>
                <a:latin typeface="+mn-lt"/>
                <a:ea typeface="+mn-ea"/>
                <a:cs typeface="+mn-cs"/>
              </a:rPr>
              <a:t>• Consumption of arsenic in drinking water is probably a cause of bladder and skin cancer.</a:t>
            </a:r>
          </a:p>
          <a:p>
            <a:endParaRPr lang="en-US" sz="1100" b="0"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Aflatoxins</a:t>
            </a:r>
          </a:p>
          <a:p>
            <a:pPr marL="171450" indent="-171450">
              <a:buFont typeface="Arial" panose="020B0604020202020204" pitchFamily="34" charset="0"/>
              <a:buChar char="•"/>
            </a:pPr>
            <a:r>
              <a:rPr lang="en-GB" sz="1100" kern="1200" dirty="0">
                <a:solidFill>
                  <a:schemeClr val="tx1"/>
                </a:solidFill>
                <a:effectLst/>
                <a:latin typeface="+mn-lt"/>
                <a:ea typeface="+mn-ea"/>
                <a:cs typeface="+mn-cs"/>
              </a:rPr>
              <a:t>There is convincing evidence that higher consumption of aflatoxin-contaminated foods is a convincing cause of liver cancer.</a:t>
            </a:r>
          </a:p>
          <a:p>
            <a:endParaRPr lang="en-US" sz="11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467B214-8946-0B4D-B887-7F8B37BED052}" type="slidenum">
              <a:rPr lang="en-GB" smtClean="0"/>
              <a:t>51</a:t>
            </a:fld>
            <a:endParaRPr lang="en-GB"/>
          </a:p>
        </p:txBody>
      </p:sp>
    </p:spTree>
    <p:extLst>
      <p:ext uri="{BB962C8B-B14F-4D97-AF65-F5344CB8AC3E}">
        <p14:creationId xmlns:p14="http://schemas.microsoft.com/office/powerpoint/2010/main" val="311822521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100" b="1" dirty="0"/>
              <a:t>Key Messages: Issues relevant only in specific parts of the world – general actions are recommended for use by relevant local or regional authorities, other policymakers, health professionals and for people.</a:t>
            </a:r>
          </a:p>
          <a:p>
            <a:pPr marL="285750" indent="-285750">
              <a:buFont typeface="Arial" panose="020B0604020202020204" pitchFamily="34" charset="0"/>
              <a:buChar char="•"/>
            </a:pPr>
            <a:endParaRPr lang="en-US" sz="1100" b="0" u="sng" dirty="0"/>
          </a:p>
          <a:p>
            <a:pPr marL="285750" indent="-285750">
              <a:buFont typeface="Arial" panose="020B0604020202020204" pitchFamily="34" charset="0"/>
              <a:buChar char="•"/>
            </a:pPr>
            <a:r>
              <a:rPr lang="en-US" sz="1100" b="0" u="sng" dirty="0"/>
              <a:t>Supporting Notes</a:t>
            </a:r>
            <a:r>
              <a:rPr lang="en-US" sz="1100" b="0" u="none" dirty="0"/>
              <a:t>:</a:t>
            </a:r>
            <a:r>
              <a:rPr lang="en-US" sz="1100" b="0" u="sng" dirty="0"/>
              <a:t> </a:t>
            </a:r>
            <a:br>
              <a:rPr lang="en-US" sz="1100" b="0" u="sng" dirty="0"/>
            </a:br>
            <a:r>
              <a:rPr lang="en-US" sz="1100" b="0" dirty="0"/>
              <a:t>Mate</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b="0" kern="1200" dirty="0">
                <a:effectLst/>
              </a:rPr>
              <a:t>Consumption of mate, as drunk in the traditional style in South America, is probably a cause of oesophageal squamous cell carcinoma.</a:t>
            </a:r>
            <a:endParaRPr lang="en-US" sz="1100" b="0" dirty="0"/>
          </a:p>
          <a:p>
            <a:pPr marL="742950" lvl="1" indent="-285750">
              <a:buFont typeface="Arial" panose="020B0604020202020204" pitchFamily="34" charset="0"/>
              <a:buChar char="•"/>
            </a:pPr>
            <a:r>
              <a:rPr lang="en-US" sz="1100" b="0" dirty="0"/>
              <a:t>For cancer prevention, do not consume mate as drunk scalding hot in the traditional style of South America. </a:t>
            </a:r>
          </a:p>
          <a:p>
            <a:pPr marL="285750" indent="-285750">
              <a:buFont typeface="Arial" panose="020B0604020202020204" pitchFamily="34" charset="0"/>
              <a:buChar char="•"/>
            </a:pPr>
            <a:r>
              <a:rPr lang="en-US" sz="1100" b="0" dirty="0"/>
              <a:t>Foods preserved by salting</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b="0" kern="1200" dirty="0">
                <a:effectLst/>
                <a:latin typeface="+mn-lt"/>
                <a:ea typeface="+mn-ea"/>
                <a:cs typeface="+mn-cs"/>
              </a:rPr>
              <a:t>Consumption of foods preserved by salting (including salt-preserved vegetables, fish and foods in general) is probably a cause of stomach cancer.</a:t>
            </a:r>
          </a:p>
          <a:p>
            <a:pPr marL="742950" lvl="1" indent="-285750">
              <a:buFont typeface="Arial" panose="020B0604020202020204" pitchFamily="34" charset="0"/>
              <a:buChar char="•"/>
            </a:pPr>
            <a:r>
              <a:rPr lang="en-US" sz="1100" b="0" dirty="0"/>
              <a:t>Do not consume salt-preserved, salted, or salty foods. </a:t>
            </a:r>
          </a:p>
          <a:p>
            <a:pPr marL="742950" lvl="1" indent="-285750">
              <a:buFont typeface="Arial" panose="020B0604020202020204" pitchFamily="34" charset="0"/>
              <a:buChar char="•"/>
            </a:pPr>
            <a:r>
              <a:rPr lang="en-US" sz="1100" b="0" dirty="0"/>
              <a:t>Preserve foods without using salt.</a:t>
            </a:r>
          </a:p>
          <a:p>
            <a:pPr marL="285750" indent="-285750">
              <a:buFont typeface="Arial" panose="020B0604020202020204" pitchFamily="34" charset="0"/>
              <a:buChar char="•"/>
            </a:pPr>
            <a:r>
              <a:rPr lang="en-US" sz="1100" b="0" dirty="0"/>
              <a:t>Cantonese-style salted fish</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b="0" kern="1200" dirty="0">
                <a:effectLst/>
                <a:latin typeface="+mn-lt"/>
                <a:ea typeface="+mn-ea"/>
                <a:cs typeface="+mn-cs"/>
              </a:rPr>
              <a:t>Consumption of Cantonese-style salted fish is probably a cause of nasopharyngeal cancer.</a:t>
            </a:r>
          </a:p>
          <a:p>
            <a:pPr marL="742950" lvl="1" indent="-285750">
              <a:buFont typeface="Arial" panose="020B0604020202020204" pitchFamily="34" charset="0"/>
              <a:buChar char="•"/>
            </a:pPr>
            <a:r>
              <a:rPr lang="en-US" sz="1100" b="0" dirty="0"/>
              <a:t>Do not consume Cantonese-style salted fish. </a:t>
            </a:r>
          </a:p>
          <a:p>
            <a:pPr marL="742950" lvl="1" indent="-285750">
              <a:buFont typeface="Arial" panose="020B0604020202020204" pitchFamily="34" charset="0"/>
              <a:buChar char="•"/>
            </a:pPr>
            <a:r>
              <a:rPr lang="en-US" sz="1100" b="0" dirty="0"/>
              <a:t>Do not feed fish prepared in this way to children. </a:t>
            </a:r>
          </a:p>
          <a:p>
            <a:pPr marL="171450" indent="-171450">
              <a:buFont typeface="Arial" panose="020B0604020202020204" pitchFamily="34" charset="0"/>
              <a:buChar char="•"/>
            </a:pPr>
            <a:endParaRPr lang="en-GB" sz="1100" b="0" dirty="0"/>
          </a:p>
        </p:txBody>
      </p:sp>
      <p:sp>
        <p:nvSpPr>
          <p:cNvPr id="4" name="Slide Number Placeholder 3"/>
          <p:cNvSpPr>
            <a:spLocks noGrp="1"/>
          </p:cNvSpPr>
          <p:nvPr>
            <p:ph type="sldNum" sz="quarter" idx="10"/>
          </p:nvPr>
        </p:nvSpPr>
        <p:spPr/>
        <p:txBody>
          <a:bodyPr/>
          <a:lstStyle/>
          <a:p>
            <a:fld id="{5467B214-8946-0B4D-B887-7F8B37BED052}" type="slidenum">
              <a:rPr lang="en-GB" smtClean="0"/>
              <a:t>52</a:t>
            </a:fld>
            <a:endParaRPr lang="en-GB"/>
          </a:p>
        </p:txBody>
      </p:sp>
    </p:spTree>
    <p:extLst>
      <p:ext uri="{BB962C8B-B14F-4D97-AF65-F5344CB8AC3E}">
        <p14:creationId xmlns:p14="http://schemas.microsoft.com/office/powerpoint/2010/main" val="279477754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407988"/>
            <a:ext cx="4114800" cy="3086100"/>
          </a:xfrm>
        </p:spPr>
      </p:sp>
      <p:sp>
        <p:nvSpPr>
          <p:cNvPr id="3" name="Notes Placeholder 2"/>
          <p:cNvSpPr>
            <a:spLocks noGrp="1"/>
          </p:cNvSpPr>
          <p:nvPr>
            <p:ph type="body" idx="1"/>
          </p:nvPr>
        </p:nvSpPr>
        <p:spPr>
          <a:xfrm>
            <a:off x="685800" y="3688933"/>
            <a:ext cx="5486400" cy="5269329"/>
          </a:xfrm>
        </p:spPr>
        <p:txBody>
          <a:bodyPr/>
          <a:lstStyle/>
          <a:p>
            <a:pPr marL="171450" indent="-171450">
              <a:buFont typeface="Arial" panose="020B0604020202020204" pitchFamily="34" charset="0"/>
              <a:buChar char="•"/>
            </a:pPr>
            <a:r>
              <a:rPr lang="en-GB" sz="1200" b="1" dirty="0"/>
              <a:t>Key Messages:</a:t>
            </a:r>
          </a:p>
          <a:p>
            <a:pPr marL="171450" indent="-171450">
              <a:buFont typeface="Arial" panose="020B0604020202020204" pitchFamily="34" charset="0"/>
              <a:buChar char="•"/>
            </a:pPr>
            <a:endParaRPr lang="en-GB" sz="1200" b="1" dirty="0"/>
          </a:p>
          <a:p>
            <a:pPr marL="171450" indent="-171450">
              <a:buFont typeface="Arial" panose="020B0604020202020204" pitchFamily="34" charset="0"/>
              <a:buChar char="•"/>
            </a:pPr>
            <a:r>
              <a:rPr lang="en-GB" sz="1200" b="1" dirty="0"/>
              <a:t>Issues of inadequate information - the panel judged a strong effect on cancer risk, but some aspects (e.g. dosage) were inadequate to justify a Recommendation and Goals.</a:t>
            </a:r>
          </a:p>
          <a:p>
            <a:pPr marL="171450" indent="-171450">
              <a:buFont typeface="Arial" panose="020B0604020202020204" pitchFamily="34" charset="0"/>
              <a:buChar char="•"/>
            </a:pPr>
            <a:r>
              <a:rPr lang="en-GB" sz="1200" b="1" dirty="0"/>
              <a:t>Issues on which the evidence is divergent between cancer sites – despite strong evidence in one direction, any evidence of opposite effect on another cancer or disease means a general Recommendation is inappropriate.</a:t>
            </a:r>
            <a:br>
              <a:rPr lang="en-GB" sz="1200" dirty="0"/>
            </a:br>
            <a:br>
              <a:rPr lang="en-GB" sz="1200" dirty="0"/>
            </a:br>
            <a:r>
              <a:rPr lang="en-GB" sz="1200" u="sng" dirty="0"/>
              <a:t>Supporting Notes</a:t>
            </a:r>
            <a:r>
              <a:rPr lang="en-GB" sz="1200" u="none" dirty="0"/>
              <a:t>:</a:t>
            </a:r>
            <a:br>
              <a:rPr lang="en-GB" sz="1200" u="sng" dirty="0"/>
            </a:br>
            <a:endParaRPr lang="en-GB" sz="1200" u="sng" dirty="0"/>
          </a:p>
          <a:p>
            <a:pPr marL="171450" indent="-171450">
              <a:buFont typeface="Arial" panose="020B0604020202020204" pitchFamily="34" charset="0"/>
              <a:buChar char="•"/>
            </a:pPr>
            <a:r>
              <a:rPr lang="en-GB" sz="1200" dirty="0"/>
              <a:t>Coffee</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Consumption of coffee probably protects against liver cancer and endometrial cancer.</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For liver cancer, no threshold was identified, and no evidence was found regarding specific components of coffee that might be responsible for the decreased risk. For endometrial cancer, the effect was observed for both caffeinated and decaffeinated coffee and could not be attributed to caffeine.</a:t>
            </a:r>
          </a:p>
          <a:p>
            <a:pPr marL="0" indent="0">
              <a:buFont typeface="Arial" panose="020B0604020202020204" pitchFamily="34" charset="0"/>
              <a:buNone/>
            </a:pPr>
            <a:endParaRPr lang="en-GB" sz="1200" kern="1200" dirty="0">
              <a:solidFill>
                <a:schemeClr val="tx1"/>
              </a:solidFill>
              <a:effectLst/>
              <a:latin typeface="+mn-lt"/>
              <a:ea typeface="+mn-ea"/>
              <a:cs typeface="+mn-cs"/>
            </a:endParaRPr>
          </a:p>
          <a:p>
            <a:pPr marL="0" indent="0">
              <a:buFont typeface="Arial" panose="020B0604020202020204" pitchFamily="34" charset="0"/>
              <a:buNone/>
            </a:pPr>
            <a:r>
              <a:rPr lang="en-GB" sz="1200" kern="1200" dirty="0">
                <a:solidFill>
                  <a:schemeClr val="tx1"/>
                </a:solidFill>
                <a:effectLst/>
                <a:latin typeface="+mn-lt"/>
                <a:ea typeface="+mn-ea"/>
                <a:cs typeface="+mn-cs"/>
              </a:rPr>
              <a:t>‘Mediterranean type’ dietary pattern</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Many studies have included a measure of adherence to the so-called ‘Mediterranean type’ dietary pattern. However, although there are recognised scores for quantifying adherence to such a diet, it is unclear exactly what such a diet comprises. It generally describes a diet rich in fruit, vegetables and unrefined olive oil, with modest amounts of meat and dairy, and some fish and wine.</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The Panel considered this type of diet as one example of an approach to meeting the Recommendations.</a:t>
            </a:r>
          </a:p>
          <a:p>
            <a:pPr marL="0" indent="0">
              <a:buFont typeface="Arial" panose="020B0604020202020204" pitchFamily="34" charset="0"/>
              <a:buNone/>
            </a:pPr>
            <a:endParaRPr lang="en-GB" sz="1200" kern="1200" dirty="0">
              <a:solidFill>
                <a:schemeClr val="tx1"/>
              </a:solidFill>
              <a:effectLst/>
              <a:latin typeface="+mn-lt"/>
              <a:ea typeface="+mn-ea"/>
              <a:cs typeface="+mn-cs"/>
            </a:endParaRPr>
          </a:p>
          <a:p>
            <a:pPr marL="0" indent="0">
              <a:buFont typeface="Arial" panose="020B0604020202020204" pitchFamily="34" charset="0"/>
              <a:buNone/>
            </a:pPr>
            <a:r>
              <a:rPr lang="en-GB" sz="1200" kern="1200" dirty="0">
                <a:solidFill>
                  <a:schemeClr val="tx1"/>
                </a:solidFill>
                <a:effectLst/>
                <a:latin typeface="+mn-lt"/>
                <a:ea typeface="+mn-ea"/>
                <a:cs typeface="+mn-cs"/>
              </a:rPr>
              <a:t>Dairy</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For some exposures, where the Panel judged there to be strong evidence of an effect on risk of one or more cancers, there was evidence of an opposite effect on another cancer or other disease. In these circumstances, a general recommendation is inappropriate. For example, diary products.</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Consumption of dairy products probably protects against colorectal cancer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Consumption of calcium supplements probably protects against colorectal cancer.</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There is also limited but suggestive evidence that consumption of dairy products might increase the risk of prostate cancer.</a:t>
            </a:r>
          </a:p>
          <a:p>
            <a:pPr marL="171450" indent="-171450">
              <a:buFont typeface="Arial" panose="020B0604020202020204" pitchFamily="34" charset="0"/>
              <a:buChar char="•"/>
            </a:pPr>
            <a:endParaRPr lang="en-GB"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GB"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GB"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GB"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GB" sz="1200" kern="1200" dirty="0">
              <a:solidFill>
                <a:schemeClr val="tx1"/>
              </a:solidFill>
              <a:effectLst/>
              <a:latin typeface="+mn-lt"/>
              <a:ea typeface="+mn-ea"/>
              <a:cs typeface="+mn-cs"/>
            </a:endParaRPr>
          </a:p>
          <a:p>
            <a:endParaRPr lang="en-GB" sz="1200" dirty="0"/>
          </a:p>
        </p:txBody>
      </p:sp>
      <p:sp>
        <p:nvSpPr>
          <p:cNvPr id="4" name="Slide Number Placeholder 3"/>
          <p:cNvSpPr>
            <a:spLocks noGrp="1"/>
          </p:cNvSpPr>
          <p:nvPr>
            <p:ph type="sldNum" sz="quarter" idx="10"/>
          </p:nvPr>
        </p:nvSpPr>
        <p:spPr/>
        <p:txBody>
          <a:bodyPr/>
          <a:lstStyle/>
          <a:p>
            <a:fld id="{5467B214-8946-0B4D-B887-7F8B37BED052}" type="slidenum">
              <a:rPr lang="en-GB" smtClean="0"/>
              <a:t>53</a:t>
            </a:fld>
            <a:endParaRPr lang="en-GB"/>
          </a:p>
        </p:txBody>
      </p:sp>
    </p:spTree>
    <p:extLst>
      <p:ext uri="{BB962C8B-B14F-4D97-AF65-F5344CB8AC3E}">
        <p14:creationId xmlns:p14="http://schemas.microsoft.com/office/powerpoint/2010/main" val="91992393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467B214-8946-0B4D-B887-7F8B37BED052}" type="slidenum">
              <a:rPr lang="en-GB" smtClean="0"/>
              <a:t>54</a:t>
            </a:fld>
            <a:endParaRPr lang="en-GB"/>
          </a:p>
        </p:txBody>
      </p:sp>
    </p:spTree>
    <p:extLst>
      <p:ext uri="{BB962C8B-B14F-4D97-AF65-F5344CB8AC3E}">
        <p14:creationId xmlns:p14="http://schemas.microsoft.com/office/powerpoint/2010/main" val="322908434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100" b="1" dirty="0"/>
              <a:t>Key Messages: Early detection and improved treatment has led to a dramatic increase in the number of cancer survivors. Understanding the different roles that diet, nutrition and physical activity may play at each phase of survivorship, and for each type of cancer, is a priority. </a:t>
            </a:r>
          </a:p>
          <a:p>
            <a:pPr marL="171450" indent="-171450">
              <a:buFont typeface="Arial" panose="020B0604020202020204" pitchFamily="34" charset="0"/>
              <a:buChar char="•"/>
            </a:pPr>
            <a:endParaRPr lang="en-US" sz="1100" b="1" u="sng" dirty="0"/>
          </a:p>
          <a:p>
            <a:pPr marL="171450" indent="-171450">
              <a:buFont typeface="Arial" panose="020B0604020202020204" pitchFamily="34" charset="0"/>
              <a:buChar char="•"/>
            </a:pPr>
            <a:r>
              <a:rPr lang="en-US" sz="1050" b="0" u="sng" dirty="0"/>
              <a:t>Supporting Notes</a:t>
            </a:r>
            <a:r>
              <a:rPr lang="en-US" sz="1050" b="0" u="none" dirty="0"/>
              <a:t>: </a:t>
            </a:r>
            <a:r>
              <a:rPr lang="en-US" sz="1050" b="0" dirty="0"/>
              <a:t>In 2012, 32.6 million people worldwide were living with a diagnosis of cancer</a:t>
            </a:r>
          </a:p>
          <a:p>
            <a:pPr marL="171450" indent="-171450">
              <a:buFont typeface="Arial" panose="020B0604020202020204" pitchFamily="34" charset="0"/>
              <a:buChar char="•"/>
            </a:pPr>
            <a:r>
              <a:rPr lang="en-US" sz="1050" b="0" dirty="0"/>
              <a:t>Available evidence on effect of diet, nutrition and physical activity on risk of all-cause mortality in cancer survivors is limited, and amount/quality of research in this area is insufficient for firm conclusions</a:t>
            </a:r>
          </a:p>
          <a:p>
            <a:pPr marL="171450" indent="-171450">
              <a:buFont typeface="Arial" panose="020B0604020202020204" pitchFamily="34" charset="0"/>
              <a:buChar char="•"/>
            </a:pPr>
            <a:r>
              <a:rPr lang="en-US" sz="1050" b="0" dirty="0"/>
              <a:t>Evidence from the CUP and other sources is persuasive that nutritional factors and physical activity reliably predict important outcomes. However evidence that changing factors after diagnosis will alter clinical course is limited</a:t>
            </a:r>
          </a:p>
          <a:p>
            <a:pPr marL="171450" indent="-171450">
              <a:buFont typeface="Arial" panose="020B0604020202020204" pitchFamily="34" charset="0"/>
              <a:buChar char="•"/>
            </a:pPr>
            <a:r>
              <a:rPr lang="en-US" sz="1050" b="0" dirty="0"/>
              <a:t>The CUP has collated and </a:t>
            </a:r>
            <a:r>
              <a:rPr lang="en-US" sz="1050" b="0" dirty="0" err="1"/>
              <a:t>analysed</a:t>
            </a:r>
            <a:r>
              <a:rPr lang="en-US" sz="1050" b="0" dirty="0"/>
              <a:t> evidence in Breast Cancer Survivors (see matrix)</a:t>
            </a:r>
          </a:p>
          <a:p>
            <a:pPr marL="171450" indent="-171450">
              <a:buFont typeface="Arial" panose="020B0604020202020204" pitchFamily="34" charset="0"/>
              <a:buChar char="•"/>
            </a:pPr>
            <a:r>
              <a:rPr lang="en-US" sz="1050" b="0" dirty="0"/>
              <a:t>The CUP panel judges that following the Cancer Prevention Recommendations is unlikely to be harmful in survivors who have finished treatment</a:t>
            </a:r>
          </a:p>
          <a:p>
            <a:pPr marL="171450" indent="-171450">
              <a:buFont typeface="Arial" panose="020B0604020202020204" pitchFamily="34" charset="0"/>
              <a:buChar char="•"/>
            </a:pPr>
            <a:r>
              <a:rPr lang="en-US" sz="1050" b="0" dirty="0"/>
              <a:t>Research in cancer survivors is a key future research direction WCRF hopes to address.</a:t>
            </a:r>
          </a:p>
          <a:p>
            <a:pPr marL="171450" indent="-171450">
              <a:buFont typeface="Arial" panose="020B0604020202020204" pitchFamily="34" charset="0"/>
              <a:buChar char="•"/>
            </a:pPr>
            <a:r>
              <a:rPr lang="en-US" sz="1050" b="0" dirty="0"/>
              <a:t>For a full review of the evidence, please see Survivors of breast and other cancers available at </a:t>
            </a:r>
            <a:r>
              <a:rPr lang="en-US" sz="1050" b="0" dirty="0" err="1"/>
              <a:t>wcrf.org</a:t>
            </a:r>
            <a:r>
              <a:rPr lang="en-US" sz="1050" b="0" dirty="0"/>
              <a:t>/cancer-survivors</a:t>
            </a:r>
          </a:p>
          <a:p>
            <a:pPr marL="171450" indent="-171450">
              <a:buFont typeface="Arial" panose="020B0604020202020204" pitchFamily="34" charset="0"/>
              <a:buChar char="•"/>
            </a:pPr>
            <a:r>
              <a:rPr lang="en-US" sz="1050" b="0" dirty="0"/>
              <a:t>For specific evidence on breast cancer survivors, please see Breast cancer survivors report 2014 at </a:t>
            </a:r>
            <a:r>
              <a:rPr lang="en-US" sz="1050" b="0" dirty="0" err="1"/>
              <a:t>wcrf.org</a:t>
            </a:r>
            <a:r>
              <a:rPr lang="en-US" sz="1050" b="0" dirty="0"/>
              <a:t>/breast-cancer-survivors</a:t>
            </a:r>
          </a:p>
          <a:p>
            <a:endParaRPr lang="en-US" sz="1050" b="0" dirty="0"/>
          </a:p>
          <a:p>
            <a:endParaRPr lang="en-US" sz="1050" b="0" dirty="0"/>
          </a:p>
        </p:txBody>
      </p:sp>
      <p:sp>
        <p:nvSpPr>
          <p:cNvPr id="4" name="Slide Number Placeholder 3"/>
          <p:cNvSpPr>
            <a:spLocks noGrp="1"/>
          </p:cNvSpPr>
          <p:nvPr>
            <p:ph type="sldNum" sz="quarter" idx="10"/>
          </p:nvPr>
        </p:nvSpPr>
        <p:spPr/>
        <p:txBody>
          <a:bodyPr/>
          <a:lstStyle/>
          <a:p>
            <a:fld id="{5467B214-8946-0B4D-B887-7F8B37BED052}" type="slidenum">
              <a:rPr lang="en-GB" smtClean="0"/>
              <a:t>55</a:t>
            </a:fld>
            <a:endParaRPr lang="en-GB"/>
          </a:p>
        </p:txBody>
      </p:sp>
    </p:spTree>
    <p:extLst>
      <p:ext uri="{BB962C8B-B14F-4D97-AF65-F5344CB8AC3E}">
        <p14:creationId xmlns:p14="http://schemas.microsoft.com/office/powerpoint/2010/main" val="277996659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t>Key Messages: </a:t>
            </a:r>
            <a:r>
              <a:rPr lang="en-GB" sz="1100" b="1" dirty="0"/>
              <a:t>The CUP reviewed the evidence in relation to diet, nutrition and physical activity, and all-cause mortality, breast cancer mortality and risk of second primary breast cancer in CUP breast cancer survivors report 2014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100"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b="0" u="sng" dirty="0"/>
              <a:t>Supporting Notes</a:t>
            </a:r>
            <a:r>
              <a:rPr lang="en-GB" sz="1100" b="0" u="none"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Although there were significant associations between some exposures and outcomes, incomplete adjustment for potential confounders restricted the ability to ascribe causality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dirty="0"/>
              <a:t>Incomplete adjustment for potential confounders, e.g. tumour type, treatment, and dissemination of disease,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dirty="0"/>
              <a:t>Restricted ability to ascribe causality to observed associations</a:t>
            </a:r>
            <a:endParaRPr lang="en-GB" sz="1100" b="0" u="sng" dirty="0"/>
          </a:p>
          <a:p>
            <a:endParaRPr lang="en-US" b="1" dirty="0"/>
          </a:p>
        </p:txBody>
      </p:sp>
      <p:sp>
        <p:nvSpPr>
          <p:cNvPr id="4" name="Slide Number Placeholder 3"/>
          <p:cNvSpPr>
            <a:spLocks noGrp="1"/>
          </p:cNvSpPr>
          <p:nvPr>
            <p:ph type="sldNum" sz="quarter" idx="10"/>
          </p:nvPr>
        </p:nvSpPr>
        <p:spPr/>
        <p:txBody>
          <a:bodyPr/>
          <a:lstStyle/>
          <a:p>
            <a:fld id="{5467B214-8946-0B4D-B887-7F8B37BED052}" type="slidenum">
              <a:rPr lang="en-GB" smtClean="0"/>
              <a:t>56</a:t>
            </a:fld>
            <a:endParaRPr lang="en-GB"/>
          </a:p>
        </p:txBody>
      </p:sp>
    </p:spTree>
    <p:extLst>
      <p:ext uri="{BB962C8B-B14F-4D97-AF65-F5344CB8AC3E}">
        <p14:creationId xmlns:p14="http://schemas.microsoft.com/office/powerpoint/2010/main" val="245837015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For further details, please see Recommendations and Public Health and Policy Implications available at </a:t>
            </a:r>
            <a:r>
              <a:rPr lang="en-US" b="0" dirty="0" err="1"/>
              <a:t>wcrf.org</a:t>
            </a:r>
            <a:r>
              <a:rPr lang="en-US" b="0" dirty="0"/>
              <a:t>/cancer-prevention-recommendations</a:t>
            </a:r>
          </a:p>
        </p:txBody>
      </p:sp>
      <p:sp>
        <p:nvSpPr>
          <p:cNvPr id="4" name="Slide Number Placeholder 3"/>
          <p:cNvSpPr>
            <a:spLocks noGrp="1"/>
          </p:cNvSpPr>
          <p:nvPr>
            <p:ph type="sldNum" sz="quarter" idx="10"/>
          </p:nvPr>
        </p:nvSpPr>
        <p:spPr/>
        <p:txBody>
          <a:bodyPr/>
          <a:lstStyle/>
          <a:p>
            <a:fld id="{5467B214-8946-0B4D-B887-7F8B37BED052}" type="slidenum">
              <a:rPr lang="en-GB" smtClean="0"/>
              <a:t>57</a:t>
            </a:fld>
            <a:endParaRPr lang="en-GB"/>
          </a:p>
        </p:txBody>
      </p:sp>
    </p:spTree>
    <p:extLst>
      <p:ext uri="{BB962C8B-B14F-4D97-AF65-F5344CB8AC3E}">
        <p14:creationId xmlns:p14="http://schemas.microsoft.com/office/powerpoint/2010/main" val="181675385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3929063"/>
          </a:xfrm>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b="1" dirty="0">
                <a:latin typeface="+mn-lt"/>
                <a:ea typeface="DengXian" charset="-122"/>
                <a:cs typeface="Arial" charset="0"/>
              </a:rPr>
              <a:t>Key Messages: Peoples behaviours are influenced by many factors in their environment beyond their conscious personal choices.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100" b="1" dirty="0">
              <a:latin typeface="+mn-lt"/>
              <a:ea typeface="DengXian" charset="-122"/>
              <a:cs typeface="Arial"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u="sng" dirty="0">
                <a:latin typeface="+mn-lt"/>
              </a:rPr>
              <a:t>Supporting Notes</a:t>
            </a:r>
            <a:r>
              <a:rPr lang="en-GB" sz="1100" u="none" dirty="0">
                <a:latin typeface="+mn-lt"/>
              </a:rPr>
              <a:t>: </a:t>
            </a:r>
            <a:r>
              <a:rPr lang="en-GB" sz="1100" b="0" dirty="0">
                <a:latin typeface="+mn-lt"/>
                <a:ea typeface="DengXian" charset="-122"/>
                <a:cs typeface="Arial" charset="0"/>
              </a:rPr>
              <a:t>With the global cancer and NCD burden rising, urgent action is needed to translate the scientific evidence into tangible policy actions to prevent cancer and other NCDs.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dirty="0">
                <a:latin typeface="+mn-lt"/>
              </a:rPr>
              <a:t>It is critical to consider the environment in which people make choices, as behaviour is influenced by environmental, economic and social factors. These factors, which determine levels of physical activity, for example, and patterns of production and consumption of foods and drinks overlap and operate on global, national and local levels. These factors are experienced at a personal level through their effects on the availability, affordability, awareness, and acceptability of healthy foods, drinks and lifestyles – as well as breastfeeding – relative to unhealthy foods and drinks, alcohol and physical inactivity. They also contribute to health inequalities.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dirty="0">
                <a:latin typeface="+mn-lt"/>
              </a:rPr>
              <a:t>Understanding these ‘upstream’ determinants of cancer risk highlight opportunities for policy action and can often provide benefits across other diet-related NCDs, owing to common underlying risk factors, making a strong case for a coordinated policy approach.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dirty="0">
                <a:latin typeface="+mn-lt"/>
              </a:rPr>
              <a:t>Public health policies that prioritise prevention, in the form of laws, regulations and guidelines, are critical to preventing cancer and other non-communicable diseases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b="0" dirty="0">
                <a:latin typeface="+mn-lt"/>
                <a:ea typeface="DengXian" charset="-122"/>
                <a:cs typeface="Arial" charset="0"/>
              </a:rPr>
              <a:t>It is therefore critical that governments prioritise the prevention of cancer and other non-communicable diseases through developing and implementing effective policy actions.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100" b="0" dirty="0">
              <a:solidFill>
                <a:srgbClr val="464646"/>
              </a:solidFill>
              <a:latin typeface="+mn-lt"/>
              <a:ea typeface="DengXian" charset="-122"/>
              <a:cs typeface="Arial" charset="0"/>
            </a:endParaRPr>
          </a:p>
          <a:p>
            <a:endParaRPr lang="en-US" sz="1100" dirty="0">
              <a:solidFill>
                <a:srgbClr val="464646"/>
              </a:solidFill>
              <a:latin typeface="+mn-lt"/>
            </a:endParaRPr>
          </a:p>
          <a:p>
            <a:endParaRPr lang="en-US" sz="1100" dirty="0">
              <a:latin typeface="+mn-lt"/>
            </a:endParaRPr>
          </a:p>
        </p:txBody>
      </p:sp>
      <p:sp>
        <p:nvSpPr>
          <p:cNvPr id="4" name="Slide Number Placeholder 3"/>
          <p:cNvSpPr>
            <a:spLocks noGrp="1"/>
          </p:cNvSpPr>
          <p:nvPr>
            <p:ph type="sldNum" sz="quarter" idx="10"/>
          </p:nvPr>
        </p:nvSpPr>
        <p:spPr/>
        <p:txBody>
          <a:bodyPr/>
          <a:lstStyle/>
          <a:p>
            <a:fld id="{5467B214-8946-0B4D-B887-7F8B37BED052}" type="slidenum">
              <a:rPr lang="en-GB" smtClean="0"/>
              <a:t>58</a:t>
            </a:fld>
            <a:endParaRPr lang="en-GB"/>
          </a:p>
        </p:txBody>
      </p:sp>
    </p:spTree>
    <p:extLst>
      <p:ext uri="{BB962C8B-B14F-4D97-AF65-F5344CB8AC3E}">
        <p14:creationId xmlns:p14="http://schemas.microsoft.com/office/powerpoint/2010/main" val="178619796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dirty="0">
                <a:latin typeface="+mn-lt"/>
              </a:rPr>
              <a:t>Key Messages: A whole-of-government, whole-of-society approach is needed to create environments for people and communities that are conducive to following our Cancer Prevention Recommendations.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1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u="sng" dirty="0">
                <a:latin typeface="+mn-lt"/>
              </a:rPr>
              <a:t>Supporting Notes</a:t>
            </a:r>
            <a:r>
              <a:rPr lang="en-GB" sz="1100" u="none" dirty="0">
                <a:latin typeface="+mn-lt"/>
              </a:rPr>
              <a:t>: </a:t>
            </a:r>
            <a:r>
              <a:rPr lang="en-GB" sz="1100" dirty="0">
                <a:latin typeface="+mn-lt"/>
              </a:rPr>
              <a:t>For example, what foods are available and affordable and how accessible physical environments are for active ways of life are largely outside people’s direct personal control. These factors are often shaped by policies beyond the health sector, such as agriculture, planning and transport policies and taxes.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1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800" dirty="0">
                <a:latin typeface="+mn-lt"/>
              </a:rPr>
              <a:t>Food court: </a:t>
            </a:r>
            <a:r>
              <a:rPr lang="en-US" sz="800" b="0" i="0" u="none" strike="noStrike" kern="1200" dirty="0">
                <a:solidFill>
                  <a:schemeClr val="tx1"/>
                </a:solidFill>
                <a:effectLst/>
                <a:latin typeface="+mn-lt"/>
                <a:ea typeface="+mn-ea"/>
                <a:cs typeface="+mn-cs"/>
                <a:hlinkClick r:id="rId3"/>
              </a:rPr>
              <a:t>542552226</a:t>
            </a:r>
            <a:endParaRPr lang="en-US" sz="8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800" dirty="0">
                <a:latin typeface="+mn-lt"/>
              </a:rPr>
              <a:t>Unfocused supermarket shelf; </a:t>
            </a:r>
            <a:r>
              <a:rPr lang="en-US" sz="800" b="0" i="0" u="none" strike="noStrike" kern="1200" dirty="0">
                <a:solidFill>
                  <a:schemeClr val="tx1"/>
                </a:solidFill>
                <a:effectLst/>
                <a:latin typeface="+mn-lt"/>
                <a:ea typeface="+mn-ea"/>
                <a:cs typeface="+mn-cs"/>
                <a:hlinkClick r:id="rId4"/>
              </a:rPr>
              <a:t>645716596</a:t>
            </a:r>
            <a:endParaRPr lang="en-US" sz="8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800" dirty="0">
                <a:latin typeface="+mn-lt"/>
              </a:rPr>
              <a:t>Hong Kong street market: </a:t>
            </a:r>
            <a:r>
              <a:rPr lang="en-US" sz="800" b="0" i="0" u="none" strike="noStrike" kern="1200" dirty="0">
                <a:solidFill>
                  <a:schemeClr val="tx1"/>
                </a:solidFill>
                <a:effectLst/>
                <a:latin typeface="+mn-lt"/>
                <a:ea typeface="+mn-ea"/>
                <a:cs typeface="+mn-cs"/>
                <a:hlinkClick r:id="rId5"/>
              </a:rPr>
              <a:t>467996872</a:t>
            </a:r>
            <a:endParaRPr lang="en-US" sz="8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800" dirty="0">
                <a:latin typeface="+mn-lt"/>
              </a:rPr>
              <a:t>Hong Kong food market: </a:t>
            </a:r>
            <a:r>
              <a:rPr lang="en-US" sz="800" b="0" i="0" u="none" strike="noStrike" kern="1200" dirty="0">
                <a:solidFill>
                  <a:schemeClr val="tx1"/>
                </a:solidFill>
                <a:effectLst/>
                <a:latin typeface="+mn-lt"/>
                <a:ea typeface="+mn-ea"/>
                <a:cs typeface="+mn-cs"/>
                <a:hlinkClick r:id="rId6"/>
              </a:rPr>
              <a:t>501666827</a:t>
            </a:r>
            <a:endParaRPr lang="en-US" sz="8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800" b="0" i="0" u="none" strike="noStrike" kern="1200" dirty="0">
                <a:solidFill>
                  <a:schemeClr val="tx1"/>
                </a:solidFill>
                <a:effectLst/>
                <a:latin typeface="+mn-lt"/>
                <a:ea typeface="+mn-ea"/>
                <a:cs typeface="+mn-cs"/>
              </a:rPr>
              <a:t>H</a:t>
            </a:r>
            <a:r>
              <a:rPr lang="en-US" sz="800" b="0" i="0" u="none" strike="noStrike" kern="1200" dirty="0" err="1">
                <a:solidFill>
                  <a:schemeClr val="tx1"/>
                </a:solidFill>
                <a:effectLst/>
                <a:latin typeface="+mn-lt"/>
                <a:ea typeface="+mn-ea"/>
                <a:cs typeface="+mn-cs"/>
              </a:rPr>
              <a:t>anoi</a:t>
            </a:r>
            <a:r>
              <a:rPr lang="en-US" sz="800" b="0" i="0" u="none" strike="noStrike" kern="1200" dirty="0">
                <a:solidFill>
                  <a:schemeClr val="tx1"/>
                </a:solidFill>
                <a:effectLst/>
                <a:latin typeface="+mn-lt"/>
                <a:ea typeface="+mn-ea"/>
                <a:cs typeface="+mn-cs"/>
              </a:rPr>
              <a:t> street vendor with bicycle: </a:t>
            </a:r>
            <a:r>
              <a:rPr lang="en-US" sz="800" b="0" i="0" u="none" strike="noStrike" kern="1200" dirty="0">
                <a:solidFill>
                  <a:schemeClr val="tx1"/>
                </a:solidFill>
                <a:effectLst/>
                <a:latin typeface="+mn-lt"/>
                <a:ea typeface="+mn-ea"/>
                <a:cs typeface="+mn-cs"/>
                <a:hlinkClick r:id="rId7"/>
              </a:rPr>
              <a:t>186793090</a:t>
            </a:r>
            <a:endParaRPr lang="en-US" sz="8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800" b="0" i="0" u="none" strike="noStrike" kern="1200" dirty="0">
                <a:solidFill>
                  <a:schemeClr val="tx1"/>
                </a:solidFill>
                <a:effectLst/>
                <a:latin typeface="+mn-lt"/>
                <a:ea typeface="+mn-ea"/>
                <a:cs typeface="+mn-cs"/>
              </a:rPr>
              <a:t>E</a:t>
            </a:r>
            <a:r>
              <a:rPr lang="en-US" sz="800" b="0" i="0" u="none" strike="noStrike" kern="1200" dirty="0" err="1">
                <a:solidFill>
                  <a:schemeClr val="tx1"/>
                </a:solidFill>
                <a:effectLst/>
                <a:latin typeface="+mn-lt"/>
                <a:ea typeface="+mn-ea"/>
                <a:cs typeface="+mn-cs"/>
              </a:rPr>
              <a:t>thiopian</a:t>
            </a:r>
            <a:r>
              <a:rPr lang="en-US" sz="800" b="0" i="0" u="none" strike="noStrike" kern="1200" dirty="0">
                <a:solidFill>
                  <a:schemeClr val="tx1"/>
                </a:solidFill>
                <a:effectLst/>
                <a:latin typeface="+mn-lt"/>
                <a:ea typeface="+mn-ea"/>
                <a:cs typeface="+mn-cs"/>
              </a:rPr>
              <a:t> street market: </a:t>
            </a:r>
            <a:r>
              <a:rPr lang="en-US" sz="800" b="0" i="0" u="none" strike="noStrike" kern="1200" dirty="0">
                <a:solidFill>
                  <a:schemeClr val="tx1"/>
                </a:solidFill>
                <a:effectLst/>
                <a:latin typeface="+mn-lt"/>
                <a:ea typeface="+mn-ea"/>
                <a:cs typeface="+mn-cs"/>
                <a:hlinkClick r:id="rId8"/>
              </a:rPr>
              <a:t>455046359</a:t>
            </a:r>
            <a:endParaRPr lang="en-US" sz="8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800" b="0" i="0" u="none" strike="noStrike" kern="1200" dirty="0">
                <a:solidFill>
                  <a:schemeClr val="tx1"/>
                </a:solidFill>
                <a:effectLst/>
                <a:latin typeface="+mn-lt"/>
                <a:ea typeface="+mn-ea"/>
                <a:cs typeface="+mn-cs"/>
              </a:rPr>
              <a:t>U</a:t>
            </a:r>
            <a:r>
              <a:rPr lang="en-US" sz="800" b="0" i="0" u="none" strike="noStrike" kern="1200" dirty="0" err="1">
                <a:solidFill>
                  <a:schemeClr val="tx1"/>
                </a:solidFill>
                <a:effectLst/>
                <a:latin typeface="+mn-lt"/>
                <a:ea typeface="+mn-ea"/>
                <a:cs typeface="+mn-cs"/>
              </a:rPr>
              <a:t>nfocused</a:t>
            </a:r>
            <a:r>
              <a:rPr lang="en-US" sz="800" b="0" i="0" u="none" strike="noStrike" kern="1200" dirty="0">
                <a:solidFill>
                  <a:schemeClr val="tx1"/>
                </a:solidFill>
                <a:effectLst/>
                <a:latin typeface="+mn-lt"/>
                <a:ea typeface="+mn-ea"/>
                <a:cs typeface="+mn-cs"/>
              </a:rPr>
              <a:t> drinks supermarket </a:t>
            </a:r>
            <a:r>
              <a:rPr lang="en-US" sz="800" b="0" i="0" u="none" strike="noStrike" kern="1200" dirty="0">
                <a:solidFill>
                  <a:schemeClr val="tx1"/>
                </a:solidFill>
                <a:effectLst/>
                <a:latin typeface="+mn-lt"/>
                <a:ea typeface="+mn-ea"/>
                <a:cs typeface="+mn-cs"/>
                <a:hlinkClick r:id="rId9"/>
              </a:rPr>
              <a:t>537693738</a:t>
            </a:r>
            <a:endParaRPr lang="en-US" sz="8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800" b="0" i="0" kern="1200" dirty="0">
                <a:solidFill>
                  <a:schemeClr val="tx1"/>
                </a:solidFill>
                <a:effectLst/>
                <a:latin typeface="+mn-lt"/>
                <a:ea typeface="+mn-ea"/>
                <a:cs typeface="+mn-cs"/>
              </a:rPr>
              <a:t>Congested road: </a:t>
            </a:r>
            <a:r>
              <a:rPr lang="en-US" sz="800" b="0" i="0" u="none" strike="noStrike" kern="1200" dirty="0">
                <a:solidFill>
                  <a:schemeClr val="tx1"/>
                </a:solidFill>
                <a:effectLst/>
                <a:latin typeface="+mn-lt"/>
                <a:ea typeface="+mn-ea"/>
                <a:cs typeface="+mn-cs"/>
                <a:hlinkClick r:id="rId10"/>
              </a:rPr>
              <a:t>531015055</a:t>
            </a:r>
            <a:endParaRPr lang="en-US" sz="8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800" b="0" i="0" kern="1200" dirty="0">
                <a:solidFill>
                  <a:schemeClr val="tx1"/>
                </a:solidFill>
                <a:effectLst/>
                <a:latin typeface="+mn-lt"/>
                <a:ea typeface="+mn-ea"/>
                <a:cs typeface="+mn-cs"/>
              </a:rPr>
              <a:t>Market in Africa; </a:t>
            </a:r>
            <a:r>
              <a:rPr lang="en-US" sz="800" b="0" i="0" u="none" strike="noStrike" kern="1200" dirty="0">
                <a:solidFill>
                  <a:schemeClr val="tx1"/>
                </a:solidFill>
                <a:effectLst/>
                <a:latin typeface="+mn-lt"/>
                <a:ea typeface="+mn-ea"/>
                <a:cs typeface="+mn-cs"/>
                <a:hlinkClick r:id="rId11"/>
              </a:rPr>
              <a:t>598710284</a:t>
            </a:r>
            <a:endParaRPr lang="en-US" sz="8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800" b="0" i="0" kern="1200" dirty="0">
                <a:solidFill>
                  <a:schemeClr val="tx1"/>
                </a:solidFill>
                <a:effectLst/>
                <a:latin typeface="+mn-lt"/>
                <a:ea typeface="+mn-ea"/>
                <a:cs typeface="+mn-cs"/>
              </a:rPr>
              <a:t>Shipping containers </a:t>
            </a:r>
            <a:r>
              <a:rPr lang="en-US" sz="800" b="0" i="0" u="none" strike="noStrike" kern="1200" dirty="0">
                <a:solidFill>
                  <a:schemeClr val="tx1"/>
                </a:solidFill>
                <a:effectLst/>
                <a:latin typeface="+mn-lt"/>
                <a:ea typeface="+mn-ea"/>
                <a:cs typeface="+mn-cs"/>
                <a:hlinkClick r:id="rId12"/>
              </a:rPr>
              <a:t>629996964</a:t>
            </a:r>
            <a:endParaRPr lang="en-US" sz="8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800" b="0" i="0" kern="1200" dirty="0">
                <a:solidFill>
                  <a:schemeClr val="tx1"/>
                </a:solidFill>
                <a:effectLst/>
                <a:latin typeface="+mn-lt"/>
                <a:ea typeface="+mn-ea"/>
                <a:cs typeface="+mn-cs"/>
              </a:rPr>
              <a:t>Fruit and veg market </a:t>
            </a:r>
            <a:r>
              <a:rPr lang="en-US" sz="800" b="0" i="0" u="none" strike="noStrike" kern="1200" dirty="0">
                <a:solidFill>
                  <a:schemeClr val="tx1"/>
                </a:solidFill>
                <a:effectLst/>
                <a:latin typeface="+mn-lt"/>
                <a:ea typeface="+mn-ea"/>
                <a:cs typeface="+mn-cs"/>
                <a:hlinkClick r:id="rId13"/>
              </a:rPr>
              <a:t>611604546</a:t>
            </a:r>
            <a:endParaRPr lang="en-US" sz="8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800" b="0" i="0" kern="1200" dirty="0">
                <a:solidFill>
                  <a:schemeClr val="tx1"/>
                </a:solidFill>
                <a:effectLst/>
                <a:latin typeface="+mn-lt"/>
                <a:ea typeface="+mn-ea"/>
                <a:cs typeface="+mn-cs"/>
              </a:rPr>
              <a:t>People </a:t>
            </a:r>
            <a:r>
              <a:rPr lang="en-US" sz="800" b="0" i="0" u="none" strike="noStrike" kern="1200" dirty="0">
                <a:solidFill>
                  <a:schemeClr val="tx1"/>
                </a:solidFill>
                <a:effectLst/>
                <a:latin typeface="+mn-lt"/>
                <a:ea typeface="+mn-ea"/>
                <a:cs typeface="+mn-cs"/>
                <a:hlinkClick r:id="rId14"/>
              </a:rPr>
              <a:t>669359696</a:t>
            </a:r>
            <a:endParaRPr lang="en-US" sz="8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800" b="0" i="0" u="none" strike="noStrike" kern="1200" dirty="0">
                <a:solidFill>
                  <a:schemeClr val="tx1"/>
                </a:solidFill>
                <a:effectLst/>
                <a:latin typeface="+mn-lt"/>
                <a:ea typeface="+mn-ea"/>
                <a:cs typeface="+mn-cs"/>
              </a:rPr>
              <a:t>B</a:t>
            </a:r>
            <a:r>
              <a:rPr lang="en-US" sz="800" b="0" i="0" u="none" strike="noStrike" kern="1200" dirty="0" err="1">
                <a:solidFill>
                  <a:schemeClr val="tx1"/>
                </a:solidFill>
                <a:effectLst/>
                <a:latin typeface="+mn-lt"/>
                <a:ea typeface="+mn-ea"/>
                <a:cs typeface="+mn-cs"/>
              </a:rPr>
              <a:t>icycle</a:t>
            </a:r>
            <a:r>
              <a:rPr lang="en-US" sz="800" b="0" i="0" u="none" strike="noStrike" kern="1200" dirty="0">
                <a:solidFill>
                  <a:schemeClr val="tx1"/>
                </a:solidFill>
                <a:effectLst/>
                <a:latin typeface="+mn-lt"/>
                <a:ea typeface="+mn-ea"/>
                <a:cs typeface="+mn-cs"/>
              </a:rPr>
              <a:t> lane on road </a:t>
            </a:r>
            <a:r>
              <a:rPr lang="en-US" sz="800" b="0" i="0" u="none" strike="noStrike" kern="1200" dirty="0">
                <a:solidFill>
                  <a:schemeClr val="tx1"/>
                </a:solidFill>
                <a:effectLst/>
                <a:latin typeface="+mn-lt"/>
                <a:ea typeface="+mn-ea"/>
                <a:cs typeface="+mn-cs"/>
                <a:hlinkClick r:id="rId15"/>
              </a:rPr>
              <a:t>623592858</a:t>
            </a:r>
            <a:endParaRPr lang="en-US" sz="8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b="0" i="0" kern="1200" dirty="0">
                <a:solidFill>
                  <a:schemeClr val="tx1"/>
                </a:solidFill>
                <a:effectLst/>
                <a:latin typeface="+mn-lt"/>
                <a:ea typeface="+mn-ea"/>
                <a:cs typeface="+mn-cs"/>
              </a:rPr>
              <a:t> </a:t>
            </a:r>
            <a:endParaRPr lang="en-US" sz="1100" b="0" i="0" kern="1200" dirty="0">
              <a:solidFill>
                <a:schemeClr val="tx1"/>
              </a:solidFill>
              <a:effectLst/>
              <a:latin typeface="+mn-lt"/>
              <a:ea typeface="+mn-ea"/>
              <a:cs typeface="+mn-cs"/>
            </a:endParaRPr>
          </a:p>
          <a:p>
            <a:endParaRPr lang="en-US" sz="1100" dirty="0"/>
          </a:p>
        </p:txBody>
      </p:sp>
      <p:sp>
        <p:nvSpPr>
          <p:cNvPr id="4" name="Slide Number Placeholder 3"/>
          <p:cNvSpPr>
            <a:spLocks noGrp="1"/>
          </p:cNvSpPr>
          <p:nvPr>
            <p:ph type="sldNum" sz="quarter" idx="10"/>
          </p:nvPr>
        </p:nvSpPr>
        <p:spPr/>
        <p:txBody>
          <a:bodyPr/>
          <a:lstStyle/>
          <a:p>
            <a:fld id="{5467B214-8946-0B4D-B887-7F8B37BED052}" type="slidenum">
              <a:rPr lang="en-GB" smtClean="0"/>
              <a:t>59</a:t>
            </a:fld>
            <a:endParaRPr lang="en-GB"/>
          </a:p>
        </p:txBody>
      </p:sp>
    </p:spTree>
    <p:extLst>
      <p:ext uri="{BB962C8B-B14F-4D97-AF65-F5344CB8AC3E}">
        <p14:creationId xmlns:p14="http://schemas.microsoft.com/office/powerpoint/2010/main" val="39290422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1" kern="1200" dirty="0">
                <a:solidFill>
                  <a:schemeClr val="tx1"/>
                </a:solidFill>
                <a:effectLst/>
                <a:latin typeface="+mn-lt"/>
                <a:ea typeface="+mn-ea"/>
                <a:cs typeface="+mn-cs"/>
              </a:rPr>
              <a:t>Key Messages: The Continuous Update Project (CUP) is a rigorous, systematic and ongoing </a:t>
            </a:r>
            <a:r>
              <a:rPr lang="en-US" sz="1100" b="1" kern="1200" dirty="0" err="1">
                <a:solidFill>
                  <a:schemeClr val="tx1"/>
                </a:solidFill>
                <a:effectLst/>
                <a:latin typeface="+mn-lt"/>
                <a:ea typeface="+mn-ea"/>
                <a:cs typeface="+mn-cs"/>
              </a:rPr>
              <a:t>programme</a:t>
            </a:r>
            <a:r>
              <a:rPr lang="en-US" sz="1100" b="1" kern="1200" dirty="0">
                <a:solidFill>
                  <a:schemeClr val="tx1"/>
                </a:solidFill>
                <a:effectLst/>
                <a:latin typeface="+mn-lt"/>
                <a:ea typeface="+mn-ea"/>
                <a:cs typeface="+mn-cs"/>
              </a:rPr>
              <a:t> to gather, present, </a:t>
            </a:r>
            <a:r>
              <a:rPr lang="en-US" sz="1100" b="1" kern="1200" dirty="0" err="1">
                <a:solidFill>
                  <a:schemeClr val="tx1"/>
                </a:solidFill>
                <a:effectLst/>
                <a:latin typeface="+mn-lt"/>
                <a:ea typeface="+mn-ea"/>
                <a:cs typeface="+mn-cs"/>
              </a:rPr>
              <a:t>analyse</a:t>
            </a:r>
            <a:r>
              <a:rPr lang="en-US" sz="1100" b="1" kern="1200" dirty="0">
                <a:solidFill>
                  <a:schemeClr val="tx1"/>
                </a:solidFill>
                <a:effectLst/>
                <a:latin typeface="+mn-lt"/>
                <a:ea typeface="+mn-ea"/>
                <a:cs typeface="+mn-cs"/>
              </a:rPr>
              <a:t> and judge the global research on how diet, nutrition and physical activity affect cancer risk and survival, and to make Cancer Prevention Recommendations.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1" kern="1200" dirty="0">
                <a:solidFill>
                  <a:schemeClr val="tx1"/>
                </a:solidFill>
                <a:effectLst/>
                <a:latin typeface="+mn-lt"/>
                <a:ea typeface="+mn-ea"/>
                <a:cs typeface="+mn-cs"/>
              </a:rPr>
              <a:t>Among experts worldwide, the CUP is a trusted, authoritative scientific resource which underpins current dietary guidelines and helps inform policy on cancer prevention and survival. </a:t>
            </a:r>
            <a:br>
              <a:rPr lang="en-US" sz="1100" b="1" kern="1200" dirty="0">
                <a:solidFill>
                  <a:schemeClr val="tx1"/>
                </a:solidFill>
                <a:effectLst/>
                <a:latin typeface="+mn-lt"/>
                <a:ea typeface="+mn-ea"/>
                <a:cs typeface="+mn-cs"/>
              </a:rPr>
            </a:br>
            <a:endParaRPr lang="en-US" sz="1100" b="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u="sng" kern="1200" dirty="0">
                <a:solidFill>
                  <a:schemeClr val="tx1"/>
                </a:solidFill>
                <a:effectLst/>
                <a:latin typeface="+mn-lt"/>
                <a:ea typeface="+mn-ea"/>
                <a:cs typeface="+mn-cs"/>
              </a:rPr>
              <a:t>Supporting Notes</a:t>
            </a:r>
            <a:r>
              <a:rPr lang="en-US" sz="1100" b="0" u="none" kern="1200" dirty="0">
                <a:solidFill>
                  <a:schemeClr val="tx1"/>
                </a:solidFill>
                <a:effectLst/>
                <a:latin typeface="+mn-lt"/>
                <a:ea typeface="+mn-ea"/>
                <a:cs typeface="+mn-cs"/>
              </a:rPr>
              <a:t>: </a:t>
            </a:r>
            <a:r>
              <a:rPr lang="en-US" sz="1100" b="0" kern="1200" dirty="0">
                <a:solidFill>
                  <a:schemeClr val="tx1"/>
                </a:solidFill>
                <a:effectLst/>
                <a:latin typeface="+mn-lt"/>
                <a:ea typeface="+mn-ea"/>
                <a:cs typeface="+mn-cs"/>
              </a:rPr>
              <a:t>Scientific research from around the world is continually added to the CUP’s unique database, which is held and systematically reviewed by a team of scientists at Imperial College London. This invaluable database is available to researchers on request.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kern="1200" dirty="0">
                <a:solidFill>
                  <a:schemeClr val="tx1"/>
                </a:solidFill>
                <a:effectLst/>
                <a:latin typeface="+mn-lt"/>
                <a:ea typeface="+mn-ea"/>
                <a:cs typeface="+mn-cs"/>
              </a:rPr>
              <a:t>An independent multi-disciplinary panel of experts, the CUP Panel, carries out ongoing evaluations of this evidence and uses its findings to update the Cancer Prevention Recommendations.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kern="1200" dirty="0">
                <a:solidFill>
                  <a:schemeClr val="tx1"/>
                </a:solidFill>
                <a:effectLst/>
                <a:latin typeface="+mn-lt"/>
                <a:ea typeface="+mn-ea"/>
                <a:cs typeface="+mn-cs"/>
              </a:rPr>
              <a:t>Through this process, the CUP ensures that everyone, including scientists, policymakers, health professionals and members of the public, has access to the most up-to-date information on how to reduce the risk of developing cancer. The CUP also helps to identify priority areas for future research.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kern="1200" dirty="0">
                <a:solidFill>
                  <a:schemeClr val="tx1"/>
                </a:solidFill>
                <a:effectLst/>
                <a:latin typeface="+mn-lt"/>
                <a:ea typeface="+mn-ea"/>
                <a:cs typeface="+mn-cs"/>
              </a:rPr>
              <a:t>The CUP is led and managed by World Cancer Research Fund International in partnership with the American Institute for Cancer Research, on behalf of World Cancer Research Fund UK, </a:t>
            </a:r>
            <a:r>
              <a:rPr lang="en-US" sz="1100" b="0" kern="1200" dirty="0" err="1">
                <a:solidFill>
                  <a:schemeClr val="tx1"/>
                </a:solidFill>
                <a:effectLst/>
                <a:latin typeface="+mn-lt"/>
                <a:ea typeface="+mn-ea"/>
                <a:cs typeface="+mn-cs"/>
              </a:rPr>
              <a:t>Wereld</a:t>
            </a:r>
            <a:r>
              <a:rPr lang="en-US" sz="1100" b="0" kern="1200" dirty="0">
                <a:solidFill>
                  <a:schemeClr val="tx1"/>
                </a:solidFill>
                <a:effectLst/>
                <a:latin typeface="+mn-lt"/>
                <a:ea typeface="+mn-ea"/>
                <a:cs typeface="+mn-cs"/>
              </a:rPr>
              <a:t> </a:t>
            </a:r>
            <a:r>
              <a:rPr lang="en-US" sz="1100" b="0" kern="1200" dirty="0" err="1">
                <a:solidFill>
                  <a:schemeClr val="tx1"/>
                </a:solidFill>
                <a:effectLst/>
                <a:latin typeface="+mn-lt"/>
                <a:ea typeface="+mn-ea"/>
                <a:cs typeface="+mn-cs"/>
              </a:rPr>
              <a:t>Kanker</a:t>
            </a:r>
            <a:r>
              <a:rPr lang="en-US" sz="1100" b="0" kern="1200" dirty="0">
                <a:solidFill>
                  <a:schemeClr val="tx1"/>
                </a:solidFill>
                <a:effectLst/>
                <a:latin typeface="+mn-lt"/>
                <a:ea typeface="+mn-ea"/>
                <a:cs typeface="+mn-cs"/>
              </a:rPr>
              <a:t> </a:t>
            </a:r>
            <a:r>
              <a:rPr lang="en-US" sz="1100" b="0" kern="1200" dirty="0" err="1">
                <a:solidFill>
                  <a:schemeClr val="tx1"/>
                </a:solidFill>
                <a:effectLst/>
                <a:latin typeface="+mn-lt"/>
                <a:ea typeface="+mn-ea"/>
                <a:cs typeface="+mn-cs"/>
              </a:rPr>
              <a:t>Onderzoek</a:t>
            </a:r>
            <a:r>
              <a:rPr lang="en-US" sz="1100" b="0" kern="1200" dirty="0">
                <a:solidFill>
                  <a:schemeClr val="tx1"/>
                </a:solidFill>
                <a:effectLst/>
                <a:latin typeface="+mn-lt"/>
                <a:ea typeface="+mn-ea"/>
                <a:cs typeface="+mn-cs"/>
              </a:rPr>
              <a:t> </a:t>
            </a:r>
            <a:r>
              <a:rPr lang="en-US" sz="1100" b="0" kern="1200" dirty="0" err="1">
                <a:solidFill>
                  <a:schemeClr val="tx1"/>
                </a:solidFill>
                <a:effectLst/>
                <a:latin typeface="+mn-lt"/>
                <a:ea typeface="+mn-ea"/>
                <a:cs typeface="+mn-cs"/>
              </a:rPr>
              <a:t>Fonds</a:t>
            </a:r>
            <a:r>
              <a:rPr lang="en-US" sz="1100" b="0" kern="1200" dirty="0">
                <a:solidFill>
                  <a:schemeClr val="tx1"/>
                </a:solidFill>
                <a:effectLst/>
                <a:latin typeface="+mn-lt"/>
                <a:ea typeface="+mn-ea"/>
                <a:cs typeface="+mn-cs"/>
              </a:rPr>
              <a:t> and World Cancer Research Fund HK. </a:t>
            </a:r>
          </a:p>
          <a:p>
            <a:pPr marL="171450" indent="-171450">
              <a:buFont typeface="Arial" panose="020B0604020202020204" pitchFamily="34" charset="0"/>
              <a:buChar char="•"/>
              <a:defRPr/>
            </a:pPr>
            <a:r>
              <a:rPr lang="en-US" sz="1100" dirty="0"/>
              <a:t>More information about the Expert Reports can be found at </a:t>
            </a:r>
            <a:r>
              <a:rPr lang="en-US" sz="1100" b="0" dirty="0" err="1"/>
              <a:t>wcrf.org</a:t>
            </a:r>
            <a:r>
              <a:rPr lang="en-US" sz="1100" b="0" dirty="0"/>
              <a:t>/about-the-report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100" dirty="0"/>
          </a:p>
          <a:p>
            <a:endParaRPr lang="en-US" sz="1200" dirty="0"/>
          </a:p>
          <a:p>
            <a:endParaRPr lang="en-US" sz="1100" dirty="0"/>
          </a:p>
        </p:txBody>
      </p:sp>
      <p:sp>
        <p:nvSpPr>
          <p:cNvPr id="4" name="Slide Number Placeholder 3"/>
          <p:cNvSpPr>
            <a:spLocks noGrp="1"/>
          </p:cNvSpPr>
          <p:nvPr>
            <p:ph type="sldNum" sz="quarter" idx="10"/>
          </p:nvPr>
        </p:nvSpPr>
        <p:spPr/>
        <p:txBody>
          <a:bodyPr/>
          <a:lstStyle/>
          <a:p>
            <a:fld id="{5467B214-8946-0B4D-B887-7F8B37BED052}" type="slidenum">
              <a:rPr lang="en-GB" smtClean="0"/>
              <a:t>6</a:t>
            </a:fld>
            <a:endParaRPr lang="en-GB"/>
          </a:p>
        </p:txBody>
      </p:sp>
    </p:spTree>
    <p:extLst>
      <p:ext uri="{BB962C8B-B14F-4D97-AF65-F5344CB8AC3E}">
        <p14:creationId xmlns:p14="http://schemas.microsoft.com/office/powerpoint/2010/main" val="390922324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0088" y="4400550"/>
            <a:ext cx="5486400" cy="3600450"/>
          </a:xfrm>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1" dirty="0">
                <a:latin typeface="+mn-lt"/>
                <a:ea typeface="Calibri" charset="0"/>
                <a:cs typeface="Arial" charset="0"/>
              </a:rPr>
              <a:t>Key Messages: The common feature of successful policy is concerted and integrated action from all sectors of society and led by governments. </a:t>
            </a:r>
            <a:r>
              <a:rPr lang="en-GB" sz="1100" b="1" dirty="0">
                <a:latin typeface="+mn-lt"/>
              </a:rPr>
              <a:t>Governments have a prime responsibility to protect the health of their citizens.</a:t>
            </a:r>
            <a:br>
              <a:rPr lang="en-GB" sz="1100" b="1" dirty="0">
                <a:latin typeface="+mn-lt"/>
              </a:rPr>
            </a:br>
            <a:endParaRPr lang="en-GB" sz="1100"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u="sng" dirty="0">
                <a:latin typeface="+mn-lt"/>
              </a:rPr>
              <a:t>Supporting Notes</a:t>
            </a:r>
            <a:r>
              <a:rPr lang="en-GB" sz="1100" u="none" dirty="0">
                <a:latin typeface="+mn-lt"/>
              </a:rPr>
              <a:t>: </a:t>
            </a:r>
            <a:r>
              <a:rPr lang="en-GB" sz="1100" dirty="0">
                <a:latin typeface="+mn-lt"/>
              </a:rPr>
              <a:t>However, the development, adoption and implementation of policies to promote public health are often strongly opposed by industry and other actors, who may see such policies as obstructing their interest.</a:t>
            </a:r>
            <a:endParaRPr lang="en-US" sz="1100" b="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dirty="0">
                <a:latin typeface="+mn-lt"/>
                <a:ea typeface="Calibri" charset="0"/>
                <a:cs typeface="Arial" charset="0"/>
              </a:rPr>
              <a:t>Governance mechanisms should be developed to prevent and manage potential conflicts of interest in the development and implementation of public policies.</a:t>
            </a:r>
            <a:endParaRPr lang="en-US" sz="1100" dirty="0">
              <a:latin typeface="+mn-lt"/>
              <a:ea typeface="DengXian" charset="-122"/>
              <a:cs typeface="Arial" charset="0"/>
            </a:endParaRPr>
          </a:p>
          <a:p>
            <a:endParaRPr lang="en-US" sz="1100" dirty="0"/>
          </a:p>
        </p:txBody>
      </p:sp>
      <p:sp>
        <p:nvSpPr>
          <p:cNvPr id="4" name="Slide Number Placeholder 3"/>
          <p:cNvSpPr>
            <a:spLocks noGrp="1"/>
          </p:cNvSpPr>
          <p:nvPr>
            <p:ph type="sldNum" sz="quarter" idx="10"/>
          </p:nvPr>
        </p:nvSpPr>
        <p:spPr/>
        <p:txBody>
          <a:bodyPr/>
          <a:lstStyle/>
          <a:p>
            <a:fld id="{5467B214-8946-0B4D-B887-7F8B37BED052}" type="slidenum">
              <a:rPr lang="en-GB" smtClean="0"/>
              <a:t>60</a:t>
            </a:fld>
            <a:endParaRPr lang="en-GB"/>
          </a:p>
        </p:txBody>
      </p:sp>
    </p:spTree>
    <p:extLst>
      <p:ext uri="{BB962C8B-B14F-4D97-AF65-F5344CB8AC3E}">
        <p14:creationId xmlns:p14="http://schemas.microsoft.com/office/powerpoint/2010/main" val="212073818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Messages: Policy frameworks are vital to support action. </a:t>
            </a:r>
          </a:p>
        </p:txBody>
      </p:sp>
      <p:sp>
        <p:nvSpPr>
          <p:cNvPr id="4" name="Slide Number Placeholder 3"/>
          <p:cNvSpPr>
            <a:spLocks noGrp="1"/>
          </p:cNvSpPr>
          <p:nvPr>
            <p:ph type="sldNum" sz="quarter" idx="10"/>
          </p:nvPr>
        </p:nvSpPr>
        <p:spPr/>
        <p:txBody>
          <a:bodyPr/>
          <a:lstStyle/>
          <a:p>
            <a:fld id="{5467B214-8946-0B4D-B887-7F8B37BED052}" type="slidenum">
              <a:rPr lang="en-GB" smtClean="0"/>
              <a:t>61</a:t>
            </a:fld>
            <a:endParaRPr lang="en-GB"/>
          </a:p>
        </p:txBody>
      </p:sp>
    </p:spTree>
    <p:extLst>
      <p:ext uri="{BB962C8B-B14F-4D97-AF65-F5344CB8AC3E}">
        <p14:creationId xmlns:p14="http://schemas.microsoft.com/office/powerpoint/2010/main" val="369574496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76375" y="298450"/>
            <a:ext cx="4114800" cy="3086100"/>
          </a:xfrm>
        </p:spPr>
      </p:sp>
      <p:sp>
        <p:nvSpPr>
          <p:cNvPr id="3" name="Notes Placeholder 2"/>
          <p:cNvSpPr>
            <a:spLocks noGrp="1"/>
          </p:cNvSpPr>
          <p:nvPr>
            <p:ph type="body" idx="1"/>
          </p:nvPr>
        </p:nvSpPr>
        <p:spPr>
          <a:xfrm>
            <a:off x="670810" y="3740982"/>
            <a:ext cx="5486400" cy="5403017"/>
          </a:xfrm>
        </p:spPr>
        <p:txBody>
          <a:bodyPr/>
          <a:lstStyle/>
          <a:p>
            <a:pPr marL="342900" marR="0" lvl="0" indent="-342900" algn="l">
              <a:spcBef>
                <a:spcPts val="0"/>
              </a:spcBef>
              <a:spcAft>
                <a:spcPts val="0"/>
              </a:spcAft>
              <a:buFont typeface="Wingdings" charset="2"/>
              <a:buChar char=""/>
            </a:pPr>
            <a:r>
              <a:rPr lang="en-US" sz="1000" b="1" dirty="0">
                <a:latin typeface="+mn-lt"/>
                <a:ea typeface="DengXian" charset="-122"/>
                <a:cs typeface="Arial" charset="0"/>
              </a:rPr>
              <a:t>Key Messages: WCRF International’s NOURISHING framework is a well-developed example of a policy framework. </a:t>
            </a:r>
            <a:br>
              <a:rPr lang="en-US" sz="1000" b="1" dirty="0">
                <a:latin typeface="+mn-lt"/>
                <a:ea typeface="DengXian" charset="-122"/>
                <a:cs typeface="Arial" charset="0"/>
              </a:rPr>
            </a:br>
            <a:r>
              <a:rPr lang="en-US" sz="1000" b="1" dirty="0">
                <a:latin typeface="+mn-lt"/>
                <a:ea typeface="DengXian" charset="-122"/>
                <a:cs typeface="Arial" charset="0"/>
              </a:rPr>
              <a:t>It can be used by policymakers, civil society </a:t>
            </a:r>
            <a:r>
              <a:rPr lang="en-US" sz="1000" b="1" dirty="0" err="1">
                <a:latin typeface="+mn-lt"/>
                <a:ea typeface="DengXian" charset="-122"/>
                <a:cs typeface="Arial" charset="0"/>
              </a:rPr>
              <a:t>organisations</a:t>
            </a:r>
            <a:r>
              <a:rPr lang="en-US" sz="1000" b="1" dirty="0">
                <a:latin typeface="+mn-lt"/>
                <a:ea typeface="DengXian" charset="-122"/>
                <a:cs typeface="Arial" charset="0"/>
              </a:rPr>
              <a:t> and researchers.</a:t>
            </a:r>
          </a:p>
          <a:p>
            <a:pPr marL="342900" marR="0" lvl="0" indent="-342900" algn="l">
              <a:spcBef>
                <a:spcPts val="0"/>
              </a:spcBef>
              <a:spcAft>
                <a:spcPts val="0"/>
              </a:spcAft>
              <a:buFont typeface="Wingdings" charset="2"/>
              <a:buChar char=""/>
            </a:pPr>
            <a:endParaRPr lang="en-GB" sz="1000" b="1" dirty="0">
              <a:latin typeface="+mn-lt"/>
              <a:ea typeface="DengXian" charset="-122"/>
              <a:cs typeface="Arial" charset="0"/>
            </a:endParaRPr>
          </a:p>
          <a:p>
            <a:pPr marL="342900" marR="0" lvl="0" indent="-342900" algn="l">
              <a:spcBef>
                <a:spcPts val="0"/>
              </a:spcBef>
              <a:spcAft>
                <a:spcPts val="0"/>
              </a:spcAft>
              <a:buFont typeface="Wingdings" charset="2"/>
              <a:buChar char=""/>
            </a:pPr>
            <a:r>
              <a:rPr lang="en-GB" sz="1000" u="sng" dirty="0">
                <a:latin typeface="+mn-lt"/>
              </a:rPr>
              <a:t>Supporting Notes</a:t>
            </a:r>
            <a:r>
              <a:rPr lang="en-GB" sz="1000" u="none" dirty="0">
                <a:latin typeface="+mn-lt"/>
              </a:rPr>
              <a:t>:</a:t>
            </a:r>
            <a:r>
              <a:rPr lang="en-GB" sz="1000" u="sng" dirty="0">
                <a:latin typeface="+mn-lt"/>
              </a:rPr>
              <a:t>  </a:t>
            </a:r>
          </a:p>
          <a:p>
            <a:pPr marL="342900" marR="0" lvl="0" indent="-342900" algn="l">
              <a:spcBef>
                <a:spcPts val="0"/>
              </a:spcBef>
              <a:spcAft>
                <a:spcPts val="0"/>
              </a:spcAft>
              <a:buFont typeface="Wingdings" charset="2"/>
              <a:buChar char=""/>
            </a:pPr>
            <a:r>
              <a:rPr lang="en-US" sz="1000" b="0" dirty="0">
                <a:latin typeface="+mn-lt"/>
                <a:ea typeface="DengXian" charset="-122"/>
                <a:cs typeface="Arial" charset="0"/>
              </a:rPr>
              <a:t>NOURISHING formalises a comprehensive package of policies to promote healthy diets and reduce overweight, obesity and diet-related NCDs, including cancer. </a:t>
            </a:r>
          </a:p>
          <a:p>
            <a:pPr marL="342900" marR="0" lvl="0" indent="-342900" algn="l" defTabSz="914400" rtl="0" eaLnBrk="1" fontAlgn="auto" latinLnBrk="0" hangingPunct="1">
              <a:lnSpc>
                <a:spcPct val="100000"/>
              </a:lnSpc>
              <a:spcBef>
                <a:spcPts val="0"/>
              </a:spcBef>
              <a:spcAft>
                <a:spcPts val="0"/>
              </a:spcAft>
              <a:buClrTx/>
              <a:buSzTx/>
              <a:buFont typeface="Wingdings" charset="2"/>
              <a:buChar char=""/>
              <a:tabLst/>
              <a:defRPr/>
            </a:pPr>
            <a:r>
              <a:rPr lang="en-US" sz="1000" b="0" dirty="0">
                <a:latin typeface="+mn-lt"/>
                <a:ea typeface="DengXian" charset="-122"/>
                <a:cs typeface="Arial" charset="0"/>
              </a:rPr>
              <a:t>The NOURISHING framework outlines 10 policy areas in which governments need to take action across three domains: food environment, food system and </a:t>
            </a:r>
            <a:r>
              <a:rPr lang="en-US" sz="1000" b="0" dirty="0" err="1">
                <a:latin typeface="+mn-lt"/>
                <a:ea typeface="DengXian" charset="-122"/>
                <a:cs typeface="Arial" charset="0"/>
              </a:rPr>
              <a:t>behaviour</a:t>
            </a:r>
            <a:r>
              <a:rPr lang="en-US" sz="1000" b="0" dirty="0">
                <a:latin typeface="+mn-lt"/>
                <a:ea typeface="DengXian" charset="-122"/>
                <a:cs typeface="Arial" charset="0"/>
              </a:rPr>
              <a:t> change communication. Each letter in NOURISHING represents a different policy area. A comprehensive approach to policy – taking action across all 10 policy areas – is vital to make progress in promoting healthy diets and reducing overweight, obesity and diet-related NCDs including cancer.</a:t>
            </a:r>
          </a:p>
          <a:p>
            <a:pPr marL="342900" marR="0" lvl="0" indent="-342900" algn="l" defTabSz="914400" rtl="0" eaLnBrk="1" fontAlgn="auto" latinLnBrk="0" hangingPunct="1">
              <a:lnSpc>
                <a:spcPct val="100000"/>
              </a:lnSpc>
              <a:spcBef>
                <a:spcPts val="0"/>
              </a:spcBef>
              <a:spcAft>
                <a:spcPts val="0"/>
              </a:spcAft>
              <a:buClrTx/>
              <a:buSzTx/>
              <a:buFont typeface="Wingdings" charset="2"/>
              <a:buChar char=""/>
              <a:tabLst/>
              <a:defRPr/>
            </a:pPr>
            <a:r>
              <a:rPr lang="en-US" sz="1000" b="0" dirty="0">
                <a:latin typeface="+mn-lt"/>
                <a:ea typeface="DengXian" charset="-122"/>
                <a:cs typeface="Arial" charset="0"/>
              </a:rPr>
              <a:t>Together with an accompanying database of implemented policies from around the world, it is a tool designed to help policymakers, civil society </a:t>
            </a:r>
            <a:r>
              <a:rPr lang="en-US" sz="1000" b="0" dirty="0" err="1">
                <a:latin typeface="+mn-lt"/>
                <a:ea typeface="DengXian" charset="-122"/>
                <a:cs typeface="Arial" charset="0"/>
              </a:rPr>
              <a:t>organisations</a:t>
            </a:r>
            <a:r>
              <a:rPr lang="en-US" sz="1000" b="0" dirty="0">
                <a:latin typeface="+mn-lt"/>
                <a:ea typeface="DengXian" charset="-122"/>
                <a:cs typeface="Arial" charset="0"/>
              </a:rPr>
              <a:t> and researchers:</a:t>
            </a:r>
            <a:endParaRPr lang="en-US" sz="1000" b="1" dirty="0">
              <a:latin typeface="+mn-lt"/>
              <a:ea typeface="DengXian" charset="-122"/>
              <a:cs typeface="Arial" charset="0"/>
            </a:endParaRPr>
          </a:p>
          <a:p>
            <a:pPr marL="342900" marR="0" lvl="0" indent="-342900" algn="l">
              <a:spcBef>
                <a:spcPts val="0"/>
              </a:spcBef>
              <a:spcAft>
                <a:spcPts val="0"/>
              </a:spcAft>
              <a:buFont typeface="Wingdings" charset="2"/>
              <a:buChar char=""/>
            </a:pPr>
            <a:endParaRPr lang="en-US" sz="1000" b="0" u="sng" dirty="0">
              <a:latin typeface="+mn-lt"/>
              <a:ea typeface="DengXian" charset="-122"/>
              <a:cs typeface="Arial" charset="0"/>
            </a:endParaRPr>
          </a:p>
          <a:p>
            <a:pPr marL="342900" marR="0" lvl="0" indent="-342900" algn="l">
              <a:spcBef>
                <a:spcPts val="0"/>
              </a:spcBef>
              <a:spcAft>
                <a:spcPts val="0"/>
              </a:spcAft>
              <a:buFont typeface="Wingdings" charset="2"/>
              <a:buChar char=""/>
            </a:pPr>
            <a:r>
              <a:rPr lang="en-US" sz="1000" b="0" u="sng" dirty="0">
                <a:latin typeface="+mn-lt"/>
                <a:ea typeface="DengXian" charset="-122"/>
                <a:cs typeface="Arial" charset="0"/>
              </a:rPr>
              <a:t>Policymakers</a:t>
            </a:r>
            <a:r>
              <a:rPr lang="en-US" sz="1000" b="0" dirty="0">
                <a:latin typeface="+mn-lt"/>
                <a:ea typeface="DengXian" charset="-122"/>
                <a:cs typeface="Arial" charset="0"/>
              </a:rPr>
              <a:t>:</a:t>
            </a:r>
            <a:br>
              <a:rPr lang="en-US" sz="1000" b="0" dirty="0">
                <a:latin typeface="+mn-lt"/>
                <a:ea typeface="DengXian" charset="-122"/>
                <a:cs typeface="Arial" charset="0"/>
              </a:rPr>
            </a:br>
            <a:r>
              <a:rPr lang="en-US" sz="1000" b="0" dirty="0">
                <a:latin typeface="+mn-lt"/>
                <a:ea typeface="DengXian" charset="-122"/>
                <a:cs typeface="Arial" charset="0"/>
              </a:rPr>
              <a:t>- Enable and inform policy development and strategic direction</a:t>
            </a:r>
            <a:br>
              <a:rPr lang="en-US" sz="1000" b="0" dirty="0">
                <a:latin typeface="+mn-lt"/>
                <a:ea typeface="DengXian" charset="-122"/>
                <a:cs typeface="Arial" charset="0"/>
              </a:rPr>
            </a:br>
            <a:r>
              <a:rPr lang="en-US" sz="1000" b="0" dirty="0">
                <a:latin typeface="+mn-lt"/>
                <a:ea typeface="DengXian" charset="-122"/>
                <a:cs typeface="Arial" charset="0"/>
              </a:rPr>
              <a:t>- Identify what action is needed</a:t>
            </a:r>
            <a:br>
              <a:rPr lang="en-US" sz="1000" b="0" dirty="0">
                <a:latin typeface="+mn-lt"/>
                <a:ea typeface="DengXian" charset="-122"/>
                <a:cs typeface="Arial" charset="0"/>
              </a:rPr>
            </a:br>
            <a:r>
              <a:rPr lang="en-US" sz="1000" b="0" dirty="0">
                <a:latin typeface="+mn-lt"/>
                <a:ea typeface="DengXian" charset="-122"/>
                <a:cs typeface="Arial" charset="0"/>
              </a:rPr>
              <a:t>- Select and tailor policy options</a:t>
            </a:r>
            <a:br>
              <a:rPr lang="en-US" sz="1000" b="0" dirty="0">
                <a:latin typeface="+mn-lt"/>
                <a:ea typeface="DengXian" charset="-122"/>
                <a:cs typeface="Arial" charset="0"/>
              </a:rPr>
            </a:br>
            <a:r>
              <a:rPr lang="en-US" sz="1000" b="0" dirty="0">
                <a:latin typeface="+mn-lt"/>
                <a:ea typeface="DengXian" charset="-122"/>
                <a:cs typeface="Arial" charset="0"/>
              </a:rPr>
              <a:t>- Assess whether an approach is comprehensive</a:t>
            </a:r>
          </a:p>
          <a:p>
            <a:pPr marL="342900" marR="0" lvl="0" indent="-342900" algn="l">
              <a:spcBef>
                <a:spcPts val="0"/>
              </a:spcBef>
              <a:spcAft>
                <a:spcPts val="0"/>
              </a:spcAft>
              <a:buFont typeface="Wingdings" charset="2"/>
              <a:buChar char=""/>
            </a:pPr>
            <a:endParaRPr lang="en-US" sz="1000" b="0" dirty="0">
              <a:latin typeface="+mn-lt"/>
              <a:ea typeface="DengXian" charset="-122"/>
              <a:cs typeface="Arial" charset="0"/>
            </a:endParaRPr>
          </a:p>
          <a:p>
            <a:pPr marL="342900" marR="0" lvl="0" indent="-342900" algn="l">
              <a:spcBef>
                <a:spcPts val="0"/>
              </a:spcBef>
              <a:spcAft>
                <a:spcPts val="0"/>
              </a:spcAft>
              <a:buFont typeface="Wingdings" charset="2"/>
              <a:buChar char=""/>
            </a:pPr>
            <a:r>
              <a:rPr lang="en-US" sz="1000" b="0" u="sng" dirty="0">
                <a:latin typeface="+mn-lt"/>
                <a:ea typeface="DengXian" charset="-122"/>
                <a:cs typeface="Arial" charset="0"/>
              </a:rPr>
              <a:t>Civil society </a:t>
            </a:r>
            <a:r>
              <a:rPr lang="en-US" sz="1000" b="0" u="sng" dirty="0" err="1">
                <a:latin typeface="+mn-lt"/>
                <a:ea typeface="DengXian" charset="-122"/>
                <a:cs typeface="Arial" charset="0"/>
              </a:rPr>
              <a:t>organisations</a:t>
            </a:r>
            <a:r>
              <a:rPr lang="en-US" sz="1000" b="0" u="none" dirty="0">
                <a:latin typeface="+mn-lt"/>
                <a:ea typeface="DengXian" charset="-122"/>
                <a:cs typeface="Arial" charset="0"/>
              </a:rPr>
              <a:t>:</a:t>
            </a:r>
            <a:br>
              <a:rPr lang="en-US" sz="1000" b="0" dirty="0">
                <a:latin typeface="+mn-lt"/>
                <a:ea typeface="DengXian" charset="-122"/>
                <a:cs typeface="Arial" charset="0"/>
              </a:rPr>
            </a:br>
            <a:r>
              <a:rPr lang="en-US" sz="1000" b="0" dirty="0">
                <a:latin typeface="+mn-lt"/>
                <a:ea typeface="DengXian" charset="-122"/>
                <a:cs typeface="Arial" charset="0"/>
              </a:rPr>
              <a:t>- Monitor what governments are doing</a:t>
            </a:r>
            <a:br>
              <a:rPr lang="en-US" sz="1000" b="0" dirty="0">
                <a:latin typeface="+mn-lt"/>
                <a:ea typeface="DengXian" charset="-122"/>
                <a:cs typeface="Arial" charset="0"/>
              </a:rPr>
            </a:br>
            <a:r>
              <a:rPr lang="en-US" sz="1000" b="0" dirty="0">
                <a:latin typeface="+mn-lt"/>
                <a:ea typeface="DengXian" charset="-122"/>
                <a:cs typeface="Arial" charset="0"/>
              </a:rPr>
              <a:t>- Benchmark progress</a:t>
            </a:r>
            <a:br>
              <a:rPr lang="en-US" sz="1000" b="0" dirty="0">
                <a:latin typeface="+mn-lt"/>
                <a:ea typeface="DengXian" charset="-122"/>
                <a:cs typeface="Arial" charset="0"/>
              </a:rPr>
            </a:br>
            <a:r>
              <a:rPr lang="en-US" sz="1000" b="0" dirty="0">
                <a:latin typeface="+mn-lt"/>
                <a:ea typeface="DengXian" charset="-122"/>
                <a:cs typeface="Arial" charset="0"/>
              </a:rPr>
              <a:t>- Hold governments to account</a:t>
            </a:r>
            <a:br>
              <a:rPr lang="en-US" sz="1000" b="0" dirty="0">
                <a:latin typeface="+mn-lt"/>
                <a:ea typeface="DengXian" charset="-122"/>
                <a:cs typeface="Arial" charset="0"/>
              </a:rPr>
            </a:br>
            <a:r>
              <a:rPr lang="en-US" sz="1000" b="0" dirty="0">
                <a:latin typeface="+mn-lt"/>
                <a:ea typeface="DengXian" charset="-122"/>
                <a:cs typeface="Arial" charset="0"/>
              </a:rPr>
              <a:t>- Assist governments</a:t>
            </a:r>
          </a:p>
          <a:p>
            <a:pPr marL="342900" marR="0" lvl="0" indent="-342900" algn="l">
              <a:spcBef>
                <a:spcPts val="0"/>
              </a:spcBef>
              <a:spcAft>
                <a:spcPts val="0"/>
              </a:spcAft>
              <a:buFont typeface="Wingdings" charset="2"/>
              <a:buChar char=""/>
            </a:pPr>
            <a:endParaRPr lang="en-US" sz="1000" b="0" dirty="0">
              <a:latin typeface="+mn-lt"/>
              <a:ea typeface="DengXian" charset="-122"/>
              <a:cs typeface="Arial" charset="0"/>
            </a:endParaRPr>
          </a:p>
          <a:p>
            <a:pPr marL="342900" marR="0" lvl="0" indent="-342900" algn="l">
              <a:spcBef>
                <a:spcPts val="0"/>
              </a:spcBef>
              <a:spcAft>
                <a:spcPts val="0"/>
              </a:spcAft>
              <a:buFont typeface="Wingdings" charset="2"/>
              <a:buChar char=""/>
            </a:pPr>
            <a:r>
              <a:rPr lang="en-US" sz="1000" b="0" u="sng" dirty="0">
                <a:latin typeface="+mn-lt"/>
                <a:ea typeface="DengXian" charset="-122"/>
                <a:cs typeface="Arial" charset="0"/>
              </a:rPr>
              <a:t>Researchers</a:t>
            </a:r>
            <a:r>
              <a:rPr lang="en-US" sz="1000" b="0" u="none" dirty="0">
                <a:latin typeface="+mn-lt"/>
                <a:ea typeface="DengXian" charset="-122"/>
                <a:cs typeface="Arial" charset="0"/>
              </a:rPr>
              <a:t>:</a:t>
            </a:r>
            <a:br>
              <a:rPr lang="en-US" sz="1000" b="0" dirty="0">
                <a:latin typeface="+mn-lt"/>
                <a:ea typeface="DengXian" charset="-122"/>
                <a:cs typeface="Arial" charset="0"/>
              </a:rPr>
            </a:br>
            <a:r>
              <a:rPr lang="en-US" sz="1000" b="0" dirty="0">
                <a:latin typeface="+mn-lt"/>
                <a:ea typeface="DengXian" charset="-122"/>
                <a:cs typeface="Arial" charset="0"/>
              </a:rPr>
              <a:t>- Identify the evidence available for different policies</a:t>
            </a:r>
            <a:br>
              <a:rPr lang="en-US" sz="1000" b="0" dirty="0">
                <a:latin typeface="+mn-lt"/>
                <a:ea typeface="DengXian" charset="-122"/>
                <a:cs typeface="Arial" charset="0"/>
              </a:rPr>
            </a:br>
            <a:r>
              <a:rPr lang="en-US" sz="1000" b="0" dirty="0">
                <a:latin typeface="+mn-lt"/>
                <a:ea typeface="DengXian" charset="-122"/>
                <a:cs typeface="Arial" charset="0"/>
              </a:rPr>
              <a:t>- Identify research gaps</a:t>
            </a:r>
            <a:br>
              <a:rPr lang="en-US" sz="1000" b="0" dirty="0">
                <a:latin typeface="+mn-lt"/>
                <a:ea typeface="DengXian" charset="-122"/>
                <a:cs typeface="Arial" charset="0"/>
              </a:rPr>
            </a:br>
            <a:r>
              <a:rPr lang="en-US" sz="1000" b="0" dirty="0">
                <a:latin typeface="+mn-lt"/>
                <a:ea typeface="DengXian" charset="-122"/>
                <a:cs typeface="Arial" charset="0"/>
              </a:rPr>
              <a:t>- Monitor and evaluate policies</a:t>
            </a:r>
          </a:p>
        </p:txBody>
      </p:sp>
      <p:sp>
        <p:nvSpPr>
          <p:cNvPr id="4" name="Slide Number Placeholder 3"/>
          <p:cNvSpPr>
            <a:spLocks noGrp="1"/>
          </p:cNvSpPr>
          <p:nvPr>
            <p:ph type="sldNum" sz="quarter" idx="10"/>
          </p:nvPr>
        </p:nvSpPr>
        <p:spPr/>
        <p:txBody>
          <a:bodyPr/>
          <a:lstStyle/>
          <a:p>
            <a:fld id="{5467B214-8946-0B4D-B887-7F8B37BED052}" type="slidenum">
              <a:rPr lang="en-GB" smtClean="0"/>
              <a:t>62</a:t>
            </a:fld>
            <a:endParaRPr lang="en-GB"/>
          </a:p>
        </p:txBody>
      </p:sp>
    </p:spTree>
    <p:extLst>
      <p:ext uri="{BB962C8B-B14F-4D97-AF65-F5344CB8AC3E}">
        <p14:creationId xmlns:p14="http://schemas.microsoft.com/office/powerpoint/2010/main" val="162457201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663575"/>
            <a:ext cx="4114800" cy="3086100"/>
          </a:xfrm>
        </p:spPr>
      </p:sp>
      <p:sp>
        <p:nvSpPr>
          <p:cNvPr id="3" name="Notes Placeholder 2"/>
          <p:cNvSpPr>
            <a:spLocks noGrp="1"/>
          </p:cNvSpPr>
          <p:nvPr>
            <p:ph type="body" idx="1"/>
          </p:nvPr>
        </p:nvSpPr>
        <p:spPr>
          <a:xfrm>
            <a:off x="685800" y="4070766"/>
            <a:ext cx="5486400" cy="4844633"/>
          </a:xfrm>
        </p:spPr>
        <p:txBody>
          <a:bodyPr/>
          <a:lstStyle/>
          <a:p>
            <a:pPr marL="342900" marR="0" lvl="0" indent="-342900" algn="l">
              <a:spcBef>
                <a:spcPts val="0"/>
              </a:spcBef>
              <a:spcAft>
                <a:spcPts val="0"/>
              </a:spcAft>
              <a:buFont typeface="Wingdings" charset="2"/>
              <a:buChar char=""/>
            </a:pPr>
            <a:r>
              <a:rPr lang="en-US" sz="1100" b="1" dirty="0">
                <a:latin typeface="+mn-lt"/>
                <a:ea typeface="DengXian" charset="-122"/>
                <a:cs typeface="Arial" charset="0"/>
              </a:rPr>
              <a:t>Key Messages: The new framework is complementary to, but does not replace the NOURISHING framework.</a:t>
            </a:r>
            <a:r>
              <a:rPr lang="en-US" sz="1100" b="1" dirty="0">
                <a:effectLst/>
                <a:latin typeface="+mn-lt"/>
                <a:ea typeface="DengXian" charset="-122"/>
                <a:cs typeface="Arial" charset="0"/>
              </a:rPr>
              <a:t> </a:t>
            </a:r>
            <a:r>
              <a:rPr lang="en-US" sz="1100" b="1" dirty="0">
                <a:latin typeface="+mn-lt"/>
              </a:rPr>
              <a:t>When implemented, policy frameworks have the potential to achieve system-wide change</a:t>
            </a:r>
            <a:br>
              <a:rPr lang="en-US" sz="1100" b="1" dirty="0">
                <a:latin typeface="+mn-lt"/>
              </a:rPr>
            </a:br>
            <a:endParaRPr lang="en-US" sz="1100" b="1" dirty="0">
              <a:latin typeface="+mn-lt"/>
              <a:ea typeface="DengXian" charset="-122"/>
              <a:cs typeface="Arial" charset="0"/>
            </a:endParaRPr>
          </a:p>
          <a:p>
            <a:pPr marL="342900" marR="0" lvl="0" indent="-342900" algn="l">
              <a:spcBef>
                <a:spcPts val="0"/>
              </a:spcBef>
              <a:spcAft>
                <a:spcPts val="0"/>
              </a:spcAft>
              <a:buFont typeface="Wingdings" charset="2"/>
              <a:buChar char=""/>
            </a:pPr>
            <a:r>
              <a:rPr lang="en-GB" sz="1100" u="sng" dirty="0">
                <a:latin typeface="+mn-lt"/>
              </a:rPr>
              <a:t>Supporting Notes</a:t>
            </a:r>
            <a:r>
              <a:rPr lang="en-GB" sz="1100" u="none" dirty="0">
                <a:latin typeface="+mn-lt"/>
              </a:rPr>
              <a:t>: </a:t>
            </a:r>
            <a:r>
              <a:rPr lang="en-US" sz="1100" b="0" dirty="0">
                <a:latin typeface="+mn-lt"/>
                <a:ea typeface="DengXian" charset="-122"/>
                <a:cs typeface="Arial" charset="0"/>
              </a:rPr>
              <a:t>Policy levers similar to those that promote healthy diets can be used to promote physical activity and breastfeeding and reduce alcohol consumption. Therefore, WCRF International used its existing NOURISHING framework as a foundation to create an innovative new policy framework that addresses diet, physical activity, alcohol consumption and breastfeeding. </a:t>
            </a:r>
          </a:p>
          <a:p>
            <a:pPr marL="342900" marR="0" lvl="0" indent="-342900" algn="l">
              <a:spcBef>
                <a:spcPts val="0"/>
              </a:spcBef>
              <a:spcAft>
                <a:spcPts val="0"/>
              </a:spcAft>
              <a:buFont typeface="Wingdings" charset="2"/>
              <a:buChar char=""/>
            </a:pPr>
            <a:r>
              <a:rPr lang="en-US" sz="1100" b="0" dirty="0">
                <a:latin typeface="+mn-lt"/>
                <a:ea typeface="DengXian" charset="-122"/>
                <a:cs typeface="Arial" charset="0"/>
              </a:rPr>
              <a:t>The new policy framework modifies NOURISHING’s 10 policy areas, expanding them to 11 areas (adding ‘Healthy urban design’) and broadens NOURISHING’s policy domains to ‘Health-enhancing environments’, ‘Systems change’ and ‘</a:t>
            </a:r>
            <a:r>
              <a:rPr lang="en-US" sz="1100" b="0" dirty="0" err="1">
                <a:latin typeface="+mn-lt"/>
                <a:ea typeface="DengXian" charset="-122"/>
                <a:cs typeface="Arial" charset="0"/>
              </a:rPr>
              <a:t>Behaviour</a:t>
            </a:r>
            <a:r>
              <a:rPr lang="en-US" sz="1100" b="0" dirty="0">
                <a:latin typeface="+mn-lt"/>
                <a:ea typeface="DengXian" charset="-122"/>
                <a:cs typeface="Arial" charset="0"/>
              </a:rPr>
              <a:t> change communication’. The new framework is complementary to, but does not replace the NOURISHING framework.</a:t>
            </a:r>
          </a:p>
          <a:p>
            <a:pPr marL="342900" marR="0" lvl="0" indent="-342900" algn="l">
              <a:spcBef>
                <a:spcPts val="0"/>
              </a:spcBef>
              <a:spcAft>
                <a:spcPts val="0"/>
              </a:spcAft>
              <a:buFont typeface="Wingdings" charset="2"/>
              <a:buChar char=""/>
            </a:pPr>
            <a:r>
              <a:rPr lang="en-GB" sz="1100" b="0" dirty="0">
                <a:effectLst/>
                <a:latin typeface="+mn-lt"/>
                <a:ea typeface="DengXian" charset="-122"/>
                <a:cs typeface="Arial" charset="0"/>
              </a:rPr>
              <a:t>P</a:t>
            </a:r>
            <a:r>
              <a:rPr lang="en-US" sz="1100" b="0" dirty="0" err="1">
                <a:effectLst/>
                <a:latin typeface="+mn-lt"/>
                <a:ea typeface="DengXian" charset="-122"/>
                <a:cs typeface="Arial" charset="0"/>
              </a:rPr>
              <a:t>olicy</a:t>
            </a:r>
            <a:r>
              <a:rPr lang="en-US" sz="1100" b="0" dirty="0">
                <a:effectLst/>
                <a:latin typeface="+mn-lt"/>
                <a:ea typeface="DengXian" charset="-122"/>
                <a:cs typeface="Arial" charset="0"/>
              </a:rPr>
              <a:t> areas of the new policy framework include:</a:t>
            </a:r>
          </a:p>
          <a:p>
            <a:pPr marL="800100" marR="0" lvl="1" indent="-342900" algn="l">
              <a:spcBef>
                <a:spcPts val="0"/>
              </a:spcBef>
              <a:spcAft>
                <a:spcPts val="0"/>
              </a:spcAft>
              <a:buFont typeface="Wingdings" charset="2"/>
              <a:buChar char=""/>
            </a:pPr>
            <a:r>
              <a:rPr lang="en-GB" sz="1100" b="0" dirty="0">
                <a:effectLst/>
                <a:latin typeface="+mn-lt"/>
                <a:ea typeface="DengXian" charset="-122"/>
                <a:cs typeface="Arial" charset="0"/>
              </a:rPr>
              <a:t>L</a:t>
            </a:r>
            <a:r>
              <a:rPr lang="en-US" sz="1100" b="0" dirty="0" err="1">
                <a:effectLst/>
                <a:latin typeface="+mn-lt"/>
                <a:ea typeface="DengXian" charset="-122"/>
                <a:cs typeface="Arial" charset="0"/>
              </a:rPr>
              <a:t>abelling</a:t>
            </a:r>
            <a:r>
              <a:rPr lang="en-US" sz="1100" b="0" dirty="0">
                <a:effectLst/>
                <a:latin typeface="+mn-lt"/>
                <a:ea typeface="DengXian" charset="-122"/>
                <a:cs typeface="Arial" charset="0"/>
              </a:rPr>
              <a:t> and packaging</a:t>
            </a:r>
          </a:p>
          <a:p>
            <a:pPr marL="800100" marR="0" lvl="1" indent="-342900" algn="l">
              <a:spcBef>
                <a:spcPts val="0"/>
              </a:spcBef>
              <a:spcAft>
                <a:spcPts val="0"/>
              </a:spcAft>
              <a:buFont typeface="Wingdings" charset="2"/>
              <a:buChar char=""/>
            </a:pPr>
            <a:r>
              <a:rPr lang="en-GB" sz="1100" b="0" dirty="0">
                <a:effectLst/>
                <a:latin typeface="+mn-lt"/>
                <a:ea typeface="DengXian" charset="-122"/>
                <a:cs typeface="Arial" charset="0"/>
              </a:rPr>
              <a:t>C</a:t>
            </a:r>
            <a:r>
              <a:rPr lang="en-US" sz="1100" b="0" dirty="0" err="1">
                <a:effectLst/>
                <a:latin typeface="+mn-lt"/>
                <a:ea typeface="DengXian" charset="-122"/>
                <a:cs typeface="Arial" charset="0"/>
              </a:rPr>
              <a:t>reate</a:t>
            </a:r>
            <a:r>
              <a:rPr lang="en-US" sz="1100" b="0" dirty="0">
                <a:effectLst/>
                <a:latin typeface="+mn-lt"/>
                <a:ea typeface="DengXian" charset="-122"/>
                <a:cs typeface="Arial" charset="0"/>
              </a:rPr>
              <a:t> healthy and safe settings</a:t>
            </a:r>
          </a:p>
          <a:p>
            <a:pPr marL="800100" marR="0" lvl="1" indent="-342900" algn="l">
              <a:spcBef>
                <a:spcPts val="0"/>
              </a:spcBef>
              <a:spcAft>
                <a:spcPts val="0"/>
              </a:spcAft>
              <a:buFont typeface="Wingdings" charset="2"/>
              <a:buChar char=""/>
            </a:pPr>
            <a:r>
              <a:rPr lang="en-GB" sz="1100" b="0" dirty="0">
                <a:effectLst/>
                <a:latin typeface="+mn-lt"/>
                <a:ea typeface="DengXian" charset="-122"/>
                <a:cs typeface="Arial" charset="0"/>
              </a:rPr>
              <a:t>F</a:t>
            </a:r>
            <a:r>
              <a:rPr lang="en-US" sz="1100" b="0" dirty="0" err="1">
                <a:effectLst/>
                <a:latin typeface="+mn-lt"/>
                <a:ea typeface="DengXian" charset="-122"/>
                <a:cs typeface="Arial" charset="0"/>
              </a:rPr>
              <a:t>iscal</a:t>
            </a:r>
            <a:r>
              <a:rPr lang="en-US" sz="1100" b="0" dirty="0">
                <a:effectLst/>
                <a:latin typeface="+mn-lt"/>
                <a:ea typeface="DengXian" charset="-122"/>
                <a:cs typeface="Arial" charset="0"/>
              </a:rPr>
              <a:t> policies</a:t>
            </a:r>
          </a:p>
          <a:p>
            <a:pPr marL="800100" marR="0" lvl="1" indent="-342900" algn="l">
              <a:spcBef>
                <a:spcPts val="0"/>
              </a:spcBef>
              <a:spcAft>
                <a:spcPts val="0"/>
              </a:spcAft>
              <a:buFont typeface="Wingdings" charset="2"/>
              <a:buChar char=""/>
            </a:pPr>
            <a:r>
              <a:rPr lang="en-GB" sz="1100" b="0" dirty="0">
                <a:effectLst/>
                <a:latin typeface="+mn-lt"/>
                <a:ea typeface="DengXian" charset="-122"/>
                <a:cs typeface="Arial" charset="0"/>
              </a:rPr>
              <a:t>M</a:t>
            </a:r>
            <a:r>
              <a:rPr lang="en-US" sz="1100" b="0" dirty="0" err="1">
                <a:effectLst/>
                <a:latin typeface="+mn-lt"/>
                <a:ea typeface="DengXian" charset="-122"/>
                <a:cs typeface="Arial" charset="0"/>
              </a:rPr>
              <a:t>arketing</a:t>
            </a:r>
            <a:r>
              <a:rPr lang="en-US" sz="1100" b="0" dirty="0">
                <a:effectLst/>
                <a:latin typeface="+mn-lt"/>
                <a:ea typeface="DengXian" charset="-122"/>
                <a:cs typeface="Arial" charset="0"/>
              </a:rPr>
              <a:t> restrictions</a:t>
            </a:r>
          </a:p>
          <a:p>
            <a:pPr marL="800100" marR="0" lvl="1" indent="-342900" algn="l">
              <a:spcBef>
                <a:spcPts val="0"/>
              </a:spcBef>
              <a:spcAft>
                <a:spcPts val="0"/>
              </a:spcAft>
              <a:buFont typeface="Wingdings" charset="2"/>
              <a:buChar char=""/>
            </a:pPr>
            <a:r>
              <a:rPr lang="en-GB" sz="1100" b="0" dirty="0">
                <a:effectLst/>
                <a:latin typeface="+mn-lt"/>
                <a:ea typeface="DengXian" charset="-122"/>
                <a:cs typeface="Arial" charset="0"/>
              </a:rPr>
              <a:t>I</a:t>
            </a:r>
            <a:r>
              <a:rPr lang="en-US" sz="1100" b="0" dirty="0" err="1">
                <a:effectLst/>
                <a:latin typeface="+mn-lt"/>
                <a:ea typeface="DengXian" charset="-122"/>
                <a:cs typeface="Arial" charset="0"/>
              </a:rPr>
              <a:t>mprove</a:t>
            </a:r>
            <a:r>
              <a:rPr lang="en-US" sz="1100" b="0" dirty="0">
                <a:effectLst/>
                <a:latin typeface="+mn-lt"/>
                <a:ea typeface="DengXian" charset="-122"/>
                <a:cs typeface="Arial" charset="0"/>
              </a:rPr>
              <a:t> the food and drink supply</a:t>
            </a:r>
          </a:p>
          <a:p>
            <a:pPr marL="800100" marR="0" lvl="1" indent="-342900" algn="l">
              <a:spcBef>
                <a:spcPts val="0"/>
              </a:spcBef>
              <a:spcAft>
                <a:spcPts val="0"/>
              </a:spcAft>
              <a:buFont typeface="Wingdings" charset="2"/>
              <a:buChar char=""/>
            </a:pPr>
            <a:r>
              <a:rPr lang="en-GB" sz="1100" b="0" dirty="0">
                <a:effectLst/>
                <a:latin typeface="+mn-lt"/>
                <a:ea typeface="DengXian" charset="-122"/>
                <a:cs typeface="Arial" charset="0"/>
              </a:rPr>
              <a:t>I</a:t>
            </a:r>
            <a:r>
              <a:rPr lang="en-US" sz="1100" b="0" dirty="0" err="1">
                <a:effectLst/>
                <a:latin typeface="+mn-lt"/>
                <a:ea typeface="DengXian" charset="-122"/>
                <a:cs typeface="Arial" charset="0"/>
              </a:rPr>
              <a:t>ncentives</a:t>
            </a:r>
            <a:r>
              <a:rPr lang="en-US" sz="1100" b="0" dirty="0">
                <a:effectLst/>
                <a:latin typeface="+mn-lt"/>
                <a:ea typeface="DengXian" charset="-122"/>
                <a:cs typeface="Arial" charset="0"/>
              </a:rPr>
              <a:t> in communities</a:t>
            </a:r>
          </a:p>
          <a:p>
            <a:pPr marL="800100" marR="0" lvl="1" indent="-342900" algn="l">
              <a:spcBef>
                <a:spcPts val="0"/>
              </a:spcBef>
              <a:spcAft>
                <a:spcPts val="0"/>
              </a:spcAft>
              <a:buFont typeface="Wingdings" charset="2"/>
              <a:buChar char=""/>
            </a:pPr>
            <a:r>
              <a:rPr lang="en-GB" sz="1100" b="0" dirty="0">
                <a:effectLst/>
                <a:latin typeface="+mn-lt"/>
                <a:ea typeface="DengXian" charset="-122"/>
                <a:cs typeface="Arial" charset="0"/>
              </a:rPr>
              <a:t>H</a:t>
            </a:r>
            <a:r>
              <a:rPr lang="en-US" sz="1100" b="0" dirty="0" err="1">
                <a:effectLst/>
                <a:latin typeface="+mn-lt"/>
                <a:ea typeface="DengXian" charset="-122"/>
                <a:cs typeface="Arial" charset="0"/>
              </a:rPr>
              <a:t>ealthy</a:t>
            </a:r>
            <a:r>
              <a:rPr lang="en-US" sz="1100" b="0" dirty="0">
                <a:effectLst/>
                <a:latin typeface="+mn-lt"/>
                <a:ea typeface="DengXian" charset="-122"/>
                <a:cs typeface="Arial" charset="0"/>
              </a:rPr>
              <a:t> urban design</a:t>
            </a:r>
          </a:p>
          <a:p>
            <a:pPr marL="800100" marR="0" lvl="1" indent="-342900" algn="l">
              <a:spcBef>
                <a:spcPts val="0"/>
              </a:spcBef>
              <a:spcAft>
                <a:spcPts val="0"/>
              </a:spcAft>
              <a:buFont typeface="Wingdings" charset="2"/>
              <a:buChar char=""/>
            </a:pPr>
            <a:r>
              <a:rPr lang="en-GB" sz="1100" b="0" dirty="0">
                <a:effectLst/>
                <a:latin typeface="+mn-lt"/>
                <a:ea typeface="DengXian" charset="-122"/>
                <a:cs typeface="Arial" charset="0"/>
              </a:rPr>
              <a:t>I</a:t>
            </a:r>
            <a:r>
              <a:rPr lang="en-US" sz="1100" b="0" dirty="0" err="1">
                <a:effectLst/>
                <a:latin typeface="+mn-lt"/>
                <a:ea typeface="DengXian" charset="-122"/>
                <a:cs typeface="Arial" charset="0"/>
              </a:rPr>
              <a:t>ntegrate</a:t>
            </a:r>
            <a:r>
              <a:rPr lang="en-US" sz="1100" b="0" dirty="0">
                <a:effectLst/>
                <a:latin typeface="+mn-lt"/>
                <a:ea typeface="DengXian" charset="-122"/>
                <a:cs typeface="Arial" charset="0"/>
              </a:rPr>
              <a:t> actions across sectors</a:t>
            </a:r>
          </a:p>
          <a:p>
            <a:pPr marL="800100" marR="0" lvl="1" indent="-342900" algn="l">
              <a:spcBef>
                <a:spcPts val="0"/>
              </a:spcBef>
              <a:spcAft>
                <a:spcPts val="0"/>
              </a:spcAft>
              <a:buFont typeface="Wingdings" charset="2"/>
              <a:buChar char=""/>
            </a:pPr>
            <a:r>
              <a:rPr lang="en-GB" sz="1100" b="0" dirty="0">
                <a:effectLst/>
                <a:latin typeface="+mn-lt"/>
                <a:ea typeface="DengXian" charset="-122"/>
                <a:cs typeface="Arial" charset="0"/>
              </a:rPr>
              <a:t>I</a:t>
            </a:r>
            <a:r>
              <a:rPr lang="en-US" sz="1100" b="0" dirty="0" err="1">
                <a:effectLst/>
                <a:latin typeface="+mn-lt"/>
                <a:ea typeface="DengXian" charset="-122"/>
                <a:cs typeface="Arial" charset="0"/>
              </a:rPr>
              <a:t>nform</a:t>
            </a:r>
            <a:r>
              <a:rPr lang="en-US" sz="1100" b="0" dirty="0">
                <a:effectLst/>
                <a:latin typeface="+mn-lt"/>
                <a:ea typeface="DengXian" charset="-122"/>
                <a:cs typeface="Arial" charset="0"/>
              </a:rPr>
              <a:t> people</a:t>
            </a:r>
          </a:p>
          <a:p>
            <a:pPr marL="800100" marR="0" lvl="1" indent="-342900" algn="l">
              <a:spcBef>
                <a:spcPts val="0"/>
              </a:spcBef>
              <a:spcAft>
                <a:spcPts val="0"/>
              </a:spcAft>
              <a:buFont typeface="Wingdings" charset="2"/>
              <a:buChar char=""/>
            </a:pPr>
            <a:r>
              <a:rPr lang="en-GB" sz="1100" b="0" dirty="0">
                <a:effectLst/>
                <a:latin typeface="+mn-lt"/>
                <a:ea typeface="DengXian" charset="-122"/>
                <a:cs typeface="Arial" charset="0"/>
              </a:rPr>
              <a:t>C</a:t>
            </a:r>
            <a:r>
              <a:rPr lang="en-US" sz="1100" b="0" dirty="0" err="1">
                <a:effectLst/>
                <a:latin typeface="+mn-lt"/>
                <a:ea typeface="DengXian" charset="-122"/>
                <a:cs typeface="Arial" charset="0"/>
              </a:rPr>
              <a:t>ounselling</a:t>
            </a:r>
            <a:r>
              <a:rPr lang="en-US" sz="1100" b="0" dirty="0">
                <a:effectLst/>
                <a:latin typeface="+mn-lt"/>
                <a:ea typeface="DengXian" charset="-122"/>
                <a:cs typeface="Arial" charset="0"/>
              </a:rPr>
              <a:t> in healthcare</a:t>
            </a:r>
          </a:p>
          <a:p>
            <a:pPr marL="800100" marR="0" lvl="1" indent="-342900" algn="l">
              <a:spcBef>
                <a:spcPts val="0"/>
              </a:spcBef>
              <a:spcAft>
                <a:spcPts val="0"/>
              </a:spcAft>
              <a:buFont typeface="Wingdings" charset="2"/>
              <a:buChar char=""/>
            </a:pPr>
            <a:r>
              <a:rPr lang="en-GB" sz="1100" b="0" dirty="0">
                <a:effectLst/>
                <a:latin typeface="+mn-lt"/>
                <a:ea typeface="DengXian" charset="-122"/>
                <a:cs typeface="Arial" charset="0"/>
              </a:rPr>
              <a:t>E</a:t>
            </a:r>
            <a:r>
              <a:rPr lang="en-US" sz="1100" b="0" dirty="0" err="1">
                <a:effectLst/>
                <a:latin typeface="+mn-lt"/>
                <a:ea typeface="DengXian" charset="-122"/>
                <a:cs typeface="Arial" charset="0"/>
              </a:rPr>
              <a:t>ducation</a:t>
            </a:r>
            <a:r>
              <a:rPr lang="en-US" sz="1100" b="0" dirty="0">
                <a:effectLst/>
                <a:latin typeface="+mn-lt"/>
                <a:ea typeface="DengXian" charset="-122"/>
                <a:cs typeface="Arial" charset="0"/>
              </a:rPr>
              <a:t> and skills</a:t>
            </a:r>
          </a:p>
          <a:p>
            <a:pPr marL="342900" marR="0" lvl="0" indent="-342900" algn="l" defTabSz="914400" rtl="0" eaLnBrk="1" fontAlgn="auto" latinLnBrk="0" hangingPunct="1">
              <a:lnSpc>
                <a:spcPct val="100000"/>
              </a:lnSpc>
              <a:spcBef>
                <a:spcPts val="0"/>
              </a:spcBef>
              <a:spcAft>
                <a:spcPts val="0"/>
              </a:spcAft>
              <a:buClrTx/>
              <a:buSzTx/>
              <a:buFont typeface="Wingdings" charset="2"/>
              <a:buChar char=""/>
              <a:tabLst/>
              <a:defRPr/>
            </a:pPr>
            <a:r>
              <a:rPr lang="en-US" sz="1100" b="0" dirty="0">
                <a:latin typeface="+mn-lt"/>
              </a:rPr>
              <a:t>When implemented, policy frameworks have the potential to achieve system-wide change.</a:t>
            </a:r>
            <a:endParaRPr lang="en-US" sz="1100" b="0" dirty="0">
              <a:effectLst/>
              <a:latin typeface="+mn-lt"/>
              <a:ea typeface="DengXian" charset="-122"/>
              <a:cs typeface="Arial" charset="0"/>
            </a:endParaRPr>
          </a:p>
          <a:p>
            <a:pPr algn="l"/>
            <a:endParaRPr lang="en-US" sz="1100" dirty="0">
              <a:latin typeface="+mn-lt"/>
            </a:endParaRPr>
          </a:p>
        </p:txBody>
      </p:sp>
      <p:sp>
        <p:nvSpPr>
          <p:cNvPr id="4" name="Slide Number Placeholder 3"/>
          <p:cNvSpPr>
            <a:spLocks noGrp="1"/>
          </p:cNvSpPr>
          <p:nvPr>
            <p:ph type="sldNum" sz="quarter" idx="10"/>
          </p:nvPr>
        </p:nvSpPr>
        <p:spPr/>
        <p:txBody>
          <a:bodyPr/>
          <a:lstStyle/>
          <a:p>
            <a:fld id="{5467B214-8946-0B4D-B887-7F8B37BED052}" type="slidenum">
              <a:rPr lang="en-GB" smtClean="0"/>
              <a:t>63</a:t>
            </a:fld>
            <a:endParaRPr lang="en-GB"/>
          </a:p>
        </p:txBody>
      </p:sp>
    </p:spTree>
    <p:extLst>
      <p:ext uri="{BB962C8B-B14F-4D97-AF65-F5344CB8AC3E}">
        <p14:creationId xmlns:p14="http://schemas.microsoft.com/office/powerpoint/2010/main" val="28824302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lnSpc>
                <a:spcPct val="120000"/>
              </a:lnSpc>
              <a:buFont typeface="Arial" panose="020B0604020202020204" pitchFamily="34" charset="0"/>
              <a:buChar char="•"/>
            </a:pPr>
            <a:r>
              <a:rPr lang="en-US" sz="1200" b="1" dirty="0">
                <a:latin typeface="+mn-lt"/>
              </a:rPr>
              <a:t>Key Messages: Existing policy implementation worldwide is insufficient to control the burden of cancer and other NCDs.</a:t>
            </a:r>
          </a:p>
          <a:p>
            <a:pPr marL="457200" indent="-457200">
              <a:lnSpc>
                <a:spcPct val="120000"/>
              </a:lnSpc>
              <a:buFont typeface="Arial" panose="020B0604020202020204" pitchFamily="34" charset="0"/>
              <a:buChar char="•"/>
            </a:pPr>
            <a:r>
              <a:rPr lang="en-US" sz="1200" b="1" dirty="0">
                <a:latin typeface="+mn-lt"/>
              </a:rPr>
              <a:t>Evidence is sufficient to justify more action.</a:t>
            </a:r>
            <a:br>
              <a:rPr lang="en-US" sz="1200" b="1" dirty="0">
                <a:latin typeface="+mn-lt"/>
              </a:rPr>
            </a:br>
            <a:endParaRPr lang="en-US" sz="1200" b="1" dirty="0">
              <a:latin typeface="+mn-lt"/>
            </a:endParaRPr>
          </a:p>
          <a:p>
            <a:pPr marL="457200" indent="-457200">
              <a:lnSpc>
                <a:spcPct val="120000"/>
              </a:lnSpc>
              <a:buFont typeface="Arial" panose="020B0604020202020204" pitchFamily="34" charset="0"/>
              <a:buChar char="•"/>
            </a:pPr>
            <a:r>
              <a:rPr lang="en-GB" sz="1200" u="sng" dirty="0">
                <a:latin typeface="+mn-lt"/>
              </a:rPr>
              <a:t>Supporting Notes</a:t>
            </a:r>
            <a:r>
              <a:rPr lang="en-GB" sz="1200" u="none" dirty="0">
                <a:latin typeface="+mn-lt"/>
              </a:rPr>
              <a:t>: </a:t>
            </a:r>
            <a:r>
              <a:rPr lang="en-US" sz="1200" dirty="0">
                <a:latin typeface="+mn-lt"/>
              </a:rPr>
              <a:t>Important policy actions are being taken in countries around the world, but action to date has been insufficient.</a:t>
            </a:r>
          </a:p>
          <a:p>
            <a:pPr marL="457200" indent="-457200">
              <a:lnSpc>
                <a:spcPct val="120000"/>
              </a:lnSpc>
              <a:buFont typeface="Arial" panose="020B0604020202020204" pitchFamily="34" charset="0"/>
              <a:buChar char="•"/>
            </a:pPr>
            <a:r>
              <a:rPr lang="en-US" sz="1200" dirty="0">
                <a:latin typeface="+mn-lt"/>
              </a:rPr>
              <a:t>More concerted action is needed to achieve the global target of reducing premature deaths from NCDs, including cancer, by 25 per cent by 2025 and achieve the related Sustainable Development Goals. </a:t>
            </a:r>
          </a:p>
          <a:p>
            <a:pPr marL="457200" indent="-457200">
              <a:lnSpc>
                <a:spcPct val="120000"/>
              </a:lnSpc>
              <a:buFont typeface="Arial" panose="020B0604020202020204" pitchFamily="34" charset="0"/>
              <a:buChar char="•"/>
            </a:pPr>
            <a:r>
              <a:rPr lang="en-US" sz="1200" dirty="0">
                <a:latin typeface="+mn-lt"/>
              </a:rPr>
              <a:t>Our evidence-based Cancer Prevention Recommendations can help inform policy action to benefit all.</a:t>
            </a:r>
          </a:p>
          <a:p>
            <a:pPr marL="457200" lvl="0" indent="-457200">
              <a:lnSpc>
                <a:spcPct val="120000"/>
              </a:lnSpc>
              <a:buFont typeface="Arial" panose="020B0604020202020204" pitchFamily="34" charset="0"/>
              <a:buChar char="•"/>
            </a:pPr>
            <a:r>
              <a:rPr lang="en-US" sz="1200" dirty="0">
                <a:latin typeface="+mn-lt"/>
              </a:rPr>
              <a:t>The new policy framework can be used by governments to identify policy actions, that when tailored to their local context and specific needs of their population, will help make environments conducive to following the 2018 Cancer Prevention Recommendations as a whole.</a:t>
            </a:r>
          </a:p>
        </p:txBody>
      </p:sp>
      <p:sp>
        <p:nvSpPr>
          <p:cNvPr id="4" name="Slide Number Placeholder 3"/>
          <p:cNvSpPr>
            <a:spLocks noGrp="1"/>
          </p:cNvSpPr>
          <p:nvPr>
            <p:ph type="sldNum" sz="quarter" idx="10"/>
          </p:nvPr>
        </p:nvSpPr>
        <p:spPr/>
        <p:txBody>
          <a:bodyPr/>
          <a:lstStyle/>
          <a:p>
            <a:fld id="{5467B214-8946-0B4D-B887-7F8B37BED052}" type="slidenum">
              <a:rPr lang="en-GB" smtClean="0"/>
              <a:t>64</a:t>
            </a:fld>
            <a:endParaRPr lang="en-GB"/>
          </a:p>
        </p:txBody>
      </p:sp>
    </p:spTree>
    <p:extLst>
      <p:ext uri="{BB962C8B-B14F-4D97-AF65-F5344CB8AC3E}">
        <p14:creationId xmlns:p14="http://schemas.microsoft.com/office/powerpoint/2010/main" val="388914986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467B214-8946-0B4D-B887-7F8B37BED052}" type="slidenum">
              <a:rPr lang="en-GB" smtClean="0"/>
              <a:t>65</a:t>
            </a:fld>
            <a:endParaRPr lang="en-GB"/>
          </a:p>
        </p:txBody>
      </p:sp>
    </p:spTree>
    <p:extLst>
      <p:ext uri="{BB962C8B-B14F-4D97-AF65-F5344CB8AC3E}">
        <p14:creationId xmlns:p14="http://schemas.microsoft.com/office/powerpoint/2010/main" val="145641233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1" dirty="0">
                <a:solidFill>
                  <a:srgbClr val="4C4C4C"/>
                </a:solidFill>
              </a:rPr>
              <a:t>Key Messages: The 2018 Cancer Prevention Recommendations show a shift in emphasis. Greatest confidence in, and effectiveness of, the recommendations come from applying them as an overall package.</a:t>
            </a:r>
          </a:p>
          <a:p>
            <a:pPr marL="285750" indent="-285750">
              <a:buFont typeface="Arial" panose="020B0604020202020204" pitchFamily="34" charset="0"/>
              <a:buChar char="•"/>
            </a:pPr>
            <a:endParaRPr lang="en-US" sz="1100" dirty="0"/>
          </a:p>
          <a:p>
            <a:pPr marL="285750" indent="-285750">
              <a:buFont typeface="Arial" panose="020B0604020202020204" pitchFamily="34" charset="0"/>
              <a:buChar char="•"/>
            </a:pPr>
            <a:r>
              <a:rPr lang="en-US" sz="1100" b="0" u="sng" dirty="0"/>
              <a:t>Supporting Notes</a:t>
            </a:r>
            <a:r>
              <a:rPr lang="en-US" sz="1100" b="0" u="none" dirty="0"/>
              <a:t>: </a:t>
            </a:r>
            <a:r>
              <a:rPr lang="en-US" sz="1100" b="0" dirty="0"/>
              <a:t>The Recommendations in the Third Expert Report are similar to those in the 2007 Second Expert Report. However, they incorporate an important shift in emphasis in the Panel’s interpretation of the evidence. </a:t>
            </a:r>
          </a:p>
          <a:p>
            <a:pPr marL="285750" indent="-285750">
              <a:buFont typeface="Arial" panose="020B0604020202020204" pitchFamily="34" charset="0"/>
              <a:buChar char="•"/>
            </a:pPr>
            <a:r>
              <a:rPr lang="en-US" sz="1100" b="0" dirty="0"/>
              <a:t>Through the years the Continuous Update Project (CUP) and its predecessors, the First and Second Expert Reports, have identified many specific foods (such as processed meat) and components of foods (such as alcohol) in the human diet that increase or decrease the risk of one or more particular cancers. </a:t>
            </a:r>
          </a:p>
          <a:p>
            <a:pPr marL="285750" indent="-285750">
              <a:buFont typeface="Arial" panose="020B0604020202020204" pitchFamily="34" charset="0"/>
              <a:buChar char="•"/>
            </a:pPr>
            <a:r>
              <a:rPr lang="en-US" sz="1100" b="0" dirty="0"/>
              <a:t>However, it appears increasingly unlikely that specific foods, nutrients or other components of foods are the main factors in causing or protecting against most cancers: rather, different patterns of diet and physical activity combine to create a metabolic state that is more, or less, conducive to the acquisition of the genetic and epigenetic alterations that lead to the phenotypical structural and functional alterations in cells described by the hallmarks of cancer.</a:t>
            </a:r>
          </a:p>
          <a:p>
            <a:pPr marL="285750" indent="-285750">
              <a:buFont typeface="Arial" panose="020B0604020202020204" pitchFamily="34" charset="0"/>
              <a:buChar char="•"/>
            </a:pPr>
            <a:r>
              <a:rPr lang="en-US" sz="1100" b="0" dirty="0"/>
              <a:t>The Panel </a:t>
            </a:r>
            <a:r>
              <a:rPr lang="en-US" sz="1100" b="0" dirty="0" err="1"/>
              <a:t>emphasises</a:t>
            </a:r>
            <a:r>
              <a:rPr lang="en-US" sz="1100" b="0" dirty="0"/>
              <a:t> the importance of </a:t>
            </a:r>
            <a:r>
              <a:rPr lang="en-US" sz="1100" b="0" dirty="0" err="1"/>
              <a:t>recognising</a:t>
            </a:r>
            <a:r>
              <a:rPr lang="en-US" sz="1100" b="0" dirty="0"/>
              <a:t> that, while following each individual Recommendation is expected to offer cancer protection benefit, the most benefit is to be gained by treating them as an integrated pattern of </a:t>
            </a:r>
            <a:r>
              <a:rPr lang="en-US" sz="1100" b="0" dirty="0" err="1"/>
              <a:t>behaviours</a:t>
            </a:r>
            <a:r>
              <a:rPr lang="en-US" sz="1100" b="0" dirty="0"/>
              <a:t> relating to diet and physical activity, and other factors, that can be considered as an overall ‘package’ or way of life </a:t>
            </a:r>
          </a:p>
          <a:p>
            <a:pPr marL="285750" indent="-285750">
              <a:buFont typeface="Arial" panose="020B0604020202020204" pitchFamily="34" charset="0"/>
              <a:buChar char="•"/>
            </a:pPr>
            <a:r>
              <a:rPr lang="en-US" sz="1100" b="0" dirty="0"/>
              <a:t>The consistency in the Recommendations since 2007 increases confidence in the evidence base and in the advice given to policymakers, the scientific community, health professionals and the public. </a:t>
            </a:r>
          </a:p>
          <a:p>
            <a:pPr marL="171450" indent="-171450">
              <a:buFont typeface="Arial" panose="020B0604020202020204" pitchFamily="34" charset="0"/>
              <a:buChar char="•"/>
            </a:pPr>
            <a:endParaRPr lang="en-US" sz="1100" b="0" dirty="0"/>
          </a:p>
          <a:p>
            <a:pPr marL="171450" indent="-171450">
              <a:buFont typeface="Arial" panose="020B0604020202020204" pitchFamily="34" charset="0"/>
              <a:buChar char="•"/>
            </a:pPr>
            <a:endParaRPr lang="en-US" sz="1100" b="0" dirty="0"/>
          </a:p>
        </p:txBody>
      </p:sp>
      <p:sp>
        <p:nvSpPr>
          <p:cNvPr id="4" name="Slide Number Placeholder 3"/>
          <p:cNvSpPr>
            <a:spLocks noGrp="1"/>
          </p:cNvSpPr>
          <p:nvPr>
            <p:ph type="sldNum" sz="quarter" idx="10"/>
          </p:nvPr>
        </p:nvSpPr>
        <p:spPr/>
        <p:txBody>
          <a:bodyPr/>
          <a:lstStyle/>
          <a:p>
            <a:fld id="{5467B214-8946-0B4D-B887-7F8B37BED052}" type="slidenum">
              <a:rPr lang="en-GB" smtClean="0"/>
              <a:t>66</a:t>
            </a:fld>
            <a:endParaRPr lang="en-GB"/>
          </a:p>
        </p:txBody>
      </p:sp>
    </p:spTree>
    <p:extLst>
      <p:ext uri="{BB962C8B-B14F-4D97-AF65-F5344CB8AC3E}">
        <p14:creationId xmlns:p14="http://schemas.microsoft.com/office/powerpoint/2010/main" val="413732438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sz="1100" b="1" dirty="0"/>
              <a:t>Key Messages: There is emerging evidence that is particularly noteworthy.</a:t>
            </a:r>
          </a:p>
          <a:p>
            <a:pPr marL="0" indent="0">
              <a:buFontTx/>
              <a:buNone/>
            </a:pPr>
            <a:endParaRPr lang="en-US" sz="1100" b="1" dirty="0"/>
          </a:p>
          <a:p>
            <a:pPr marL="171450" indent="-171450">
              <a:buFont typeface="Arial" panose="020B0604020202020204" pitchFamily="34" charset="0"/>
              <a:buChar char="•"/>
            </a:pPr>
            <a:r>
              <a:rPr lang="en-US" sz="1100" b="0" u="sng" dirty="0"/>
              <a:t>Supporting Notes</a:t>
            </a:r>
            <a:r>
              <a:rPr lang="en-US" sz="1100" b="0" u="none" dirty="0"/>
              <a:t>: </a:t>
            </a:r>
            <a:r>
              <a:rPr lang="en-US" sz="1100" b="0" dirty="0"/>
              <a:t>Growth in the amount of available high-quality data has allowed more sophisticated analyses of how effects on cancer risk change with the level of exposure.</a:t>
            </a:r>
          </a:p>
          <a:p>
            <a:pPr marL="285750" indent="-285750" algn="just" fontAlgn="auto">
              <a:buFont typeface="Arial" panose="020B0604020202020204" pitchFamily="34" charset="0"/>
              <a:buChar char="•"/>
            </a:pPr>
            <a:r>
              <a:rPr lang="en-US" sz="1100" b="0" dirty="0"/>
              <a:t>The influence of height on cancer risk is becoming more apparent. More research is needed to build an understanding of precisely how this might happen. </a:t>
            </a:r>
          </a:p>
          <a:p>
            <a:pPr marL="285750" indent="-285750" algn="just" fontAlgn="auto">
              <a:buFont typeface="Arial" panose="020B0604020202020204" pitchFamily="34" charset="0"/>
              <a:buChar char="•"/>
            </a:pPr>
            <a:r>
              <a:rPr lang="en-US" sz="1100" b="0" dirty="0"/>
              <a:t>The importance of the life course in general is emerging more strongly. There is evidence that greater adult height predicts higher risk of several cancers; and for breast cancer specifically, that greater birthweight is associated with higher risk, while greater body fatness in young adulthood predicts lower risk. More research is required to help further understand the mechanisms. </a:t>
            </a:r>
          </a:p>
          <a:p>
            <a:pPr marL="285750" indent="-285750">
              <a:buFont typeface="Arial" panose="020B0604020202020204" pitchFamily="34" charset="0"/>
              <a:buChar char="•"/>
            </a:pPr>
            <a:r>
              <a:rPr lang="en-US" sz="1100" b="0" dirty="0"/>
              <a:t>Evidence on cancer survivors is accumulating, though is still at an early stage, and more is needed, particularly from well-conducted trials (some of which are under way). </a:t>
            </a:r>
          </a:p>
          <a:p>
            <a:pPr marL="171450" indent="-171450">
              <a:buFont typeface="Arial" panose="020B0604020202020204" pitchFamily="34" charset="0"/>
              <a:buChar char="•"/>
            </a:pPr>
            <a:endParaRPr lang="en-GB" sz="1100" dirty="0"/>
          </a:p>
        </p:txBody>
      </p:sp>
      <p:sp>
        <p:nvSpPr>
          <p:cNvPr id="4" name="Slide Number Placeholder 3"/>
          <p:cNvSpPr>
            <a:spLocks noGrp="1"/>
          </p:cNvSpPr>
          <p:nvPr>
            <p:ph type="sldNum" sz="quarter" idx="10"/>
          </p:nvPr>
        </p:nvSpPr>
        <p:spPr/>
        <p:txBody>
          <a:bodyPr/>
          <a:lstStyle/>
          <a:p>
            <a:fld id="{5467B214-8946-0B4D-B887-7F8B37BED052}" type="slidenum">
              <a:rPr lang="en-GB" smtClean="0"/>
              <a:t>67</a:t>
            </a:fld>
            <a:endParaRPr lang="en-GB"/>
          </a:p>
        </p:txBody>
      </p:sp>
    </p:spTree>
    <p:extLst>
      <p:ext uri="{BB962C8B-B14F-4D97-AF65-F5344CB8AC3E}">
        <p14:creationId xmlns:p14="http://schemas.microsoft.com/office/powerpoint/2010/main" val="269430622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467B214-8946-0B4D-B887-7F8B37BED052}" type="slidenum">
              <a:rPr lang="en-GB" smtClean="0"/>
              <a:t>68</a:t>
            </a:fld>
            <a:endParaRPr lang="en-GB"/>
          </a:p>
        </p:txBody>
      </p:sp>
    </p:spTree>
    <p:extLst>
      <p:ext uri="{BB962C8B-B14F-4D97-AF65-F5344CB8AC3E}">
        <p14:creationId xmlns:p14="http://schemas.microsoft.com/office/powerpoint/2010/main" val="189508863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68502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kern="1200" dirty="0">
                <a:solidFill>
                  <a:schemeClr val="tx1"/>
                </a:solidFill>
                <a:effectLst/>
                <a:latin typeface="+mn-lt"/>
                <a:ea typeface="+mn-ea"/>
                <a:cs typeface="+mn-cs"/>
              </a:rPr>
              <a:t>Key Messages: The CUP Panel have identified six areas where research is needed.</a:t>
            </a:r>
            <a:br>
              <a:rPr lang="en-US" b="1" kern="1200" dirty="0">
                <a:solidFill>
                  <a:schemeClr val="tx1"/>
                </a:solidFill>
                <a:effectLst/>
                <a:latin typeface="+mn-lt"/>
                <a:ea typeface="+mn-ea"/>
                <a:cs typeface="+mn-cs"/>
              </a:rPr>
            </a:br>
            <a:br>
              <a:rPr lang="en-US" b="1" kern="1200" dirty="0">
                <a:solidFill>
                  <a:schemeClr val="tx1"/>
                </a:solidFill>
                <a:effectLst/>
                <a:latin typeface="+mn-lt"/>
                <a:ea typeface="+mn-ea"/>
                <a:cs typeface="+mn-cs"/>
              </a:rPr>
            </a:br>
            <a:r>
              <a:rPr lang="en-US" b="0" u="sng" kern="1200" dirty="0">
                <a:solidFill>
                  <a:schemeClr val="tx1"/>
                </a:solidFill>
                <a:effectLst/>
                <a:latin typeface="+mn-lt"/>
                <a:ea typeface="+mn-ea"/>
                <a:cs typeface="+mn-cs"/>
              </a:rPr>
              <a:t>Supporting Notes</a:t>
            </a:r>
            <a:r>
              <a:rPr lang="en-US" b="0" u="none" kern="1200" dirty="0">
                <a:solidFill>
                  <a:schemeClr val="tx1"/>
                </a:solidFill>
                <a:effectLst/>
                <a:latin typeface="+mn-lt"/>
                <a:ea typeface="+mn-ea"/>
                <a:cs typeface="+mn-cs"/>
              </a:rPr>
              <a:t>: </a:t>
            </a:r>
            <a:r>
              <a:rPr lang="en-US" kern="1200" dirty="0">
                <a:solidFill>
                  <a:schemeClr val="tx1"/>
                </a:solidFill>
                <a:effectLst/>
                <a:latin typeface="+mn-lt"/>
                <a:ea typeface="+mn-ea"/>
                <a:cs typeface="+mn-cs"/>
              </a:rPr>
              <a:t>As part of the Continuous Update Project (CUP) process, the Panel has discussed the implications of recent findings that </a:t>
            </a:r>
            <a:r>
              <a:rPr lang="en-US" kern="1200" dirty="0" err="1">
                <a:solidFill>
                  <a:schemeClr val="tx1"/>
                </a:solidFill>
                <a:effectLst/>
                <a:latin typeface="+mn-lt"/>
                <a:ea typeface="+mn-ea"/>
                <a:cs typeface="+mn-cs"/>
              </a:rPr>
              <a:t>emphasise</a:t>
            </a:r>
            <a:r>
              <a:rPr lang="en-US" kern="1200" dirty="0">
                <a:solidFill>
                  <a:schemeClr val="tx1"/>
                </a:solidFill>
                <a:effectLst/>
                <a:latin typeface="+mn-lt"/>
                <a:ea typeface="+mn-ea"/>
                <a:cs typeface="+mn-cs"/>
              </a:rPr>
              <a:t> the importance of adopting a more holistic focus, by considering how different patterns of diet and physical activity combine to create a metabolic state that is more, or less, conducive to the development of cancer (rather than focusing on singular effects of specific dietary factors such as individual foods . </a:t>
            </a:r>
            <a:br>
              <a:rPr lang="en-US" kern="1200" dirty="0">
                <a:solidFill>
                  <a:schemeClr val="tx1"/>
                </a:solidFill>
                <a:effectLst/>
                <a:latin typeface="+mn-lt"/>
                <a:ea typeface="+mn-ea"/>
                <a:cs typeface="+mn-cs"/>
              </a:rPr>
            </a:br>
            <a:r>
              <a:rPr lang="en-US" kern="1200" dirty="0">
                <a:solidFill>
                  <a:schemeClr val="tx1"/>
                </a:solidFill>
                <a:effectLst/>
                <a:latin typeface="+mn-lt"/>
                <a:ea typeface="+mn-ea"/>
                <a:cs typeface="+mn-cs"/>
              </a:rPr>
              <a:t>The Panel has also discussed the implications of recent findings that </a:t>
            </a:r>
            <a:r>
              <a:rPr lang="en-US" kern="1200" dirty="0" err="1">
                <a:solidFill>
                  <a:schemeClr val="tx1"/>
                </a:solidFill>
                <a:effectLst/>
                <a:latin typeface="+mn-lt"/>
                <a:ea typeface="+mn-ea"/>
                <a:cs typeface="+mn-cs"/>
              </a:rPr>
              <a:t>emphasise</a:t>
            </a:r>
            <a:r>
              <a:rPr lang="en-US" kern="1200" dirty="0">
                <a:solidFill>
                  <a:schemeClr val="tx1"/>
                </a:solidFill>
                <a:effectLst/>
                <a:latin typeface="+mn-lt"/>
                <a:ea typeface="+mn-ea"/>
                <a:cs typeface="+mn-cs"/>
              </a:rPr>
              <a:t> the importance of adopting a more holistic focus, by considering how different patterns of diet and physical activity combine to create a metabolic state that is more, or less, conducive to the development of cancer (rather than focusing on singular effects of specific dietary factors such as individual foods. </a:t>
            </a:r>
            <a:br>
              <a:rPr lang="en-US" kern="1200" dirty="0">
                <a:solidFill>
                  <a:schemeClr val="tx1"/>
                </a:solidFill>
                <a:effectLst/>
                <a:latin typeface="+mn-lt"/>
                <a:ea typeface="+mn-ea"/>
                <a:cs typeface="+mn-cs"/>
              </a:rPr>
            </a:br>
            <a:r>
              <a:rPr lang="en-US" kern="1200" dirty="0">
                <a:solidFill>
                  <a:schemeClr val="tx1"/>
                </a:solidFill>
                <a:effectLst/>
                <a:latin typeface="+mn-lt"/>
                <a:ea typeface="+mn-ea"/>
                <a:cs typeface="+mn-cs"/>
              </a:rPr>
              <a:t>These discussions have led the Panel to identify six areas where research is needed</a:t>
            </a:r>
            <a:r>
              <a:rPr lang="en-US" dirty="0"/>
              <a:t>.</a:t>
            </a:r>
            <a:endParaRPr lang="en-US"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dirty="0"/>
          </a:p>
          <a:p>
            <a:endParaRPr lang="en-US" sz="1100" b="1" dirty="0"/>
          </a:p>
        </p:txBody>
      </p:sp>
      <p:sp>
        <p:nvSpPr>
          <p:cNvPr id="4" name="Slide Number Placeholder 3"/>
          <p:cNvSpPr>
            <a:spLocks noGrp="1"/>
          </p:cNvSpPr>
          <p:nvPr>
            <p:ph type="sldNum" sz="quarter" idx="10"/>
          </p:nvPr>
        </p:nvSpPr>
        <p:spPr/>
        <p:txBody>
          <a:bodyPr/>
          <a:lstStyle/>
          <a:p>
            <a:fld id="{5467B214-8946-0B4D-B887-7F8B37BED052}" type="slidenum">
              <a:rPr lang="en-GB" smtClean="0"/>
              <a:t>69</a:t>
            </a:fld>
            <a:endParaRPr lang="en-GB"/>
          </a:p>
        </p:txBody>
      </p:sp>
    </p:spTree>
    <p:extLst>
      <p:ext uri="{BB962C8B-B14F-4D97-AF65-F5344CB8AC3E}">
        <p14:creationId xmlns:p14="http://schemas.microsoft.com/office/powerpoint/2010/main" val="31140907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1" dirty="0">
                <a:solidFill>
                  <a:schemeClr val="tx1"/>
                </a:solidFill>
              </a:rPr>
              <a:t>Key Messages: Many people and </a:t>
            </a:r>
            <a:r>
              <a:rPr lang="en-US" sz="1100" b="1" dirty="0" err="1">
                <a:solidFill>
                  <a:schemeClr val="tx1"/>
                </a:solidFill>
              </a:rPr>
              <a:t>organisations</a:t>
            </a:r>
            <a:r>
              <a:rPr lang="en-US" sz="1100" b="1" dirty="0">
                <a:solidFill>
                  <a:schemeClr val="tx1"/>
                </a:solidFill>
              </a:rPr>
              <a:t> contribute to making the CUP the most authoritative statement on diet, nutrition, physical activity and cancer.</a:t>
            </a:r>
          </a:p>
          <a:p>
            <a:pPr marL="171450" indent="-171450" fontAlgn="auto">
              <a:buFont typeface="Arial" charset="0"/>
              <a:buChar char="•"/>
            </a:pPr>
            <a:endParaRPr lang="en-US" sz="1100" b="0" dirty="0">
              <a:solidFill>
                <a:schemeClr val="tx1"/>
              </a:solidFill>
            </a:endParaRPr>
          </a:p>
          <a:p>
            <a:pPr marL="171450" indent="-171450" fontAlgn="auto">
              <a:buFont typeface="Arial" charset="0"/>
              <a:buChar char="•"/>
            </a:pPr>
            <a:r>
              <a:rPr lang="en-US" sz="1100" b="0" u="sng" dirty="0">
                <a:solidFill>
                  <a:schemeClr val="tx1"/>
                </a:solidFill>
              </a:rPr>
              <a:t>Supporting Notes</a:t>
            </a:r>
            <a:r>
              <a:rPr lang="en-US" sz="1100" b="0" u="none" dirty="0">
                <a:solidFill>
                  <a:schemeClr val="tx1"/>
                </a:solidFill>
              </a:rPr>
              <a:t>: </a:t>
            </a:r>
            <a:r>
              <a:rPr lang="en-US" sz="1100" b="0" dirty="0">
                <a:solidFill>
                  <a:schemeClr val="tx1"/>
                </a:solidFill>
              </a:rPr>
              <a:t>A team at Imperial College London conducts systematic literature reviews (SLRs) – gathering and presenting the best-available, current, scientific evidence from around the world. </a:t>
            </a:r>
          </a:p>
          <a:p>
            <a:pPr marL="171450" indent="-171450" fontAlgn="auto">
              <a:buFont typeface="Arial" charset="0"/>
              <a:buChar char="•"/>
            </a:pPr>
            <a:endParaRPr lang="en-US" sz="1100" b="0" dirty="0">
              <a:solidFill>
                <a:schemeClr val="tx1"/>
              </a:solidFill>
            </a:endParaRPr>
          </a:p>
          <a:p>
            <a:pPr marL="628650" lvl="1" indent="-171450">
              <a:buFont typeface="Arial" panose="020B0604020202020204" pitchFamily="34" charset="0"/>
              <a:buChar char="•"/>
            </a:pPr>
            <a:r>
              <a:rPr lang="en-US" sz="1100" b="0" dirty="0">
                <a:solidFill>
                  <a:schemeClr val="tx1"/>
                </a:solidFill>
              </a:rPr>
              <a:t>There are 18 SLRs (17 on different cancers and one on breast cancer survivors), as well as a review of evidence on energy balance and body fatness (the determinants of weight gain, overweight and obesity conducted by WCRF/AICR) </a:t>
            </a:r>
          </a:p>
          <a:p>
            <a:pPr marL="628650" lvl="1" indent="-171450">
              <a:buFont typeface="Arial" panose="020B0604020202020204" pitchFamily="34" charset="0"/>
              <a:buChar char="•"/>
            </a:pPr>
            <a:r>
              <a:rPr lang="en-US" sz="1100" b="0" dirty="0">
                <a:solidFill>
                  <a:schemeClr val="tx1"/>
                </a:solidFill>
              </a:rPr>
              <a:t>The SLRs are peer reviewed by external peer reviewers </a:t>
            </a:r>
          </a:p>
          <a:p>
            <a:pPr marL="628650" lvl="1" indent="-171450">
              <a:buFont typeface="Wingdings" charset="2"/>
              <a:buChar char="ü"/>
            </a:pPr>
            <a:endParaRPr lang="en-US" sz="1100" b="0" dirty="0">
              <a:solidFill>
                <a:schemeClr val="tx1"/>
              </a:solidFill>
            </a:endParaRPr>
          </a:p>
          <a:p>
            <a:pPr marL="171450" indent="-171450">
              <a:buFont typeface="Arial" panose="020B0604020202020204" pitchFamily="34" charset="0"/>
              <a:buChar char="•"/>
            </a:pPr>
            <a:r>
              <a:rPr lang="en-US" sz="1100" b="0" dirty="0">
                <a:solidFill>
                  <a:schemeClr val="tx1"/>
                </a:solidFill>
              </a:rPr>
              <a:t>The International Agency for Research on Cancer (IARC) provides expert reviews of the main hypotheses related mechanisms to support the epidemiological evidence. </a:t>
            </a:r>
          </a:p>
          <a:p>
            <a:pPr marL="171450" indent="-171450">
              <a:buFont typeface="Arial" panose="020B0604020202020204" pitchFamily="34" charset="0"/>
              <a:buChar char="•"/>
            </a:pPr>
            <a:r>
              <a:rPr lang="en-US" sz="1100" b="0" dirty="0">
                <a:solidFill>
                  <a:schemeClr val="tx1"/>
                </a:solidFill>
              </a:rPr>
              <a:t>The CUP Expert Panel evaluates and interprets the evidence, making judgements on the strength of the evidence and, where possible, the likelihood that the exposures studied increase, decrease or have no effect on the risk of cancer. </a:t>
            </a:r>
          </a:p>
          <a:p>
            <a:pPr marL="171450" indent="-171450">
              <a:buFont typeface="Arial" panose="020B0604020202020204" pitchFamily="34" charset="0"/>
              <a:buChar char="•"/>
            </a:pPr>
            <a:r>
              <a:rPr lang="en-US" sz="1100" b="0" dirty="0">
                <a:solidFill>
                  <a:schemeClr val="tx1"/>
                </a:solidFill>
              </a:rPr>
              <a:t>The Panel then makes Recommendations for the public based on its judgements. </a:t>
            </a:r>
          </a:p>
          <a:p>
            <a:pPr marL="171450" indent="-171450">
              <a:buFont typeface="Arial" panose="020B0604020202020204" pitchFamily="34" charset="0"/>
              <a:buChar char="•"/>
            </a:pPr>
            <a:r>
              <a:rPr lang="en-US" sz="1100" b="0" dirty="0">
                <a:solidFill>
                  <a:schemeClr val="tx1"/>
                </a:solidFill>
              </a:rPr>
              <a:t>The WCRF/AICR Secretariat, responsible for day-to-day management of the CUP, supports the work of the Panel. </a:t>
            </a:r>
          </a:p>
          <a:p>
            <a:endParaRPr lang="en-US" sz="1100" b="0" dirty="0">
              <a:solidFill>
                <a:schemeClr val="tx1"/>
              </a:solidFill>
            </a:endParaRPr>
          </a:p>
        </p:txBody>
      </p:sp>
      <p:sp>
        <p:nvSpPr>
          <p:cNvPr id="4" name="Slide Number Placeholder 3"/>
          <p:cNvSpPr>
            <a:spLocks noGrp="1"/>
          </p:cNvSpPr>
          <p:nvPr>
            <p:ph type="sldNum" sz="quarter" idx="10"/>
          </p:nvPr>
        </p:nvSpPr>
        <p:spPr/>
        <p:txBody>
          <a:bodyPr/>
          <a:lstStyle/>
          <a:p>
            <a:fld id="{5467B214-8946-0B4D-B887-7F8B37BED052}" type="slidenum">
              <a:rPr lang="en-GB" smtClean="0"/>
              <a:t>7</a:t>
            </a:fld>
            <a:endParaRPr lang="en-GB"/>
          </a:p>
        </p:txBody>
      </p:sp>
    </p:spTree>
    <p:extLst>
      <p:ext uri="{BB962C8B-B14F-4D97-AF65-F5344CB8AC3E}">
        <p14:creationId xmlns:p14="http://schemas.microsoft.com/office/powerpoint/2010/main" val="33717692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60454" y="4415540"/>
            <a:ext cx="6337092" cy="3600450"/>
          </a:xfrm>
        </p:spPr>
        <p:txBody>
          <a:bodyPr/>
          <a:lstStyle/>
          <a:p>
            <a:r>
              <a:rPr lang="en-US" b="1" dirty="0"/>
              <a:t>Key Messages: </a:t>
            </a:r>
            <a:r>
              <a:rPr lang="en-GB" sz="1200" b="1" kern="1200" dirty="0">
                <a:solidFill>
                  <a:schemeClr val="tx1"/>
                </a:solidFill>
                <a:effectLst/>
                <a:latin typeface="+mn-lt"/>
                <a:ea typeface="+mn-ea"/>
                <a:cs typeface="+mn-cs"/>
              </a:rPr>
              <a:t>The associations between diet, nutrition and physical activity and cancer are sufficiently consistent and strong to propose recommendations. However, the biological mechanisms through which these factors operate are less clearly defined. The CUP Panel emphasised the need for greater insights into the biological mechanisms by which diet, nutrition and physical activity influence cancer risk.</a:t>
            </a:r>
          </a:p>
          <a:p>
            <a:endParaRPr lang="en-GB" sz="1200" b="1"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u="sng" kern="1200" dirty="0">
                <a:solidFill>
                  <a:schemeClr val="tx1"/>
                </a:solidFill>
                <a:effectLst/>
                <a:latin typeface="+mn-lt"/>
                <a:ea typeface="+mn-ea"/>
                <a:cs typeface="+mn-cs"/>
              </a:rPr>
              <a:t>Supporting Notes</a:t>
            </a:r>
            <a:r>
              <a:rPr lang="en-GB" sz="1200" u="none" kern="1200" dirty="0">
                <a:solidFill>
                  <a:schemeClr val="tx1"/>
                </a:solidFill>
                <a:effectLst/>
                <a:latin typeface="+mn-lt"/>
                <a:ea typeface="+mn-ea"/>
                <a:cs typeface="+mn-cs"/>
              </a:rPr>
              <a:t>:</a:t>
            </a:r>
            <a:br>
              <a:rPr lang="en-GB" sz="1200" u="sng"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Little research has been devoted to characterising methodically the demands for energy or specific nutrients placed on cells and the body by these biological processes, or the metabolic and other consequences of energy and nutrient supply that does not match these demands, in the context of cancer development.</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Plausible mechanisms for how diet, nutrition and physical activity may affect the regulation of tissue microenvironments have been proposed, but conclusive demonstrations of such effects are largely lacking.</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Dissecting the biological mechanisms through which diet, nutrition and physical activity enable the acquisition of the hallmarks of cancer will require the systematic integration of in vitro, in vivo (human and animal) and epidemiological research approaches. Understanding the roles of diet, nutrition and physical activity in maintaining or perturbing appropriate metabolism and function and how this leads to cancer is an urgent research priority.</a:t>
            </a:r>
          </a:p>
          <a:p>
            <a:pPr marL="171450" indent="-171450">
              <a:buFont typeface="Arial" panose="020B0604020202020204" pitchFamily="34" charset="0"/>
              <a:buChar char="•"/>
            </a:pP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467B214-8946-0B4D-B887-7F8B37BED052}" type="slidenum">
              <a:rPr lang="en-GB" smtClean="0"/>
              <a:t>70</a:t>
            </a:fld>
            <a:endParaRPr lang="en-GB"/>
          </a:p>
        </p:txBody>
      </p:sp>
    </p:spTree>
    <p:extLst>
      <p:ext uri="{BB962C8B-B14F-4D97-AF65-F5344CB8AC3E}">
        <p14:creationId xmlns:p14="http://schemas.microsoft.com/office/powerpoint/2010/main" val="64528088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390525"/>
            <a:ext cx="4114800" cy="3086100"/>
          </a:xfrm>
        </p:spPr>
      </p:sp>
      <p:sp>
        <p:nvSpPr>
          <p:cNvPr id="3" name="Notes Placeholder 2"/>
          <p:cNvSpPr>
            <a:spLocks noGrp="1"/>
          </p:cNvSpPr>
          <p:nvPr>
            <p:ph type="body" idx="1"/>
          </p:nvPr>
        </p:nvSpPr>
        <p:spPr>
          <a:xfrm>
            <a:off x="685800" y="3716338"/>
            <a:ext cx="5486400" cy="5084762"/>
          </a:xfrm>
        </p:spPr>
        <p:txBody>
          <a:bodyPr/>
          <a:lstStyle/>
          <a:p>
            <a:r>
              <a:rPr lang="en-US" sz="1100" b="1" dirty="0"/>
              <a:t>Key Messages: </a:t>
            </a:r>
            <a:r>
              <a:rPr lang="en-GB" sz="1200" b="1" kern="1200" dirty="0">
                <a:solidFill>
                  <a:schemeClr val="tx1"/>
                </a:solidFill>
                <a:effectLst/>
                <a:latin typeface="+mn-lt"/>
                <a:ea typeface="+mn-ea"/>
                <a:cs typeface="+mn-cs"/>
              </a:rPr>
              <a:t>There is strong evidence, mainly from animal models, that there are critical periods of susceptibility to the effects of diet, nutrition and physical activity on cancer risk. Observational evidence from humans strongly implicates events occurring early in life as important determinants of cancer risk. However, reliable data on exposures in people throughout the life course is scarce and the mechanisms through which such windows of susceptibility operate are poorly understood.</a:t>
            </a:r>
          </a:p>
          <a:p>
            <a:endParaRPr lang="en-GB" sz="1200" b="1" kern="1200" dirty="0">
              <a:solidFill>
                <a:schemeClr val="tx1"/>
              </a:solidFill>
              <a:effectLst/>
              <a:latin typeface="+mn-lt"/>
              <a:ea typeface="+mn-ea"/>
              <a:cs typeface="+mn-cs"/>
            </a:endParaRPr>
          </a:p>
          <a:p>
            <a:r>
              <a:rPr lang="en-GB" sz="1000" b="0" u="sng" kern="1200" dirty="0">
                <a:solidFill>
                  <a:schemeClr val="tx1"/>
                </a:solidFill>
                <a:effectLst/>
                <a:latin typeface="+mn-lt"/>
                <a:ea typeface="+mn-ea"/>
                <a:cs typeface="+mn-cs"/>
              </a:rPr>
              <a:t>Supporting Notes: Examples</a:t>
            </a:r>
          </a:p>
          <a:p>
            <a:pPr marL="171450" indent="-171450">
              <a:buFont typeface="Arial" panose="020B0604020202020204" pitchFamily="34" charset="0"/>
              <a:buChar char="•"/>
            </a:pPr>
            <a:r>
              <a:rPr lang="en-GB" sz="1000" b="0" u="none" kern="1200" dirty="0">
                <a:solidFill>
                  <a:schemeClr val="tx1"/>
                </a:solidFill>
                <a:effectLst/>
                <a:latin typeface="+mn-lt"/>
                <a:ea typeface="+mn-ea"/>
                <a:cs typeface="+mn-cs"/>
              </a:rPr>
              <a:t>Early Growth and development: </a:t>
            </a:r>
            <a:r>
              <a:rPr lang="en-GB" sz="1000" b="0" kern="1200" dirty="0">
                <a:solidFill>
                  <a:schemeClr val="tx1"/>
                </a:solidFill>
                <a:effectLst/>
                <a:latin typeface="+mn-lt"/>
                <a:ea typeface="+mn-ea"/>
                <a:cs typeface="+mn-cs"/>
              </a:rPr>
              <a:t>The risk of several adult cancers varies according to markers of growth and development in early life – including birthweight, age at menarche and adult attained height – as well as with body mass index (BMI) during or at the end of childhood growth (see Exposures: Height and birthweight – </a:t>
            </a:r>
            <a:r>
              <a:rPr lang="en-GB" sz="1000" b="0" kern="1200" dirty="0" err="1">
                <a:solidFill>
                  <a:schemeClr val="tx1"/>
                </a:solidFill>
                <a:effectLst/>
                <a:latin typeface="+mn-lt"/>
                <a:ea typeface="+mn-ea"/>
                <a:cs typeface="+mn-cs"/>
              </a:rPr>
              <a:t>wcrf.org</a:t>
            </a:r>
            <a:r>
              <a:rPr lang="en-GB" sz="1000" b="0" kern="1200" dirty="0">
                <a:solidFill>
                  <a:schemeClr val="tx1"/>
                </a:solidFill>
                <a:effectLst/>
                <a:latin typeface="+mn-lt"/>
                <a:ea typeface="+mn-ea"/>
                <a:cs typeface="+mn-cs"/>
              </a:rPr>
              <a:t>/exposures).</a:t>
            </a:r>
            <a:br>
              <a:rPr lang="en-GB" sz="1000" b="0" kern="1200" dirty="0">
                <a:solidFill>
                  <a:schemeClr val="tx1"/>
                </a:solidFill>
                <a:effectLst/>
                <a:latin typeface="+mn-lt"/>
                <a:ea typeface="+mn-ea"/>
                <a:cs typeface="+mn-cs"/>
              </a:rPr>
            </a:br>
            <a:r>
              <a:rPr lang="en-GB" sz="1000" b="0" kern="1200" dirty="0">
                <a:solidFill>
                  <a:schemeClr val="tx1"/>
                </a:solidFill>
                <a:effectLst/>
                <a:latin typeface="+mn-lt"/>
                <a:ea typeface="+mn-ea"/>
                <a:cs typeface="+mn-cs"/>
              </a:rPr>
              <a:t>However, understanding and resolving the mechanisms through which these effects are mediated would provide a basis for the development of alternative strategies to reduce the risk of cancer in general as well as of other noncommunicable diseases (NCDs). Identifying the developmental factors that are responsible for the association of height with cancer risk has important implications for recommendations on child growth.</a:t>
            </a:r>
          </a:p>
          <a:p>
            <a:pPr marL="171450" indent="-171450">
              <a:buFont typeface="Arial" panose="020B0604020202020204" pitchFamily="34" charset="0"/>
              <a:buChar char="•"/>
            </a:pPr>
            <a:r>
              <a:rPr lang="en-GB" sz="1000" b="0" u="none" kern="1200" dirty="0">
                <a:solidFill>
                  <a:schemeClr val="tx1"/>
                </a:solidFill>
                <a:effectLst/>
                <a:latin typeface="+mn-lt"/>
                <a:ea typeface="+mn-ea"/>
                <a:cs typeface="+mn-cs"/>
              </a:rPr>
              <a:t>Changes in body weight and composition: </a:t>
            </a:r>
            <a:r>
              <a:rPr lang="en-GB" sz="1000" b="0" kern="1200" dirty="0">
                <a:solidFill>
                  <a:schemeClr val="tx1"/>
                </a:solidFill>
                <a:effectLst/>
                <a:latin typeface="+mn-lt"/>
                <a:ea typeface="+mn-ea"/>
                <a:cs typeface="+mn-cs"/>
              </a:rPr>
              <a:t>Research is needed to determine whether intentional weight loss in people living with overweight and obesity reduces cancer risk, just as cessation of tobacco use reduces later risk.</a:t>
            </a:r>
          </a:p>
          <a:p>
            <a:pPr marL="171450" indent="-171450">
              <a:buFont typeface="Arial" panose="020B0604020202020204" pitchFamily="34" charset="0"/>
              <a:buChar char="•"/>
            </a:pPr>
            <a:r>
              <a:rPr lang="en-GB" sz="1000" b="0" u="none" kern="1200" dirty="0">
                <a:solidFill>
                  <a:schemeClr val="tx1"/>
                </a:solidFill>
                <a:effectLst/>
                <a:latin typeface="+mn-lt"/>
                <a:ea typeface="+mn-ea"/>
                <a:cs typeface="+mn-cs"/>
              </a:rPr>
              <a:t>Alcohol: </a:t>
            </a:r>
            <a:r>
              <a:rPr lang="en-GB" sz="1000" b="0" kern="1200" dirty="0">
                <a:solidFill>
                  <a:schemeClr val="tx1"/>
                </a:solidFill>
                <a:effectLst/>
                <a:latin typeface="+mn-lt"/>
                <a:ea typeface="+mn-ea"/>
                <a:cs typeface="+mn-cs"/>
              </a:rPr>
              <a:t>Understanding the impact of intakes during each phase, total duration and the benefits of cessation for each cancer type will help ensure that future recommendations are optimally effective.</a:t>
            </a:r>
          </a:p>
          <a:p>
            <a:pPr marL="171450" indent="-171450">
              <a:buFont typeface="Arial" panose="020B0604020202020204" pitchFamily="34" charset="0"/>
              <a:buChar char="•"/>
            </a:pPr>
            <a:r>
              <a:rPr lang="en-GB" sz="1000" b="0" u="none" kern="1200" dirty="0">
                <a:solidFill>
                  <a:schemeClr val="tx1"/>
                </a:solidFill>
                <a:effectLst/>
                <a:latin typeface="+mn-lt"/>
                <a:ea typeface="+mn-ea"/>
                <a:cs typeface="+mn-cs"/>
              </a:rPr>
              <a:t>Physical activity and sedentary behaviour: </a:t>
            </a:r>
            <a:r>
              <a:rPr lang="en-GB" sz="1000" b="0" kern="1200" dirty="0">
                <a:solidFill>
                  <a:schemeClr val="tx1"/>
                </a:solidFill>
                <a:effectLst/>
                <a:latin typeface="+mn-lt"/>
                <a:ea typeface="+mn-ea"/>
                <a:cs typeface="+mn-cs"/>
              </a:rPr>
              <a:t>it is not known whether there are critical periods during which being physically active is most beneficial. A greater understanding is needed of the role of sedentary behaviour overall, as a risk factor for obesity and at potentially critical periods during the life course.</a:t>
            </a:r>
          </a:p>
          <a:p>
            <a:pPr marL="171450" indent="-171450">
              <a:buFont typeface="Arial" panose="020B0604020202020204" pitchFamily="34" charset="0"/>
              <a:buChar char="•"/>
            </a:pPr>
            <a:r>
              <a:rPr lang="en-GB" sz="1000" b="0" u="none" kern="1200" dirty="0">
                <a:solidFill>
                  <a:schemeClr val="tx1"/>
                </a:solidFill>
                <a:effectLst/>
                <a:latin typeface="+mn-lt"/>
                <a:ea typeface="+mn-ea"/>
                <a:cs typeface="+mn-cs"/>
              </a:rPr>
              <a:t>Transgenerational Impact: </a:t>
            </a:r>
            <a:r>
              <a:rPr lang="en-GB" sz="1000" b="0" kern="1200" dirty="0">
                <a:solidFill>
                  <a:schemeClr val="tx1"/>
                </a:solidFill>
                <a:effectLst/>
                <a:latin typeface="+mn-lt"/>
                <a:ea typeface="+mn-ea"/>
                <a:cs typeface="+mn-cs"/>
              </a:rPr>
              <a:t>Understanding the impacts of specific exposures on pre-malignant and invasive disease, throughout the life course and in a range of cancer sites, is a high priority.</a:t>
            </a:r>
            <a:br>
              <a:rPr lang="en-GB" sz="1000" b="0" u="none" kern="1200" dirty="0">
                <a:solidFill>
                  <a:schemeClr val="tx1"/>
                </a:solidFill>
                <a:effectLst/>
                <a:latin typeface="+mn-lt"/>
                <a:ea typeface="+mn-ea"/>
                <a:cs typeface="+mn-cs"/>
              </a:rPr>
            </a:br>
            <a:r>
              <a:rPr lang="en-GB" sz="1000" b="0" u="sng" kern="1200" dirty="0">
                <a:solidFill>
                  <a:schemeClr val="tx1"/>
                </a:solidFill>
                <a:effectLst/>
                <a:latin typeface="+mn-lt"/>
                <a:ea typeface="+mn-ea"/>
                <a:cs typeface="+mn-cs"/>
              </a:rPr>
              <a:t> </a:t>
            </a:r>
          </a:p>
          <a:p>
            <a:pPr marL="285750" indent="-285750" algn="just">
              <a:buFont typeface="Wingdings" charset="2"/>
              <a:buChar char="§"/>
            </a:pPr>
            <a:endParaRPr lang="en-US" sz="1100" b="0" dirty="0"/>
          </a:p>
          <a:p>
            <a:endParaRPr lang="en-US" sz="1100" b="0" dirty="0"/>
          </a:p>
        </p:txBody>
      </p:sp>
      <p:sp>
        <p:nvSpPr>
          <p:cNvPr id="4" name="Slide Number Placeholder 3"/>
          <p:cNvSpPr>
            <a:spLocks noGrp="1"/>
          </p:cNvSpPr>
          <p:nvPr>
            <p:ph type="sldNum" sz="quarter" idx="10"/>
          </p:nvPr>
        </p:nvSpPr>
        <p:spPr/>
        <p:txBody>
          <a:bodyPr/>
          <a:lstStyle/>
          <a:p>
            <a:fld id="{5467B214-8946-0B4D-B887-7F8B37BED052}" type="slidenum">
              <a:rPr lang="en-GB" smtClean="0"/>
              <a:t>71</a:t>
            </a:fld>
            <a:endParaRPr lang="en-GB"/>
          </a:p>
        </p:txBody>
      </p:sp>
    </p:spTree>
    <p:extLst>
      <p:ext uri="{BB962C8B-B14F-4D97-AF65-F5344CB8AC3E}">
        <p14:creationId xmlns:p14="http://schemas.microsoft.com/office/powerpoint/2010/main" val="365981324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614863"/>
          </a:xfrm>
        </p:spPr>
        <p:txBody>
          <a:bodyPr/>
          <a:lstStyle/>
          <a:p>
            <a:pPr algn="l"/>
            <a:r>
              <a:rPr lang="en-US" sz="1100" b="1" dirty="0"/>
              <a:t>Key Messages: </a:t>
            </a:r>
            <a:r>
              <a:rPr lang="en-GB" sz="1200" b="1" kern="1200" dirty="0">
                <a:solidFill>
                  <a:schemeClr val="tx1"/>
                </a:solidFill>
                <a:effectLst/>
                <a:latin typeface="+mn-lt"/>
                <a:ea typeface="+mn-ea"/>
                <a:cs typeface="+mn-cs"/>
              </a:rPr>
              <a:t>The estimated impact of diet, nutrition and physical activity on cancer risk, in the current literature, has most commonly been determined from self-reported exposures at a single time point. The recent availability of objective measures to accurately capture such exposures provides opportunities to enhance research in this area.</a:t>
            </a:r>
            <a:endParaRPr lang="en-US" sz="1100" b="1" dirty="0"/>
          </a:p>
          <a:p>
            <a:pPr marL="285750" indent="-285750" algn="l">
              <a:buFont typeface="Wingdings" charset="2"/>
              <a:buChar char="§"/>
            </a:pPr>
            <a:endParaRPr lang="en-US" sz="1100" dirty="0"/>
          </a:p>
          <a:p>
            <a:pPr marL="171450" indent="-171450">
              <a:buFont typeface="Arial" panose="020B0604020202020204" pitchFamily="34" charset="0"/>
              <a:buChar char="•"/>
            </a:pPr>
            <a:r>
              <a:rPr lang="en-US" sz="1050" b="0" u="sng" dirty="0"/>
              <a:t>Supporting Notes</a:t>
            </a:r>
            <a:r>
              <a:rPr lang="en-US" sz="1050" b="0" u="none" dirty="0"/>
              <a:t>: </a:t>
            </a:r>
            <a:r>
              <a:rPr lang="en-US" sz="1050" b="0" dirty="0"/>
              <a:t>In the CUP, the collation and interpretation of the evidence available in the published literature has highlighted inherent limitations of dietary measurements when it comes to precisely and accurately </a:t>
            </a:r>
            <a:r>
              <a:rPr lang="en-US" sz="1050" b="0" dirty="0" err="1"/>
              <a:t>characterising</a:t>
            </a:r>
            <a:r>
              <a:rPr lang="en-US" sz="1050" b="0" dirty="0"/>
              <a:t> dietary intake, body composition, relevant metabolic processes and other nutritional states, and physical activity. </a:t>
            </a:r>
          </a:p>
          <a:p>
            <a:pPr marL="171450" indent="-171450">
              <a:buFont typeface="Arial" panose="020B0604020202020204" pitchFamily="34" charset="0"/>
              <a:buChar char="•"/>
            </a:pPr>
            <a:r>
              <a:rPr lang="en-US" sz="1050" b="0" dirty="0"/>
              <a:t>Incorporating the following markers and measures into study designs could help to establish causal relationships between diet, nutrition, physical activity and disease, and to avoid bias and measurement error. </a:t>
            </a:r>
          </a:p>
          <a:p>
            <a:pPr marL="171450" indent="-171450">
              <a:buFont typeface="Arial" panose="020B0604020202020204" pitchFamily="34" charset="0"/>
              <a:buChar char="•"/>
            </a:pPr>
            <a:r>
              <a:rPr lang="en-US" sz="1050" b="0" u="sng" dirty="0"/>
              <a:t>Examples</a:t>
            </a:r>
            <a:r>
              <a:rPr lang="en-US" sz="1050" b="0" u="none" dirty="0"/>
              <a:t>:</a:t>
            </a:r>
            <a:br>
              <a:rPr lang="en-US" sz="1050" b="0" dirty="0"/>
            </a:br>
            <a:r>
              <a:rPr lang="en-US" sz="1050" b="0" dirty="0"/>
              <a:t>Biomarkers: </a:t>
            </a:r>
            <a:r>
              <a:rPr lang="en-GB" sz="1050" b="0" kern="1200" dirty="0">
                <a:solidFill>
                  <a:schemeClr val="tx1"/>
                </a:solidFill>
                <a:effectLst/>
                <a:latin typeface="+mn-lt"/>
                <a:ea typeface="+mn-ea"/>
                <a:cs typeface="+mn-cs"/>
              </a:rPr>
              <a:t>Biomarkers of dietary exposures can be used to validate self-reported dietary exposures to reduce misclassification of exposures and increase statistical power.</a:t>
            </a:r>
          </a:p>
          <a:p>
            <a:pPr marL="171450" indent="-171450">
              <a:buFont typeface="Arial" panose="020B0604020202020204" pitchFamily="34" charset="0"/>
              <a:buChar char="•"/>
            </a:pPr>
            <a:r>
              <a:rPr lang="en-US" sz="1050" b="0" dirty="0"/>
              <a:t>Objective Methods: </a:t>
            </a:r>
            <a:r>
              <a:rPr lang="en-GB" sz="1050" b="0" kern="1200" dirty="0">
                <a:solidFill>
                  <a:schemeClr val="tx1"/>
                </a:solidFill>
                <a:effectLst/>
                <a:latin typeface="+mn-lt"/>
                <a:ea typeface="+mn-ea"/>
                <a:cs typeface="+mn-cs"/>
              </a:rPr>
              <a:t>The technique of Mendelian randomisation also offers opportunities for exploring how cancer risk differs with genetic variations that mimic different levels of exposure, but with less likelihood of confounding.</a:t>
            </a:r>
          </a:p>
          <a:p>
            <a:pPr marL="171450" indent="-171450">
              <a:buFont typeface="Arial" panose="020B0604020202020204" pitchFamily="34" charset="0"/>
              <a:buChar char="•"/>
            </a:pPr>
            <a:r>
              <a:rPr lang="en-GB" sz="1050" b="0" kern="1200" dirty="0">
                <a:solidFill>
                  <a:schemeClr val="tx1"/>
                </a:solidFill>
                <a:effectLst/>
                <a:latin typeface="+mn-lt"/>
                <a:ea typeface="+mn-ea"/>
                <a:cs typeface="+mn-cs"/>
              </a:rPr>
              <a:t>Measures of body composition: such as dual-energy X-ray absorptiometry (‘</a:t>
            </a:r>
            <a:r>
              <a:rPr lang="en-GB" sz="1050" b="0" kern="1200" dirty="0" err="1">
                <a:solidFill>
                  <a:schemeClr val="tx1"/>
                </a:solidFill>
                <a:effectLst/>
                <a:latin typeface="+mn-lt"/>
                <a:ea typeface="+mn-ea"/>
                <a:cs typeface="+mn-cs"/>
              </a:rPr>
              <a:t>dexa</a:t>
            </a:r>
            <a:r>
              <a:rPr lang="en-GB" sz="1050" b="0" kern="1200" dirty="0">
                <a:solidFill>
                  <a:schemeClr val="tx1"/>
                </a:solidFill>
                <a:effectLst/>
                <a:latin typeface="+mn-lt"/>
                <a:ea typeface="+mn-ea"/>
                <a:cs typeface="+mn-cs"/>
              </a:rPr>
              <a:t>’ scan), computer tomographic (CT) scans and magnetic resonance imaging (MRI) can provide accurate measures of body composition beyond anthropometric measures such as BMI, waist circumference and waist-hip ratio. BMI is currently the most commonly used measure of adiposity.</a:t>
            </a:r>
          </a:p>
          <a:p>
            <a:pPr marL="171450" indent="-171450">
              <a:buFont typeface="Arial" panose="020B0604020202020204" pitchFamily="34" charset="0"/>
              <a:buChar char="•"/>
            </a:pPr>
            <a:r>
              <a:rPr lang="en-US" sz="1050" b="0" dirty="0"/>
              <a:t>Alcohol: </a:t>
            </a:r>
            <a:r>
              <a:rPr lang="en-GB" sz="1050" b="0" kern="1200" dirty="0">
                <a:solidFill>
                  <a:schemeClr val="tx1"/>
                </a:solidFill>
                <a:effectLst/>
                <a:latin typeface="+mn-lt"/>
                <a:ea typeface="+mn-ea"/>
                <a:cs typeface="+mn-cs"/>
              </a:rPr>
              <a:t>further research is needed on the role of patterns of drinking (for example, bingeing or social drinking) and the benefits of stopping, especially in moderate drinkers.</a:t>
            </a:r>
            <a:br>
              <a:rPr lang="en-US" sz="1050" b="0" dirty="0"/>
            </a:br>
            <a:r>
              <a:rPr lang="en-US" sz="1050" b="0" dirty="0"/>
              <a:t> </a:t>
            </a:r>
          </a:p>
        </p:txBody>
      </p:sp>
      <p:sp>
        <p:nvSpPr>
          <p:cNvPr id="4" name="Slide Number Placeholder 3"/>
          <p:cNvSpPr>
            <a:spLocks noGrp="1"/>
          </p:cNvSpPr>
          <p:nvPr>
            <p:ph type="sldNum" sz="quarter" idx="10"/>
          </p:nvPr>
        </p:nvSpPr>
        <p:spPr/>
        <p:txBody>
          <a:bodyPr/>
          <a:lstStyle/>
          <a:p>
            <a:fld id="{5467B214-8946-0B4D-B887-7F8B37BED052}" type="slidenum">
              <a:rPr lang="en-GB" smtClean="0"/>
              <a:t>72</a:t>
            </a:fld>
            <a:endParaRPr lang="en-GB" dirty="0"/>
          </a:p>
        </p:txBody>
      </p:sp>
    </p:spTree>
    <p:extLst>
      <p:ext uri="{BB962C8B-B14F-4D97-AF65-F5344CB8AC3E}">
        <p14:creationId xmlns:p14="http://schemas.microsoft.com/office/powerpoint/2010/main" val="336184014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586289"/>
          </a:xfrm>
        </p:spPr>
        <p:txBody>
          <a:bodyPr/>
          <a:lstStyle/>
          <a:p>
            <a:r>
              <a:rPr lang="en-US" sz="1100" b="1" dirty="0"/>
              <a:t>Key Messages: </a:t>
            </a:r>
            <a:r>
              <a:rPr lang="en-GB" sz="1200" b="1" kern="1200" dirty="0">
                <a:solidFill>
                  <a:schemeClr val="tx1"/>
                </a:solidFill>
                <a:effectLst/>
                <a:latin typeface="+mn-lt"/>
                <a:ea typeface="+mn-ea"/>
                <a:cs typeface="+mn-cs"/>
              </a:rPr>
              <a:t>Tumours are increasingly classified by molecular features in addition to traditional anatomic and histological features. The differential impact of risk factors on molecularly defined subtypes of some cancers demands that molecular features are accurately reported and available to researchers. </a:t>
            </a:r>
          </a:p>
          <a:p>
            <a:endParaRPr lang="en-US" sz="1100" b="1" dirty="0"/>
          </a:p>
          <a:p>
            <a:pPr marL="171450" indent="-171450">
              <a:buFont typeface="Arial" panose="020B0604020202020204" pitchFamily="34" charset="0"/>
              <a:buChar char="•"/>
            </a:pPr>
            <a:r>
              <a:rPr lang="en-US" sz="1050" b="0" u="sng" dirty="0">
                <a:latin typeface="+mn-lt"/>
                <a:cs typeface="Arial" panose="020B0604020202020204" pitchFamily="34" charset="0"/>
              </a:rPr>
              <a:t>Supporting Notes</a:t>
            </a:r>
            <a:r>
              <a:rPr lang="en-US" sz="1050" b="0" u="none" dirty="0">
                <a:latin typeface="+mn-lt"/>
                <a:cs typeface="Arial" panose="020B0604020202020204" pitchFamily="34" charset="0"/>
              </a:rPr>
              <a:t>:</a:t>
            </a:r>
          </a:p>
          <a:p>
            <a:pPr marL="285750" indent="-285750">
              <a:buFont typeface="Wingdings" charset="2"/>
              <a:buChar char="§"/>
            </a:pPr>
            <a:r>
              <a:rPr lang="en-US" sz="1050" b="0" dirty="0">
                <a:latin typeface="+mn-lt"/>
                <a:cs typeface="Arial" panose="020B0604020202020204" pitchFamily="34" charset="0"/>
              </a:rPr>
              <a:t>The diagnosis, </a:t>
            </a:r>
            <a:r>
              <a:rPr lang="en-US" sz="1050" b="0" dirty="0" err="1">
                <a:latin typeface="+mn-lt"/>
                <a:cs typeface="Arial" panose="020B0604020202020204" pitchFamily="34" charset="0"/>
              </a:rPr>
              <a:t>characterisation</a:t>
            </a:r>
            <a:r>
              <a:rPr lang="en-US" sz="1050" b="0" dirty="0">
                <a:latin typeface="+mn-lt"/>
                <a:cs typeface="Arial" panose="020B0604020202020204" pitchFamily="34" charset="0"/>
              </a:rPr>
              <a:t> and treatment of cancer is increasingly complex. Emerging understanding of molecular phenotypes enables definitions of cancers that go beyond simple anatomic classifications. Future study designs must accommodate and </a:t>
            </a:r>
            <a:r>
              <a:rPr lang="en-US" sz="1050" b="0" dirty="0" err="1">
                <a:latin typeface="+mn-lt"/>
                <a:cs typeface="Arial" panose="020B0604020202020204" pitchFamily="34" charset="0"/>
              </a:rPr>
              <a:t>standardise</a:t>
            </a:r>
            <a:r>
              <a:rPr lang="en-US" sz="1050" b="0" dirty="0">
                <a:latin typeface="+mn-lt"/>
                <a:cs typeface="Arial" panose="020B0604020202020204" pitchFamily="34" charset="0"/>
              </a:rPr>
              <a:t> the assessment of this phenotypic diversity so that disease endpoints are comparable. </a:t>
            </a:r>
          </a:p>
          <a:p>
            <a:pPr marL="285750" indent="-285750">
              <a:buFont typeface="Wingdings" charset="2"/>
              <a:buChar char="§"/>
            </a:pPr>
            <a:r>
              <a:rPr lang="en-US" sz="1050" b="0" dirty="0">
                <a:latin typeface="+mn-lt"/>
                <a:cs typeface="Arial" panose="020B0604020202020204" pitchFamily="34" charset="0"/>
              </a:rPr>
              <a:t>The current literature is not always consistent in the description and definition of cancer outcomes, including the genomic evolution of the </a:t>
            </a:r>
            <a:r>
              <a:rPr lang="en-US" sz="1050" b="0" dirty="0" err="1">
                <a:latin typeface="+mn-lt"/>
                <a:cs typeface="Arial" panose="020B0604020202020204" pitchFamily="34" charset="0"/>
              </a:rPr>
              <a:t>tumour</a:t>
            </a:r>
            <a:r>
              <a:rPr lang="en-US" sz="1050" b="0" dirty="0">
                <a:latin typeface="+mn-lt"/>
                <a:cs typeface="Arial" panose="020B0604020202020204" pitchFamily="34" charset="0"/>
              </a:rPr>
              <a:t> over time and with treatment. </a:t>
            </a:r>
          </a:p>
          <a:p>
            <a:pPr marL="285750" indent="-285750">
              <a:buFont typeface="Arial" charset="0"/>
              <a:buChar char="•"/>
            </a:pPr>
            <a:r>
              <a:rPr lang="en-US" sz="1050" b="0" dirty="0">
                <a:latin typeface="+mn-lt"/>
                <a:cs typeface="Arial" panose="020B0604020202020204" pitchFamily="34" charset="0"/>
              </a:rPr>
              <a:t>Better </a:t>
            </a:r>
            <a:r>
              <a:rPr lang="en-US" sz="1050" b="0" dirty="0" err="1">
                <a:latin typeface="+mn-lt"/>
                <a:cs typeface="Arial" panose="020B0604020202020204" pitchFamily="34" charset="0"/>
              </a:rPr>
              <a:t>characterisation</a:t>
            </a:r>
            <a:r>
              <a:rPr lang="en-US" sz="1050" b="0" dirty="0">
                <a:latin typeface="+mn-lt"/>
                <a:cs typeface="Arial" panose="020B0604020202020204" pitchFamily="34" charset="0"/>
              </a:rPr>
              <a:t> of risk according to cancer subtypes, and studies that address the molecular variability of cancer as well as other outcomes, whether cancer-specific (for example, cancer incidence, progression and recurrence) or not (for example, other non- communicable diseases and quality of life), are therefore important. </a:t>
            </a:r>
            <a:endParaRPr lang="en-US" sz="1050" b="0" kern="1200" dirty="0">
              <a:solidFill>
                <a:schemeClr val="tx1"/>
              </a:solidFill>
              <a:effectLst/>
              <a:latin typeface="+mn-lt"/>
              <a:cs typeface="Arial" panose="020B0604020202020204" pitchFamily="34" charset="0"/>
            </a:endParaRPr>
          </a:p>
          <a:p>
            <a:pPr marL="285750" indent="-285750">
              <a:buFont typeface="Arial" charset="0"/>
              <a:buChar char="•"/>
            </a:pPr>
            <a:r>
              <a:rPr lang="en-GB" sz="1050" b="0" kern="1200" dirty="0">
                <a:solidFill>
                  <a:schemeClr val="tx1"/>
                </a:solidFill>
                <a:effectLst/>
                <a:latin typeface="+mn-lt"/>
                <a:cs typeface="Arial" panose="020B0604020202020204" pitchFamily="34" charset="0"/>
              </a:rPr>
              <a:t>The potential for diet to affect treatment efficacy, both positively and negatively, demands that further research be conducted to identify any potential interactions.</a:t>
            </a:r>
            <a:endParaRPr lang="en-US" sz="1050" b="0" kern="1200" dirty="0">
              <a:solidFill>
                <a:schemeClr val="tx1"/>
              </a:solidFill>
              <a:effectLst/>
              <a:latin typeface="+mn-lt"/>
              <a:cs typeface="Arial" panose="020B0604020202020204" pitchFamily="34" charset="0"/>
            </a:endParaRPr>
          </a:p>
          <a:p>
            <a:pPr marL="285750" indent="-285750">
              <a:buFont typeface="Arial" charset="0"/>
              <a:buChar char="•"/>
            </a:pPr>
            <a:r>
              <a:rPr lang="en-GB" sz="1050" b="0" kern="1200" dirty="0">
                <a:solidFill>
                  <a:schemeClr val="tx1"/>
                </a:solidFill>
                <a:effectLst/>
                <a:latin typeface="+mn-lt"/>
                <a:cs typeface="Arial" panose="020B0604020202020204" pitchFamily="34" charset="0"/>
              </a:rPr>
              <a:t>As cancer survival improves, the duration of follow-up of people living with and beyond cancer needs to increase so that the full spectrum of the impact of the disease, its treatment and the impact of lifestyle on those outcomes can be adequately addressed. The impacts of diet, nutrition and physical activity on cancer-related outcomes, in addition to cancer-specific and overall mortality, need to be fully characterised so that their role in overall health can be appropriately assessed.</a:t>
            </a:r>
          </a:p>
          <a:p>
            <a:pPr marL="285750" indent="-285750">
              <a:buFont typeface="Arial" charset="0"/>
              <a:buChar char="•"/>
            </a:pPr>
            <a:endParaRPr lang="en-US" sz="1100" b="0" dirty="0">
              <a:latin typeface="+mn-lt"/>
            </a:endParaRPr>
          </a:p>
          <a:p>
            <a:endParaRPr lang="en-US" sz="1100" b="0" dirty="0">
              <a:latin typeface="+mn-lt"/>
            </a:endParaRPr>
          </a:p>
        </p:txBody>
      </p:sp>
      <p:sp>
        <p:nvSpPr>
          <p:cNvPr id="4" name="Slide Number Placeholder 3"/>
          <p:cNvSpPr>
            <a:spLocks noGrp="1"/>
          </p:cNvSpPr>
          <p:nvPr>
            <p:ph type="sldNum" sz="quarter" idx="10"/>
          </p:nvPr>
        </p:nvSpPr>
        <p:spPr/>
        <p:txBody>
          <a:bodyPr/>
          <a:lstStyle/>
          <a:p>
            <a:fld id="{5467B214-8946-0B4D-B887-7F8B37BED052}" type="slidenum">
              <a:rPr lang="en-GB" smtClean="0"/>
              <a:t>73</a:t>
            </a:fld>
            <a:endParaRPr lang="en-GB"/>
          </a:p>
        </p:txBody>
      </p:sp>
    </p:spTree>
    <p:extLst>
      <p:ext uri="{BB962C8B-B14F-4D97-AF65-F5344CB8AC3E}">
        <p14:creationId xmlns:p14="http://schemas.microsoft.com/office/powerpoint/2010/main" val="221360989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Messages: </a:t>
            </a:r>
            <a:r>
              <a:rPr lang="en-GB" sz="1200" b="1" kern="1200" dirty="0">
                <a:solidFill>
                  <a:schemeClr val="tx1"/>
                </a:solidFill>
                <a:effectLst/>
                <a:latin typeface="+mn-lt"/>
                <a:ea typeface="+mn-ea"/>
                <a:cs typeface="+mn-cs"/>
              </a:rPr>
              <a:t>The dramatic increase in cancer survivorship has led to intense research into the impact of diet, nutrition and physical activity on outcomes after a diagnosis of cancer. However, the current evidence is not sufficiently strong to support specific recommendations for cancer survivors beyond advice to follow the recommendations for cancer prevention. Research is needed to determine whether interventions that change body composition, dietary intake or levels of physical activity can improve patient outcomes after a cancer diagnosis.</a:t>
            </a:r>
          </a:p>
          <a:p>
            <a:endParaRPr lang="en-US" b="1" dirty="0"/>
          </a:p>
          <a:p>
            <a:pPr marL="171450" indent="-171450">
              <a:buFont typeface="Arial" panose="020B0604020202020204" pitchFamily="34" charset="0"/>
              <a:buChar char="•"/>
            </a:pPr>
            <a:r>
              <a:rPr lang="en-GB" sz="1200" b="0" u="sng" kern="1200" dirty="0">
                <a:solidFill>
                  <a:schemeClr val="tx1"/>
                </a:solidFill>
                <a:effectLst/>
                <a:latin typeface="+mn-lt"/>
                <a:ea typeface="+mn-ea"/>
                <a:cs typeface="+mn-cs"/>
              </a:rPr>
              <a:t>Supporting Notes</a:t>
            </a:r>
            <a:r>
              <a:rPr lang="en-GB" sz="1200" b="0" u="none" kern="1200" dirty="0">
                <a:solidFill>
                  <a:schemeClr val="tx1"/>
                </a:solidFill>
                <a:effectLst/>
                <a:latin typeface="+mn-lt"/>
                <a:ea typeface="+mn-ea"/>
                <a:cs typeface="+mn-cs"/>
              </a:rPr>
              <a:t>: </a:t>
            </a:r>
            <a:r>
              <a:rPr lang="en-GB" sz="1200" b="0" kern="1200" dirty="0">
                <a:solidFill>
                  <a:schemeClr val="tx1"/>
                </a:solidFill>
                <a:effectLst/>
                <a:latin typeface="+mn-lt"/>
                <a:ea typeface="+mn-ea"/>
                <a:cs typeface="+mn-cs"/>
              </a:rPr>
              <a:t>Future research will need to address each phase of survivorship and the potential to positively affect outcomes in people living with and beyond cancer. There is currently considerable uncertainty regarding the roles of body composition and weight management in the context of cancer survival. </a:t>
            </a:r>
          </a:p>
          <a:p>
            <a:pPr marL="171450" indent="-171450">
              <a:buFont typeface="Arial" panose="020B0604020202020204" pitchFamily="34" charset="0"/>
              <a:buChar char="•"/>
            </a:pPr>
            <a:r>
              <a:rPr lang="en-GB" sz="1200" b="0" kern="1200" dirty="0">
                <a:solidFill>
                  <a:schemeClr val="tx1"/>
                </a:solidFill>
                <a:effectLst/>
                <a:latin typeface="+mn-lt"/>
                <a:ea typeface="+mn-ea"/>
                <a:cs typeface="+mn-cs"/>
              </a:rPr>
              <a:t>However, to address the potential impact of disease on body composition and outcomes, future research must account for peri-diagnostic weight trajectories.</a:t>
            </a:r>
          </a:p>
          <a:p>
            <a:pPr marL="171450" indent="-171450">
              <a:buFont typeface="Arial" panose="020B0604020202020204" pitchFamily="34" charset="0"/>
              <a:buChar char="•"/>
            </a:pPr>
            <a:r>
              <a:rPr lang="en-GB" sz="1200" b="0" kern="1200" dirty="0">
                <a:solidFill>
                  <a:schemeClr val="tx1"/>
                </a:solidFill>
                <a:effectLst/>
                <a:latin typeface="+mn-lt"/>
                <a:ea typeface="+mn-ea"/>
                <a:cs typeface="+mn-cs"/>
              </a:rPr>
              <a:t>Example: Physical Activity</a:t>
            </a:r>
            <a:br>
              <a:rPr lang="en-GB" sz="1200" b="0" kern="1200" dirty="0">
                <a:solidFill>
                  <a:schemeClr val="tx1"/>
                </a:solidFill>
                <a:effectLst/>
                <a:latin typeface="+mn-lt"/>
                <a:ea typeface="+mn-ea"/>
                <a:cs typeface="+mn-cs"/>
              </a:rPr>
            </a:br>
            <a:r>
              <a:rPr lang="en-GB" sz="1200" b="0" kern="1200" dirty="0">
                <a:solidFill>
                  <a:schemeClr val="tx1"/>
                </a:solidFill>
                <a:effectLst/>
                <a:latin typeface="+mn-lt"/>
                <a:ea typeface="+mn-ea"/>
                <a:cs typeface="+mn-cs"/>
              </a:rPr>
              <a:t>The role of physical activity in potentially improving outcomes in people living with and beyond cancer is an area of intense research interest.</a:t>
            </a:r>
            <a:br>
              <a:rPr lang="en-GB" sz="1200" b="0" kern="1200" dirty="0">
                <a:solidFill>
                  <a:schemeClr val="tx1"/>
                </a:solidFill>
                <a:effectLst/>
                <a:latin typeface="+mn-lt"/>
                <a:ea typeface="+mn-ea"/>
                <a:cs typeface="+mn-cs"/>
              </a:rPr>
            </a:br>
            <a:r>
              <a:rPr lang="en-GB" sz="1200" b="0" kern="1200" dirty="0">
                <a:solidFill>
                  <a:schemeClr val="tx1"/>
                </a:solidFill>
                <a:effectLst/>
                <a:latin typeface="+mn-lt"/>
                <a:ea typeface="+mn-ea"/>
                <a:cs typeface="+mn-cs"/>
              </a:rPr>
              <a:t>In addition to cancer-specific outcomes, the role of physical activity in improving overall survival, fatigue and quality of life are important research priorities.</a:t>
            </a:r>
          </a:p>
          <a:p>
            <a:pPr marL="171450" indent="-171450">
              <a:buFont typeface="Arial" panose="020B0604020202020204" pitchFamily="34" charset="0"/>
              <a:buChar char="•"/>
            </a:pPr>
            <a:endParaRPr lang="en-GB" sz="1200" b="0" kern="1200" dirty="0">
              <a:solidFill>
                <a:schemeClr val="tx1"/>
              </a:solidFill>
              <a:effectLst/>
              <a:latin typeface="+mn-lt"/>
              <a:ea typeface="+mn-ea"/>
              <a:cs typeface="+mn-cs"/>
            </a:endParaRPr>
          </a:p>
          <a:p>
            <a:pPr marL="171450" indent="-171450">
              <a:buFont typeface="Arial" panose="020B0604020202020204" pitchFamily="34" charset="0"/>
              <a:buChar char="•"/>
            </a:pPr>
            <a:endParaRPr lang="en-GB" sz="1200" b="0" kern="1200" dirty="0">
              <a:solidFill>
                <a:schemeClr val="tx1"/>
              </a:solidFill>
              <a:effectLst/>
              <a:latin typeface="+mn-lt"/>
              <a:ea typeface="+mn-ea"/>
              <a:cs typeface="+mn-cs"/>
            </a:endParaRPr>
          </a:p>
          <a:p>
            <a:endParaRPr lang="en-US" b="0" dirty="0"/>
          </a:p>
        </p:txBody>
      </p:sp>
      <p:sp>
        <p:nvSpPr>
          <p:cNvPr id="4" name="Slide Number Placeholder 3"/>
          <p:cNvSpPr>
            <a:spLocks noGrp="1"/>
          </p:cNvSpPr>
          <p:nvPr>
            <p:ph type="sldNum" sz="quarter" idx="10"/>
          </p:nvPr>
        </p:nvSpPr>
        <p:spPr/>
        <p:txBody>
          <a:bodyPr/>
          <a:lstStyle/>
          <a:p>
            <a:fld id="{5467B214-8946-0B4D-B887-7F8B37BED052}" type="slidenum">
              <a:rPr lang="en-GB" smtClean="0"/>
              <a:t>74</a:t>
            </a:fld>
            <a:endParaRPr lang="en-GB"/>
          </a:p>
        </p:txBody>
      </p:sp>
    </p:spTree>
    <p:extLst>
      <p:ext uri="{BB962C8B-B14F-4D97-AF65-F5344CB8AC3E}">
        <p14:creationId xmlns:p14="http://schemas.microsoft.com/office/powerpoint/2010/main" val="124080214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3914775"/>
          </a:xfrm>
        </p:spPr>
        <p:txBody>
          <a:bodyPr/>
          <a:lstStyle/>
          <a:p>
            <a:r>
              <a:rPr lang="en-US" sz="1100" b="1" dirty="0"/>
              <a:t>Key Messages: </a:t>
            </a:r>
            <a:r>
              <a:rPr lang="en-GB" sz="1200" b="1" kern="1200" dirty="0">
                <a:solidFill>
                  <a:schemeClr val="tx1"/>
                </a:solidFill>
                <a:effectLst/>
                <a:latin typeface="+mn-lt"/>
                <a:ea typeface="+mn-ea"/>
                <a:cs typeface="+mn-cs"/>
              </a:rPr>
              <a:t>Cancer is a global disease, but the majority of research to date has been conducted in high-income countries. The rapidly increasing burden of cancer and the change in the pattern of cancer in low-to middle-income countries, as well as differences in diet, nutrition and physical activity between diverse populations, mean that existing research cannot simply be generalised to those populations. Context-specific research is necessary to understand the impact of these exposures in diverse global populations.</a:t>
            </a:r>
          </a:p>
          <a:p>
            <a:endParaRPr lang="en-GB" sz="1200" b="1"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b="0" u="sng" kern="1200" dirty="0">
                <a:solidFill>
                  <a:schemeClr val="tx1"/>
                </a:solidFill>
                <a:effectLst/>
                <a:latin typeface="+mn-lt"/>
                <a:ea typeface="+mn-ea"/>
                <a:cs typeface="+mn-cs"/>
              </a:rPr>
              <a:t>Supporting Notes</a:t>
            </a:r>
            <a:r>
              <a:rPr lang="en-GB" sz="1200" b="0" u="none" kern="1200" dirty="0">
                <a:solidFill>
                  <a:schemeClr val="tx1"/>
                </a:solidFill>
                <a:effectLst/>
                <a:latin typeface="+mn-lt"/>
                <a:ea typeface="+mn-ea"/>
                <a:cs typeface="+mn-cs"/>
              </a:rPr>
              <a:t>:</a:t>
            </a:r>
            <a:br>
              <a:rPr lang="en-GB" sz="1200" b="0" u="sng"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The majority of epidemiological studies have been conducted in high-income countries such as the UK, other European countries, the USA and Australia. Good-quality data on specific exposures and cancer sites was very limited for many countries, especially low- to middle-income countries. Patterns of cancer incidence and relevant exposures vary considerably according to geographical region. In addition, different racial and ethnic responses to exposures may lead to disparities in cancer risk and outcomes within geographic regions with shared exposures.</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Measures of exposures and the distribution of outcomes may differ in different settings; careful validation of exposure assessment instruments is needed to ensure that future research is equipped to address the cancer challenge, particularly in low-resource settings .</a:t>
            </a:r>
          </a:p>
          <a:p>
            <a:br>
              <a:rPr lang="en-GB" sz="1200" b="0" u="sng" kern="1200" dirty="0">
                <a:solidFill>
                  <a:schemeClr val="tx1"/>
                </a:solidFill>
                <a:effectLst/>
                <a:latin typeface="+mn-lt"/>
                <a:ea typeface="+mn-ea"/>
                <a:cs typeface="+mn-cs"/>
              </a:rPr>
            </a:br>
            <a:endParaRPr lang="en-GB" sz="1200" b="0" u="sng" kern="1200" dirty="0">
              <a:solidFill>
                <a:schemeClr val="tx1"/>
              </a:solidFill>
              <a:effectLst/>
              <a:latin typeface="+mn-lt"/>
              <a:ea typeface="+mn-ea"/>
              <a:cs typeface="+mn-cs"/>
            </a:endParaRPr>
          </a:p>
          <a:p>
            <a:pPr algn="just"/>
            <a:endParaRPr lang="en-US" sz="1100" b="1" dirty="0"/>
          </a:p>
          <a:p>
            <a:pPr algn="just"/>
            <a:endParaRPr lang="en-US" sz="1100" b="1" dirty="0"/>
          </a:p>
        </p:txBody>
      </p:sp>
      <p:sp>
        <p:nvSpPr>
          <p:cNvPr id="4" name="Slide Number Placeholder 3"/>
          <p:cNvSpPr>
            <a:spLocks noGrp="1"/>
          </p:cNvSpPr>
          <p:nvPr>
            <p:ph type="sldNum" sz="quarter" idx="10"/>
          </p:nvPr>
        </p:nvSpPr>
        <p:spPr/>
        <p:txBody>
          <a:bodyPr/>
          <a:lstStyle/>
          <a:p>
            <a:fld id="{5467B214-8946-0B4D-B887-7F8B37BED052}" type="slidenum">
              <a:rPr lang="en-GB" smtClean="0"/>
              <a:t>75</a:t>
            </a:fld>
            <a:endParaRPr lang="en-GB"/>
          </a:p>
        </p:txBody>
      </p:sp>
    </p:spTree>
    <p:extLst>
      <p:ext uri="{BB962C8B-B14F-4D97-AF65-F5344CB8AC3E}">
        <p14:creationId xmlns:p14="http://schemas.microsoft.com/office/powerpoint/2010/main" val="329753013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443413"/>
          </a:xfrm>
        </p:spPr>
        <p:txBody>
          <a:bodyPr/>
          <a:lstStyle/>
          <a:p>
            <a:pPr marL="285750" indent="-285750" algn="just">
              <a:buFont typeface="Arial" panose="020B0604020202020204" pitchFamily="34" charset="0"/>
              <a:buChar char="•"/>
            </a:pPr>
            <a:r>
              <a:rPr lang="en-US" sz="1100" b="1" dirty="0">
                <a:solidFill>
                  <a:schemeClr val="tx1"/>
                </a:solidFill>
              </a:rPr>
              <a:t>Key Messages: The TER is the most authoritative and up to date analysis of the links between diet, nutrition, physical activity and cancer.</a:t>
            </a:r>
          </a:p>
          <a:p>
            <a:pPr marL="285750" indent="-285750" algn="just">
              <a:buFont typeface="Arial" panose="020B0604020202020204" pitchFamily="34" charset="0"/>
              <a:buChar char="•"/>
            </a:pPr>
            <a:r>
              <a:rPr lang="en-US" sz="1100" b="1" dirty="0">
                <a:solidFill>
                  <a:schemeClr val="tx1"/>
                </a:solidFill>
              </a:rPr>
              <a:t>Following the recommendations is expected to substantially reduce risk of cancer and other NCDs.</a:t>
            </a:r>
          </a:p>
          <a:p>
            <a:pPr marL="285750" indent="-285750" algn="just">
              <a:buFont typeface="Arial" panose="020B0604020202020204" pitchFamily="34" charset="0"/>
              <a:buChar char="•"/>
            </a:pPr>
            <a:endParaRPr lang="en-US" sz="1000" dirty="0">
              <a:solidFill>
                <a:schemeClr val="tx1"/>
              </a:solidFill>
            </a:endParaRPr>
          </a:p>
          <a:p>
            <a:pPr marL="285750" indent="-285750" algn="just">
              <a:buFont typeface="Arial" panose="020B0604020202020204" pitchFamily="34" charset="0"/>
              <a:buChar char="•"/>
            </a:pPr>
            <a:r>
              <a:rPr lang="en-US" sz="1000" b="0" u="sng" dirty="0">
                <a:solidFill>
                  <a:schemeClr val="tx1"/>
                </a:solidFill>
              </a:rPr>
              <a:t>Supporting Notes</a:t>
            </a:r>
            <a:r>
              <a:rPr lang="en-US" sz="1000" b="0" u="none" dirty="0">
                <a:solidFill>
                  <a:schemeClr val="tx1"/>
                </a:solidFill>
              </a:rPr>
              <a:t>: </a:t>
            </a:r>
            <a:r>
              <a:rPr lang="en-US" sz="1000" b="0" dirty="0">
                <a:solidFill>
                  <a:schemeClr val="tx1"/>
                </a:solidFill>
              </a:rPr>
              <a:t>The publication of the Third Expert Report is an important milestone in the life of the Continuous Update Project (CUP). </a:t>
            </a:r>
          </a:p>
          <a:p>
            <a:pPr marL="285750" indent="-285750" algn="just">
              <a:buFont typeface="Arial" panose="020B0604020202020204" pitchFamily="34" charset="0"/>
              <a:buChar char="•"/>
            </a:pPr>
            <a:r>
              <a:rPr lang="en-US" sz="1000" b="0" dirty="0">
                <a:solidFill>
                  <a:schemeClr val="tx1"/>
                </a:solidFill>
              </a:rPr>
              <a:t>Like its predecessors, the Third Expert Report provides a comprehensive analysis, using the most meticulous methods, of the current state of the evidence on preventing and surviving cancer through diet, nutrition, maintaining a healthy weight and physical activity, and presents the latest Cancer Prevention Recommendations. </a:t>
            </a:r>
          </a:p>
          <a:p>
            <a:pPr marL="285750" indent="-285750" algn="just">
              <a:buFont typeface="Arial" panose="020B0604020202020204" pitchFamily="34" charset="0"/>
              <a:buChar char="•"/>
            </a:pPr>
            <a:r>
              <a:rPr lang="en-US" sz="1000" b="0" dirty="0">
                <a:solidFill>
                  <a:schemeClr val="tx1"/>
                </a:solidFill>
              </a:rPr>
              <a:t>The Cancer Prevention Recommendations provide a tangible way to reduce the incidence of cancer by helping people to maintain a healthy weight and adopt healthy patterns of eating, drinking and physical activity throughout life, and by informing policy action. The Recommendations are for use by individuals, researchers, medical and health professionals, policymakers, civil society </a:t>
            </a:r>
            <a:r>
              <a:rPr lang="en-US" sz="1000" b="0" dirty="0" err="1">
                <a:solidFill>
                  <a:schemeClr val="tx1"/>
                </a:solidFill>
              </a:rPr>
              <a:t>organisations</a:t>
            </a:r>
            <a:r>
              <a:rPr lang="en-US" sz="1000" b="0" dirty="0">
                <a:solidFill>
                  <a:schemeClr val="tx1"/>
                </a:solidFill>
              </a:rPr>
              <a:t> and other cancer </a:t>
            </a:r>
            <a:r>
              <a:rPr lang="en-US" sz="1000" b="0" dirty="0" err="1">
                <a:solidFill>
                  <a:schemeClr val="tx1"/>
                </a:solidFill>
              </a:rPr>
              <a:t>organisations</a:t>
            </a:r>
            <a:r>
              <a:rPr lang="en-US" sz="1000" b="0" dirty="0">
                <a:solidFill>
                  <a:schemeClr val="tx1"/>
                </a:solidFill>
              </a:rPr>
              <a:t>, as well as the media. </a:t>
            </a:r>
          </a:p>
          <a:p>
            <a:pPr marL="285750" indent="-285750" algn="just">
              <a:buFont typeface="Arial" panose="020B0604020202020204" pitchFamily="34" charset="0"/>
              <a:buChar char="•"/>
            </a:pPr>
            <a:r>
              <a:rPr lang="en-US" sz="1000" b="0" dirty="0">
                <a:solidFill>
                  <a:schemeClr val="tx1"/>
                </a:solidFill>
              </a:rPr>
              <a:t>A significant body of evidence suggests that following the Recommendations works in real life. Studies evaluating adherence to the Cancer Prevention Recommendations from the last Expert Report, published in 2007, have shown that the more people adhere to the Recommendations, the greater the reductions in the risk of some specific cancers, of cancer as a whole and of death. These studies have shown that benefits extend beyond cancer to other non-communicable diseases. </a:t>
            </a:r>
          </a:p>
          <a:p>
            <a:pPr marL="285750" indent="-285750" algn="just">
              <a:buFont typeface="Arial" panose="020B0604020202020204" pitchFamily="34" charset="0"/>
              <a:buChar char="•"/>
            </a:pPr>
            <a:r>
              <a:rPr lang="en-US" sz="1000" b="0" dirty="0">
                <a:solidFill>
                  <a:schemeClr val="tx1"/>
                </a:solidFill>
              </a:rPr>
              <a:t>This Third Expert Report offers the most robust basis for a future where avoidable cancers are </a:t>
            </a:r>
            <a:r>
              <a:rPr lang="en-US" sz="1000" b="0" dirty="0" err="1">
                <a:solidFill>
                  <a:schemeClr val="tx1"/>
                </a:solidFill>
              </a:rPr>
              <a:t>minimised</a:t>
            </a:r>
            <a:r>
              <a:rPr lang="en-US" sz="1000" b="0" dirty="0">
                <a:solidFill>
                  <a:schemeClr val="tx1"/>
                </a:solidFill>
              </a:rPr>
              <a:t>, and where the public and cancer survivors, and those caring for them, know how they can best adapt their ways of living to reduce cancer risk and improve outcome and quality of life after diagnosis. </a:t>
            </a:r>
          </a:p>
          <a:p>
            <a:pPr marL="171450" indent="-171450">
              <a:buFont typeface="Arial" panose="020B0604020202020204" pitchFamily="34" charset="0"/>
              <a:buChar char="•"/>
            </a:pPr>
            <a:endParaRPr lang="en-US" sz="1000" b="0" dirty="0">
              <a:solidFill>
                <a:schemeClr val="tx1"/>
              </a:solidFill>
            </a:endParaRPr>
          </a:p>
          <a:p>
            <a:pPr marL="171450" indent="-171450">
              <a:buFont typeface="Arial" panose="020B0604020202020204" pitchFamily="34" charset="0"/>
              <a:buChar char="•"/>
            </a:pPr>
            <a:endParaRPr lang="en-US" sz="1000" b="0" dirty="0">
              <a:solidFill>
                <a:schemeClr val="tx1"/>
              </a:solidFill>
            </a:endParaRPr>
          </a:p>
          <a:p>
            <a:pPr marL="171450" indent="-171450">
              <a:buFont typeface="Arial" panose="020B0604020202020204" pitchFamily="34" charset="0"/>
              <a:buChar char="•"/>
            </a:pPr>
            <a:endParaRPr lang="en-US" sz="1000" b="0" dirty="0">
              <a:solidFill>
                <a:schemeClr val="tx1"/>
              </a:solidFill>
            </a:endParaRPr>
          </a:p>
        </p:txBody>
      </p:sp>
      <p:sp>
        <p:nvSpPr>
          <p:cNvPr id="4" name="Slide Number Placeholder 3"/>
          <p:cNvSpPr>
            <a:spLocks noGrp="1"/>
          </p:cNvSpPr>
          <p:nvPr>
            <p:ph type="sldNum" sz="quarter" idx="10"/>
          </p:nvPr>
        </p:nvSpPr>
        <p:spPr/>
        <p:txBody>
          <a:bodyPr/>
          <a:lstStyle/>
          <a:p>
            <a:fld id="{5467B214-8946-0B4D-B887-7F8B37BED052}" type="slidenum">
              <a:rPr lang="en-GB" smtClean="0"/>
              <a:t>76</a:t>
            </a:fld>
            <a:endParaRPr lang="en-GB"/>
          </a:p>
        </p:txBody>
      </p:sp>
    </p:spTree>
    <p:extLst>
      <p:ext uri="{BB962C8B-B14F-4D97-AF65-F5344CB8AC3E}">
        <p14:creationId xmlns:p14="http://schemas.microsoft.com/office/powerpoint/2010/main" val="42019588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Messages: Progress is greatest when everyone works together.</a:t>
            </a:r>
            <a:br>
              <a:rPr lang="en-US" dirty="0"/>
            </a:br>
            <a:br>
              <a:rPr lang="en-US" b="1" dirty="0"/>
            </a:br>
            <a:r>
              <a:rPr lang="en-US" b="0" u="sng" dirty="0"/>
              <a:t>Supporting Notes: </a:t>
            </a:r>
            <a:r>
              <a:rPr lang="en-GB" b="0" dirty="0"/>
              <a:t>The benefits of working in partnership</a:t>
            </a:r>
          </a:p>
          <a:p>
            <a:pPr marL="171450" indent="-171450">
              <a:buFont typeface="Arial" panose="020B0604020202020204" pitchFamily="34" charset="0"/>
              <a:buChar char="•"/>
            </a:pPr>
            <a:r>
              <a:rPr lang="en-GB" dirty="0"/>
              <a:t>The landmark publication of the Third Expert Report has been made possible by the collective efforts of many people around the world. Others, not directly involved in the production of this Report but who share the goals of preventing cancer and improving cancer survival, also have a role to play.</a:t>
            </a:r>
          </a:p>
          <a:p>
            <a:pPr marL="171450" indent="-171450">
              <a:buFont typeface="Arial" panose="020B0604020202020204" pitchFamily="34" charset="0"/>
              <a:buChar char="•"/>
            </a:pPr>
            <a:r>
              <a:rPr lang="en-GB" dirty="0"/>
              <a:t>Disseminating findings, promoting the Recommendations and guiding future research</a:t>
            </a:r>
          </a:p>
          <a:p>
            <a:pPr marL="171450" indent="-171450">
              <a:buFont typeface="Arial" panose="020B0604020202020204" pitchFamily="34" charset="0"/>
              <a:buChar char="•"/>
            </a:pPr>
            <a:r>
              <a:rPr lang="en-GB" dirty="0"/>
              <a:t>WCRF and AICR are committed to disseminating the findings of this Third Expert Report, promoting the Cancer Prevention Recommendations and using the findings to help inform and guide future research. </a:t>
            </a:r>
          </a:p>
          <a:p>
            <a:pPr marL="171450" indent="-171450">
              <a:buFont typeface="Arial" panose="020B0604020202020204" pitchFamily="34" charset="0"/>
              <a:buChar char="•"/>
            </a:pPr>
            <a:r>
              <a:rPr lang="en-GB" dirty="0"/>
              <a:t>Support in this effort is encouraged from the wider community of people with an interest in preventing cancer and improving survival, whether they be individuals, researchers, medical and health professionals, policymakers, civil society organisations and other cancer organisations, as well as the media. </a:t>
            </a:r>
          </a:p>
          <a:p>
            <a:pPr marL="171450" indent="-171450">
              <a:buFont typeface="Arial" panose="020B0604020202020204" pitchFamily="34" charset="0"/>
              <a:buChar char="•"/>
            </a:pPr>
            <a:r>
              <a:rPr lang="en-GB" dirty="0"/>
              <a:t>Together, our voice is louder, our reach is further and the benefits will be greater.</a:t>
            </a:r>
          </a:p>
          <a:p>
            <a:endParaRPr lang="en-US" dirty="0"/>
          </a:p>
        </p:txBody>
      </p:sp>
      <p:sp>
        <p:nvSpPr>
          <p:cNvPr id="4" name="Slide Number Placeholder 3"/>
          <p:cNvSpPr>
            <a:spLocks noGrp="1"/>
          </p:cNvSpPr>
          <p:nvPr>
            <p:ph type="sldNum" sz="quarter" idx="10"/>
          </p:nvPr>
        </p:nvSpPr>
        <p:spPr/>
        <p:txBody>
          <a:bodyPr/>
          <a:lstStyle/>
          <a:p>
            <a:fld id="{5467B214-8946-0B4D-B887-7F8B37BED052}" type="slidenum">
              <a:rPr lang="en-GB" smtClean="0"/>
              <a:t>77</a:t>
            </a:fld>
            <a:endParaRPr lang="en-GB"/>
          </a:p>
        </p:txBody>
      </p:sp>
    </p:spTree>
    <p:extLst>
      <p:ext uri="{BB962C8B-B14F-4D97-AF65-F5344CB8AC3E}">
        <p14:creationId xmlns:p14="http://schemas.microsoft.com/office/powerpoint/2010/main" val="120346490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467B214-8946-0B4D-B887-7F8B37BED052}" type="slidenum">
              <a:rPr lang="en-GB" smtClean="0"/>
              <a:t>78</a:t>
            </a:fld>
            <a:endParaRPr lang="en-GB"/>
          </a:p>
        </p:txBody>
      </p:sp>
    </p:spTree>
    <p:extLst>
      <p:ext uri="{BB962C8B-B14F-4D97-AF65-F5344CB8AC3E}">
        <p14:creationId xmlns:p14="http://schemas.microsoft.com/office/powerpoint/2010/main" val="16683016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100" b="1" kern="1200" dirty="0">
                <a:solidFill>
                  <a:schemeClr val="tx1"/>
                </a:solidFill>
                <a:effectLst/>
                <a:latin typeface="+mn-lt"/>
                <a:ea typeface="+mn-ea"/>
                <a:cs typeface="+mn-cs"/>
              </a:rPr>
              <a:t>Key Messages: The entire contents of the Third Expert Report, including this Summary, are freely available online at </a:t>
            </a:r>
            <a:r>
              <a:rPr lang="en-US" sz="1100" b="1" kern="1200" dirty="0" err="1">
                <a:solidFill>
                  <a:schemeClr val="tx1"/>
                </a:solidFill>
                <a:effectLst/>
                <a:latin typeface="+mn-lt"/>
                <a:ea typeface="+mn-ea"/>
                <a:cs typeface="+mn-cs"/>
              </a:rPr>
              <a:t>dietandcancerreport.org</a:t>
            </a:r>
            <a:r>
              <a:rPr lang="en-US" sz="1100" b="1" kern="1200" dirty="0">
                <a:solidFill>
                  <a:schemeClr val="tx1"/>
                </a:solidFill>
                <a:effectLst/>
                <a:latin typeface="+mn-lt"/>
                <a:ea typeface="+mn-ea"/>
                <a:cs typeface="+mn-cs"/>
              </a:rPr>
              <a:t> </a:t>
            </a:r>
          </a:p>
          <a:p>
            <a:pPr marL="171450" indent="-171450">
              <a:buFont typeface="Arial" panose="020B0604020202020204" pitchFamily="34" charset="0"/>
              <a:buChar char="•"/>
            </a:pPr>
            <a:r>
              <a:rPr lang="en-US" sz="1100" b="1" kern="1200" dirty="0">
                <a:solidFill>
                  <a:schemeClr val="tx1"/>
                </a:solidFill>
                <a:effectLst/>
                <a:latin typeface="+mn-lt"/>
                <a:ea typeface="+mn-ea"/>
                <a:cs typeface="+mn-cs"/>
              </a:rPr>
              <a:t>A printed 100 page Summary Report is also available, on request via the website. It is designed to provide an accessible overview of the Third Expert Report</a:t>
            </a:r>
            <a:r>
              <a:rPr lang="en-US" sz="1100" b="1" dirty="0"/>
              <a:t>.</a:t>
            </a:r>
            <a:br>
              <a:rPr lang="en-US" sz="1100" b="1" dirty="0"/>
            </a:br>
            <a:r>
              <a:rPr lang="en-US" sz="1100" b="1" dirty="0"/>
              <a:t>Order at: </a:t>
            </a:r>
            <a:r>
              <a:rPr lang="en-US" sz="1100" b="1" dirty="0" err="1"/>
              <a:t>wcrf.org</a:t>
            </a:r>
            <a:r>
              <a:rPr lang="en-US" sz="1100" b="1" dirty="0"/>
              <a:t>/</a:t>
            </a:r>
            <a:r>
              <a:rPr lang="en-US" sz="1100" b="1" dirty="0" err="1"/>
              <a:t>int</a:t>
            </a:r>
            <a:r>
              <a:rPr lang="en-US" sz="1100" b="1" dirty="0"/>
              <a:t>/reserve-your-copy-now </a:t>
            </a:r>
            <a:br>
              <a:rPr lang="en-US" sz="1100" b="1" dirty="0"/>
            </a:br>
            <a:br>
              <a:rPr lang="en-US" sz="1100" b="1" kern="1200" dirty="0">
                <a:solidFill>
                  <a:schemeClr val="tx1"/>
                </a:solidFill>
                <a:effectLst/>
                <a:latin typeface="+mn-lt"/>
                <a:ea typeface="+mn-ea"/>
                <a:cs typeface="+mn-cs"/>
              </a:rPr>
            </a:br>
            <a:endParaRPr lang="en-US" sz="1100" b="1" kern="1200" dirty="0">
              <a:solidFill>
                <a:schemeClr val="tx1"/>
              </a:solidFill>
              <a:effectLst/>
              <a:latin typeface="+mn-lt"/>
              <a:ea typeface="+mn-ea"/>
              <a:cs typeface="+mn-cs"/>
            </a:endParaRPr>
          </a:p>
          <a:p>
            <a:pPr marL="171450" indent="-171450">
              <a:buFont typeface="Arial" panose="020B0604020202020204" pitchFamily="34" charset="0"/>
              <a:buChar char="•"/>
            </a:pPr>
            <a:r>
              <a:rPr lang="en-US" sz="1100" u="sng" kern="1200" dirty="0">
                <a:solidFill>
                  <a:schemeClr val="tx1"/>
                </a:solidFill>
                <a:effectLst/>
                <a:latin typeface="+mn-lt"/>
                <a:ea typeface="+mn-ea"/>
                <a:cs typeface="+mn-cs"/>
              </a:rPr>
              <a:t>Supporting Notes</a:t>
            </a:r>
            <a:r>
              <a:rPr lang="en-US" sz="1100" u="none" kern="1200" dirty="0">
                <a:solidFill>
                  <a:schemeClr val="tx1"/>
                </a:solidFill>
                <a:effectLst/>
                <a:latin typeface="+mn-lt"/>
                <a:ea typeface="+mn-ea"/>
                <a:cs typeface="+mn-cs"/>
              </a:rPr>
              <a:t>: </a:t>
            </a:r>
            <a:r>
              <a:rPr lang="en-US" sz="1100" kern="1200" dirty="0">
                <a:solidFill>
                  <a:schemeClr val="tx1"/>
                </a:solidFill>
                <a:effectLst/>
                <a:latin typeface="+mn-lt"/>
                <a:ea typeface="+mn-ea"/>
                <a:cs typeface="+mn-cs"/>
              </a:rPr>
              <a:t>Newly published studies will continue to be added to the CUP evidence database and reviewed as part of the ongoing CUP. In between the Expert Reports, regular reports of the evidence and the CUP Expert Panel’s conclusions are published. The Cancer Prevention Recommendations are reviewed and updated at regular intervals, based on the latest evidence. </a:t>
            </a:r>
            <a:endParaRPr lang="en-US" sz="1100" dirty="0">
              <a:solidFill>
                <a:schemeClr val="tx1"/>
              </a:solidFill>
            </a:endParaRPr>
          </a:p>
          <a:p>
            <a:endParaRPr lang="en-US" sz="1100" dirty="0">
              <a:solidFill>
                <a:schemeClr val="tx1"/>
              </a:solidFill>
            </a:endParaRPr>
          </a:p>
          <a:p>
            <a:endParaRPr lang="en-US" sz="1100" dirty="0"/>
          </a:p>
        </p:txBody>
      </p:sp>
      <p:sp>
        <p:nvSpPr>
          <p:cNvPr id="4" name="Slide Number Placeholder 3"/>
          <p:cNvSpPr>
            <a:spLocks noGrp="1"/>
          </p:cNvSpPr>
          <p:nvPr>
            <p:ph type="sldNum" sz="quarter" idx="10"/>
          </p:nvPr>
        </p:nvSpPr>
        <p:spPr/>
        <p:txBody>
          <a:bodyPr/>
          <a:lstStyle/>
          <a:p>
            <a:fld id="{5467B214-8946-0B4D-B887-7F8B37BED052}" type="slidenum">
              <a:rPr lang="en-GB" smtClean="0"/>
              <a:t>8</a:t>
            </a:fld>
            <a:endParaRPr lang="en-GB"/>
          </a:p>
        </p:txBody>
      </p:sp>
    </p:spTree>
    <p:extLst>
      <p:ext uri="{BB962C8B-B14F-4D97-AF65-F5344CB8AC3E}">
        <p14:creationId xmlns:p14="http://schemas.microsoft.com/office/powerpoint/2010/main" val="25880346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a:t>For more detail, please see </a:t>
            </a:r>
            <a:r>
              <a:rPr lang="en-US" sz="1100" b="0" dirty="0"/>
              <a:t>Cancer Trends at </a:t>
            </a:r>
            <a:r>
              <a:rPr lang="en-US" sz="1100" b="0" dirty="0" err="1"/>
              <a:t>wcrf.org</a:t>
            </a:r>
            <a:r>
              <a:rPr lang="en-US" sz="1100" b="0" dirty="0"/>
              <a:t>/</a:t>
            </a:r>
            <a:r>
              <a:rPr lang="en-US" sz="1100" b="0" dirty="0" err="1"/>
              <a:t>cancertrends</a:t>
            </a:r>
            <a:endParaRPr lang="en-US" sz="1100" b="0" dirty="0"/>
          </a:p>
          <a:p>
            <a:r>
              <a:rPr lang="en-US" sz="1100" b="0" dirty="0"/>
              <a:t>The Third Expert Report uses GLOBOCAN 2012 data. For more information, please visit: http://</a:t>
            </a:r>
            <a:r>
              <a:rPr lang="en-US" sz="1100" b="0" dirty="0" err="1"/>
              <a:t>globocan.iarc.fr</a:t>
            </a:r>
            <a:r>
              <a:rPr lang="en-US" sz="1100" b="0" dirty="0"/>
              <a:t>/</a:t>
            </a:r>
            <a:r>
              <a:rPr lang="en-US" sz="1100" b="0" dirty="0" err="1"/>
              <a:t>Default.aspx</a:t>
            </a:r>
            <a:r>
              <a:rPr lang="en-US" sz="1100" b="0" dirty="0"/>
              <a:t> </a:t>
            </a:r>
          </a:p>
        </p:txBody>
      </p:sp>
      <p:sp>
        <p:nvSpPr>
          <p:cNvPr id="4" name="Slide Number Placeholder 3"/>
          <p:cNvSpPr>
            <a:spLocks noGrp="1"/>
          </p:cNvSpPr>
          <p:nvPr>
            <p:ph type="sldNum" sz="quarter" idx="10"/>
          </p:nvPr>
        </p:nvSpPr>
        <p:spPr/>
        <p:txBody>
          <a:bodyPr/>
          <a:lstStyle/>
          <a:p>
            <a:fld id="{5467B214-8946-0B4D-B887-7F8B37BED052}" type="slidenum">
              <a:rPr lang="en-GB" smtClean="0"/>
              <a:t>9</a:t>
            </a:fld>
            <a:endParaRPr lang="en-GB"/>
          </a:p>
        </p:txBody>
      </p:sp>
    </p:spTree>
    <p:extLst>
      <p:ext uri="{BB962C8B-B14F-4D97-AF65-F5344CB8AC3E}">
        <p14:creationId xmlns:p14="http://schemas.microsoft.com/office/powerpoint/2010/main" val="259048469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esentation Title Slide - International">
    <p:spTree>
      <p:nvGrpSpPr>
        <p:cNvPr id="1" name=""/>
        <p:cNvGrpSpPr/>
        <p:nvPr/>
      </p:nvGrpSpPr>
      <p:grpSpPr>
        <a:xfrm>
          <a:off x="0" y="0"/>
          <a:ext cx="0" cy="0"/>
          <a:chOff x="0" y="0"/>
          <a:chExt cx="0" cy="0"/>
        </a:xfrm>
      </p:grpSpPr>
      <p:pic>
        <p:nvPicPr>
          <p:cNvPr id="16" name="Picture 15"/>
          <p:cNvPicPr>
            <a:picLocks noChangeAspect="1"/>
          </p:cNvPicPr>
          <p:nvPr userDrawn="1"/>
        </p:nvPicPr>
        <p:blipFill rotWithShape="1">
          <a:blip r:embed="rId2" cstate="screen">
            <a:extLst>
              <a:ext uri="{28A0092B-C50C-407E-A947-70E740481C1C}">
                <a14:useLocalDpi xmlns:a14="http://schemas.microsoft.com/office/drawing/2010/main"/>
              </a:ext>
            </a:extLst>
          </a:blip>
          <a:srcRect l="4706" t="9129" r="5025" b="10297"/>
          <a:stretch/>
        </p:blipFill>
        <p:spPr>
          <a:xfrm>
            <a:off x="6640172" y="297765"/>
            <a:ext cx="1909750" cy="937450"/>
          </a:xfrm>
          <a:prstGeom prst="rect">
            <a:avLst/>
          </a:prstGeom>
        </p:spPr>
      </p:pic>
      <p:pic>
        <p:nvPicPr>
          <p:cNvPr id="8" name="Picture 7"/>
          <p:cNvPicPr>
            <a:picLocks noChangeAspect="1"/>
          </p:cNvPicPr>
          <p:nvPr userDrawn="1"/>
        </p:nvPicPr>
        <p:blipFill rotWithShape="1">
          <a:blip r:embed="rId3" cstate="screen">
            <a:extLst>
              <a:ext uri="{28A0092B-C50C-407E-A947-70E740481C1C}">
                <a14:useLocalDpi xmlns:a14="http://schemas.microsoft.com/office/drawing/2010/main"/>
              </a:ext>
            </a:extLst>
          </a:blip>
          <a:srcRect l="-3453"/>
          <a:stretch/>
        </p:blipFill>
        <p:spPr>
          <a:xfrm>
            <a:off x="4938726" y="2415278"/>
            <a:ext cx="4205274" cy="3764408"/>
          </a:xfrm>
          <a:prstGeom prst="rect">
            <a:avLst/>
          </a:prstGeom>
        </p:spPr>
      </p:pic>
      <p:sp>
        <p:nvSpPr>
          <p:cNvPr id="28" name="TextBox 27"/>
          <p:cNvSpPr txBox="1"/>
          <p:nvPr userDrawn="1"/>
        </p:nvSpPr>
        <p:spPr>
          <a:xfrm>
            <a:off x="529455" y="1899584"/>
            <a:ext cx="4811902" cy="1477328"/>
          </a:xfrm>
          <a:prstGeom prst="rect">
            <a:avLst/>
          </a:prstGeom>
          <a:noFill/>
        </p:spPr>
        <p:txBody>
          <a:bodyPr wrap="square" lIns="0" rtlCol="0" anchor="ctr">
            <a:spAutoFit/>
          </a:bodyPr>
          <a:lstStyle/>
          <a:p>
            <a:pPr>
              <a:lnSpc>
                <a:spcPts val="3600"/>
              </a:lnSpc>
            </a:pPr>
            <a:r>
              <a:rPr lang="en-GB" sz="3200" b="1" dirty="0">
                <a:solidFill>
                  <a:schemeClr val="tx2"/>
                </a:solidFill>
              </a:rPr>
              <a:t>Diet, Nutrition, Physical Activity and Cancer: </a:t>
            </a:r>
            <a:br>
              <a:rPr lang="en-GB" sz="3200" b="1" dirty="0">
                <a:solidFill>
                  <a:schemeClr val="tx2"/>
                </a:solidFill>
              </a:rPr>
            </a:br>
            <a:r>
              <a:rPr lang="en-GB" sz="3200" b="1" dirty="0">
                <a:solidFill>
                  <a:schemeClr val="tx2"/>
                </a:solidFill>
              </a:rPr>
              <a:t>a Global Perspective</a:t>
            </a:r>
          </a:p>
        </p:txBody>
      </p:sp>
      <p:cxnSp>
        <p:nvCxnSpPr>
          <p:cNvPr id="30" name="Straight Connector 29"/>
          <p:cNvCxnSpPr>
            <a:cxnSpLocks/>
          </p:cNvCxnSpPr>
          <p:nvPr userDrawn="1"/>
        </p:nvCxnSpPr>
        <p:spPr>
          <a:xfrm>
            <a:off x="1378039" y="6179685"/>
            <a:ext cx="7765961"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8FDB9B09-79AB-1D45-BB7D-36E70855412D}"/>
              </a:ext>
            </a:extLst>
          </p:cNvPr>
          <p:cNvSpPr txBox="1"/>
          <p:nvPr userDrawn="1"/>
        </p:nvSpPr>
        <p:spPr>
          <a:xfrm>
            <a:off x="5990342" y="6363533"/>
            <a:ext cx="2559580" cy="307777"/>
          </a:xfrm>
          <a:prstGeom prst="rect">
            <a:avLst/>
          </a:prstGeom>
          <a:noFill/>
        </p:spPr>
        <p:txBody>
          <a:bodyPr wrap="square" rIns="0" rtlCol="0">
            <a:spAutoFit/>
          </a:bodyPr>
          <a:lstStyle/>
          <a:p>
            <a:pPr algn="r"/>
            <a:r>
              <a:rPr lang="en-GB" sz="1400" b="1" dirty="0" err="1">
                <a:solidFill>
                  <a:schemeClr val="accent1"/>
                </a:solidFill>
              </a:rPr>
              <a:t>dietandcancerreport.org</a:t>
            </a:r>
            <a:endParaRPr lang="en-GB" sz="1400" b="1" dirty="0">
              <a:solidFill>
                <a:schemeClr val="accent1"/>
              </a:solidFill>
            </a:endParaRPr>
          </a:p>
        </p:txBody>
      </p:sp>
      <p:sp>
        <p:nvSpPr>
          <p:cNvPr id="17" name="Text Placeholder 11">
            <a:extLst>
              <a:ext uri="{FF2B5EF4-FFF2-40B4-BE49-F238E27FC236}">
                <a16:creationId xmlns:a16="http://schemas.microsoft.com/office/drawing/2014/main" id="{4DB6BF6B-54A6-3748-9882-3C7B2863A22C}"/>
              </a:ext>
            </a:extLst>
          </p:cNvPr>
          <p:cNvSpPr>
            <a:spLocks noGrp="1"/>
          </p:cNvSpPr>
          <p:nvPr>
            <p:ph type="body" sz="quarter" idx="11" hasCustomPrompt="1"/>
          </p:nvPr>
        </p:nvSpPr>
        <p:spPr>
          <a:xfrm>
            <a:off x="529455" y="3630113"/>
            <a:ext cx="4503865" cy="698301"/>
          </a:xfrm>
          <a:prstGeom prst="rect">
            <a:avLst/>
          </a:prstGeom>
        </p:spPr>
        <p:txBody>
          <a:bodyPr lIns="0" anchor="ctr" anchorCtr="0">
            <a:normAutofit/>
          </a:bodyPr>
          <a:lstStyle>
            <a:lvl1pPr>
              <a:defRPr sz="2000" b="1">
                <a:solidFill>
                  <a:schemeClr val="accent1"/>
                </a:solidFill>
              </a:defRPr>
            </a:lvl1pPr>
          </a:lstStyle>
          <a:p>
            <a:pPr lvl="0"/>
            <a:r>
              <a:rPr lang="en-US" dirty="0"/>
              <a:t>Click to add text</a:t>
            </a:r>
            <a:r>
              <a:rPr lang="is-IS" dirty="0"/>
              <a:t>…</a:t>
            </a:r>
          </a:p>
        </p:txBody>
      </p:sp>
      <p:sp>
        <p:nvSpPr>
          <p:cNvPr id="19" name="Text Placeholder 13">
            <a:extLst>
              <a:ext uri="{FF2B5EF4-FFF2-40B4-BE49-F238E27FC236}">
                <a16:creationId xmlns:a16="http://schemas.microsoft.com/office/drawing/2014/main" id="{402ED559-2B87-D44E-B9E4-96FE0F6A1954}"/>
              </a:ext>
            </a:extLst>
          </p:cNvPr>
          <p:cNvSpPr>
            <a:spLocks noGrp="1"/>
          </p:cNvSpPr>
          <p:nvPr>
            <p:ph type="body" sz="quarter" idx="12" hasCustomPrompt="1"/>
          </p:nvPr>
        </p:nvSpPr>
        <p:spPr>
          <a:xfrm>
            <a:off x="529455" y="4336130"/>
            <a:ext cx="4503865" cy="485775"/>
          </a:xfrm>
          <a:prstGeom prst="rect">
            <a:avLst/>
          </a:prstGeom>
        </p:spPr>
        <p:txBody>
          <a:bodyPr lIns="0" anchor="ctr" anchorCtr="0">
            <a:normAutofit/>
          </a:bodyPr>
          <a:lstStyle>
            <a:lvl1pPr>
              <a:defRPr sz="1350" b="0">
                <a:solidFill>
                  <a:srgbClr val="464646"/>
                </a:solidFill>
              </a:defRPr>
            </a:lvl1pPr>
          </a:lstStyle>
          <a:p>
            <a:pPr lvl="0"/>
            <a:r>
              <a:rPr lang="en-GB" dirty="0"/>
              <a:t>Click to add author/other info</a:t>
            </a:r>
            <a:r>
              <a:rPr lang="is-IS" dirty="0"/>
              <a:t>…</a:t>
            </a:r>
          </a:p>
        </p:txBody>
      </p:sp>
      <p:pic>
        <p:nvPicPr>
          <p:cNvPr id="12" name="Picture 11">
            <a:extLst>
              <a:ext uri="{FF2B5EF4-FFF2-40B4-BE49-F238E27FC236}">
                <a16:creationId xmlns:a16="http://schemas.microsoft.com/office/drawing/2014/main" id="{B5F2A389-5114-F74C-B363-1EA175442F2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7762" y="5273898"/>
            <a:ext cx="1594027" cy="1594027"/>
          </a:xfrm>
          <a:prstGeom prst="rect">
            <a:avLst/>
          </a:prstGeom>
        </p:spPr>
      </p:pic>
      <p:pic>
        <p:nvPicPr>
          <p:cNvPr id="13" name="Picture 12">
            <a:extLst>
              <a:ext uri="{FF2B5EF4-FFF2-40B4-BE49-F238E27FC236}">
                <a16:creationId xmlns:a16="http://schemas.microsoft.com/office/drawing/2014/main" id="{2EA73379-01F0-684B-AEEB-42972759C85F}"/>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529455" y="297765"/>
            <a:ext cx="2657745" cy="702090"/>
          </a:xfrm>
          <a:prstGeom prst="rect">
            <a:avLst/>
          </a:prstGeom>
        </p:spPr>
      </p:pic>
    </p:spTree>
    <p:extLst>
      <p:ext uri="{BB962C8B-B14F-4D97-AF65-F5344CB8AC3E}">
        <p14:creationId xmlns:p14="http://schemas.microsoft.com/office/powerpoint/2010/main" val="4126259797"/>
      </p:ext>
    </p:extLst>
  </p:cSld>
  <p:clrMapOvr>
    <a:masterClrMapping/>
  </p:clrMapOvr>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_Image">
    <p:spTree>
      <p:nvGrpSpPr>
        <p:cNvPr id="1" name=""/>
        <p:cNvGrpSpPr/>
        <p:nvPr/>
      </p:nvGrpSpPr>
      <p:grpSpPr>
        <a:xfrm>
          <a:off x="0" y="0"/>
          <a:ext cx="0" cy="0"/>
          <a:chOff x="0" y="0"/>
          <a:chExt cx="0" cy="0"/>
        </a:xfrm>
      </p:grpSpPr>
      <p:sp>
        <p:nvSpPr>
          <p:cNvPr id="12" name="Picture Placeholder 2"/>
          <p:cNvSpPr>
            <a:spLocks noGrp="1"/>
          </p:cNvSpPr>
          <p:nvPr>
            <p:ph type="pic" sz="quarter" idx="13"/>
          </p:nvPr>
        </p:nvSpPr>
        <p:spPr>
          <a:xfrm>
            <a:off x="472208" y="1205193"/>
            <a:ext cx="1650504" cy="2342093"/>
          </a:xfrm>
        </p:spPr>
        <p:txBody>
          <a:bodyPr/>
          <a:lstStyle/>
          <a:p>
            <a:endParaRPr lang="en-GB"/>
          </a:p>
        </p:txBody>
      </p:sp>
      <p:sp>
        <p:nvSpPr>
          <p:cNvPr id="14" name="Text Placeholder 2"/>
          <p:cNvSpPr>
            <a:spLocks noGrp="1"/>
          </p:cNvSpPr>
          <p:nvPr>
            <p:ph type="body" sz="quarter" idx="14" hasCustomPrompt="1"/>
          </p:nvPr>
        </p:nvSpPr>
        <p:spPr>
          <a:xfrm>
            <a:off x="2429933" y="1204870"/>
            <a:ext cx="6318780" cy="3648581"/>
          </a:xfrm>
        </p:spPr>
        <p:txBody>
          <a:bodyPr>
            <a:normAutofit/>
          </a:bodyPr>
          <a:lstStyle>
            <a:lvl1pPr marL="0" marR="0" indent="0" algn="l" defTabSz="685800" rtl="0" eaLnBrk="1" fontAlgn="auto" latinLnBrk="0" hangingPunct="1">
              <a:lnSpc>
                <a:spcPts val="2200"/>
              </a:lnSpc>
              <a:spcBef>
                <a:spcPct val="20000"/>
              </a:spcBef>
              <a:spcAft>
                <a:spcPts val="450"/>
              </a:spcAft>
              <a:buClrTx/>
              <a:buSzTx/>
              <a:buFont typeface="Arial" panose="020B0604020202020204" pitchFamily="34" charset="0"/>
              <a:buNone/>
              <a:tabLst/>
              <a:defRPr sz="2800" baseline="0"/>
            </a:lvl1pPr>
            <a:lvl2pPr>
              <a:lnSpc>
                <a:spcPts val="2200"/>
              </a:lnSpc>
              <a:defRPr sz="1800"/>
            </a:lvl2pPr>
            <a:lvl3pPr>
              <a:lnSpc>
                <a:spcPts val="2200"/>
              </a:lnSpc>
              <a:defRPr sz="1800"/>
            </a:lvl3pPr>
            <a:lvl4pPr>
              <a:lnSpc>
                <a:spcPts val="2200"/>
              </a:lnSpc>
              <a:defRPr sz="1800"/>
            </a:lvl4pPr>
            <a:lvl5pPr>
              <a:lnSpc>
                <a:spcPts val="2200"/>
              </a:lnSpc>
              <a:defRPr sz="1800"/>
            </a:lvl5pPr>
          </a:lstStyle>
          <a:p>
            <a:pPr marL="0" marR="0" lvl="0" indent="0" algn="l" defTabSz="685800" rtl="0" eaLnBrk="1" fontAlgn="auto" latinLnBrk="0" hangingPunct="1">
              <a:lnSpc>
                <a:spcPts val="2200"/>
              </a:lnSpc>
              <a:spcBef>
                <a:spcPct val="20000"/>
              </a:spcBef>
              <a:spcAft>
                <a:spcPts val="450"/>
              </a:spcAft>
              <a:buClrTx/>
              <a:buSzTx/>
              <a:buFont typeface="Arial" panose="020B0604020202020204" pitchFamily="34" charset="0"/>
              <a:buNone/>
              <a:tabLst/>
              <a:defRPr/>
            </a:pPr>
            <a:r>
              <a:rPr lang="en-GB" dirty="0"/>
              <a:t>Click to add text</a:t>
            </a:r>
          </a:p>
        </p:txBody>
      </p:sp>
      <p:pic>
        <p:nvPicPr>
          <p:cNvPr id="11" name="Picture 10">
            <a:extLst>
              <a:ext uri="{FF2B5EF4-FFF2-40B4-BE49-F238E27FC236}">
                <a16:creationId xmlns:a16="http://schemas.microsoft.com/office/drawing/2014/main" id="{39B22ED5-0E45-F044-A2C7-90DD4725D20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363752" y="6178259"/>
            <a:ext cx="1186170" cy="582263"/>
          </a:xfrm>
          <a:prstGeom prst="rect">
            <a:avLst/>
          </a:prstGeom>
        </p:spPr>
      </p:pic>
      <p:sp>
        <p:nvSpPr>
          <p:cNvPr id="15" name="TextBox 14">
            <a:extLst>
              <a:ext uri="{FF2B5EF4-FFF2-40B4-BE49-F238E27FC236}">
                <a16:creationId xmlns:a16="http://schemas.microsoft.com/office/drawing/2014/main" id="{3CA38847-CC15-3E40-B02C-A17DB4B33990}"/>
              </a:ext>
            </a:extLst>
          </p:cNvPr>
          <p:cNvSpPr txBox="1"/>
          <p:nvPr userDrawn="1"/>
        </p:nvSpPr>
        <p:spPr>
          <a:xfrm>
            <a:off x="3292210" y="6469934"/>
            <a:ext cx="2559580" cy="276999"/>
          </a:xfrm>
          <a:prstGeom prst="rect">
            <a:avLst/>
          </a:prstGeom>
          <a:noFill/>
        </p:spPr>
        <p:txBody>
          <a:bodyPr wrap="square" rIns="0" rtlCol="0">
            <a:spAutoFit/>
          </a:bodyPr>
          <a:lstStyle/>
          <a:p>
            <a:pPr algn="ctr"/>
            <a:r>
              <a:rPr lang="en-GB" sz="1200" b="1" dirty="0" err="1">
                <a:solidFill>
                  <a:schemeClr val="accent1"/>
                </a:solidFill>
              </a:rPr>
              <a:t>dietandcancerreport.org</a:t>
            </a:r>
            <a:endParaRPr lang="en-GB" sz="1200" b="1" dirty="0">
              <a:solidFill>
                <a:schemeClr val="accent1"/>
              </a:solidFill>
            </a:endParaRPr>
          </a:p>
        </p:txBody>
      </p:sp>
      <p:cxnSp>
        <p:nvCxnSpPr>
          <p:cNvPr id="18" name="Straight Connector 17">
            <a:extLst>
              <a:ext uri="{FF2B5EF4-FFF2-40B4-BE49-F238E27FC236}">
                <a16:creationId xmlns:a16="http://schemas.microsoft.com/office/drawing/2014/main" id="{03BDC681-74F0-604E-B3ED-D3C7DAA44382}"/>
              </a:ext>
            </a:extLst>
          </p:cNvPr>
          <p:cNvCxnSpPr/>
          <p:nvPr userDrawn="1"/>
        </p:nvCxnSpPr>
        <p:spPr>
          <a:xfrm>
            <a:off x="0" y="6034084"/>
            <a:ext cx="9144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7A3068E4-4D3F-DD4F-9A51-E97C9B74CB43}"/>
              </a:ext>
            </a:extLst>
          </p:cNvPr>
          <p:cNvCxnSpPr>
            <a:cxnSpLocks/>
          </p:cNvCxnSpPr>
          <p:nvPr userDrawn="1"/>
        </p:nvCxnSpPr>
        <p:spPr>
          <a:xfrm>
            <a:off x="472208" y="900069"/>
            <a:ext cx="8203481" cy="0"/>
          </a:xfrm>
          <a:prstGeom prst="line">
            <a:avLst/>
          </a:prstGeom>
          <a:ln w="12700">
            <a:solidFill>
              <a:schemeClr val="tx2"/>
            </a:solidFill>
            <a:prstDash val="solid"/>
          </a:ln>
        </p:spPr>
        <p:style>
          <a:lnRef idx="1">
            <a:schemeClr val="accent1"/>
          </a:lnRef>
          <a:fillRef idx="0">
            <a:schemeClr val="accent1"/>
          </a:fillRef>
          <a:effectRef idx="0">
            <a:schemeClr val="accent1"/>
          </a:effectRef>
          <a:fontRef idx="minor">
            <a:schemeClr val="tx1"/>
          </a:fontRef>
        </p:style>
      </p:cxnSp>
      <p:sp>
        <p:nvSpPr>
          <p:cNvPr id="23" name="Text Placeholder 13">
            <a:extLst>
              <a:ext uri="{FF2B5EF4-FFF2-40B4-BE49-F238E27FC236}">
                <a16:creationId xmlns:a16="http://schemas.microsoft.com/office/drawing/2014/main" id="{C14987A1-6ACA-2241-BFFF-B1CE6AEB0219}"/>
              </a:ext>
            </a:extLst>
          </p:cNvPr>
          <p:cNvSpPr>
            <a:spLocks noGrp="1"/>
          </p:cNvSpPr>
          <p:nvPr>
            <p:ph type="body" sz="quarter" idx="10" hasCustomPrompt="1"/>
          </p:nvPr>
        </p:nvSpPr>
        <p:spPr>
          <a:xfrm>
            <a:off x="401218" y="300676"/>
            <a:ext cx="8347496" cy="575717"/>
          </a:xfrm>
          <a:prstGeom prst="rect">
            <a:avLst/>
          </a:prstGeom>
        </p:spPr>
        <p:txBody>
          <a:bodyPr anchor="ctr" anchorCtr="0">
            <a:normAutofit/>
          </a:bodyPr>
          <a:lstStyle>
            <a:lvl1pPr>
              <a:defRPr sz="3200" b="1" spc="-30" baseline="0">
                <a:solidFill>
                  <a:schemeClr val="tx2"/>
                </a:solidFill>
              </a:defRPr>
            </a:lvl1pPr>
          </a:lstStyle>
          <a:p>
            <a:pPr lvl="0"/>
            <a:r>
              <a:rPr lang="en-US" dirty="0"/>
              <a:t>Click to add heading</a:t>
            </a:r>
            <a:endParaRPr lang="en-GB" dirty="0"/>
          </a:p>
        </p:txBody>
      </p:sp>
      <p:sp>
        <p:nvSpPr>
          <p:cNvPr id="2" name="TextBox 1">
            <a:extLst>
              <a:ext uri="{FF2B5EF4-FFF2-40B4-BE49-F238E27FC236}">
                <a16:creationId xmlns:a16="http://schemas.microsoft.com/office/drawing/2014/main" id="{0391FF71-02A2-9640-94E4-ECDD6833693C}"/>
              </a:ext>
            </a:extLst>
          </p:cNvPr>
          <p:cNvSpPr txBox="1"/>
          <p:nvPr userDrawn="1"/>
        </p:nvSpPr>
        <p:spPr>
          <a:xfrm>
            <a:off x="1434790" y="394010"/>
            <a:ext cx="0" cy="0"/>
          </a:xfrm>
          <a:prstGeom prst="rect">
            <a:avLst/>
          </a:prstGeom>
        </p:spPr>
        <p:txBody>
          <a:bodyPr wrap="none" rtlCol="0">
            <a:noAutofit/>
          </a:bodyPr>
          <a:lstStyle/>
          <a:p>
            <a:pPr>
              <a:spcAft>
                <a:spcPts val="600"/>
              </a:spcAft>
            </a:pPr>
            <a:endParaRPr lang="en-US" sz="3200" spc="-40" dirty="0">
              <a:solidFill>
                <a:srgbClr val="005A8C"/>
              </a:solidFill>
              <a:latin typeface="Segoe UI" panose="020B0502040204020203" pitchFamily="34" charset="0"/>
              <a:ea typeface="Segoe UI" panose="020B0502040204020203" pitchFamily="34" charset="0"/>
              <a:cs typeface="Segoe UI" panose="020B0502040204020203" pitchFamily="34" charset="0"/>
            </a:endParaRPr>
          </a:p>
        </p:txBody>
      </p:sp>
      <p:sp>
        <p:nvSpPr>
          <p:cNvPr id="3" name="TextBox 2">
            <a:extLst>
              <a:ext uri="{FF2B5EF4-FFF2-40B4-BE49-F238E27FC236}">
                <a16:creationId xmlns:a16="http://schemas.microsoft.com/office/drawing/2014/main" id="{4D8BECD1-64F5-9C44-A3EF-55FF65C54949}"/>
              </a:ext>
            </a:extLst>
          </p:cNvPr>
          <p:cNvSpPr txBox="1"/>
          <p:nvPr userDrawn="1"/>
        </p:nvSpPr>
        <p:spPr>
          <a:xfrm>
            <a:off x="1628078" y="453483"/>
            <a:ext cx="0" cy="0"/>
          </a:xfrm>
          <a:prstGeom prst="rect">
            <a:avLst/>
          </a:prstGeom>
        </p:spPr>
        <p:txBody>
          <a:bodyPr wrap="none" rtlCol="0">
            <a:noAutofit/>
          </a:bodyPr>
          <a:lstStyle/>
          <a:p>
            <a:pPr>
              <a:spcAft>
                <a:spcPts val="600"/>
              </a:spcAft>
            </a:pPr>
            <a:endParaRPr lang="en-US" sz="3200" spc="-40" dirty="0">
              <a:solidFill>
                <a:srgbClr val="005A8C"/>
              </a:solidFill>
              <a:latin typeface="Segoe UI" panose="020B0502040204020203" pitchFamily="34" charset="0"/>
              <a:ea typeface="Segoe UI" panose="020B0502040204020203" pitchFamily="34" charset="0"/>
              <a:cs typeface="Segoe UI" panose="020B0502040204020203" pitchFamily="34" charset="0"/>
            </a:endParaRPr>
          </a:p>
        </p:txBody>
      </p:sp>
      <p:pic>
        <p:nvPicPr>
          <p:cNvPr id="16" name="Picture 15">
            <a:extLst>
              <a:ext uri="{FF2B5EF4-FFF2-40B4-BE49-F238E27FC236}">
                <a16:creationId xmlns:a16="http://schemas.microsoft.com/office/drawing/2014/main" id="{19375158-E687-5C45-8CB9-D05843467F8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9456" y="6230663"/>
            <a:ext cx="1641356" cy="433593"/>
          </a:xfrm>
          <a:prstGeom prst="rect">
            <a:avLst/>
          </a:prstGeom>
        </p:spPr>
      </p:pic>
    </p:spTree>
    <p:extLst/>
  </p:cSld>
  <p:clrMapOvr>
    <a:masterClrMapping/>
  </p:clrMapOvr>
  <p:extLst mod="1">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_Graph">
    <p:spTree>
      <p:nvGrpSpPr>
        <p:cNvPr id="1" name=""/>
        <p:cNvGrpSpPr/>
        <p:nvPr/>
      </p:nvGrpSpPr>
      <p:grpSpPr>
        <a:xfrm>
          <a:off x="0" y="0"/>
          <a:ext cx="0" cy="0"/>
          <a:chOff x="0" y="0"/>
          <a:chExt cx="0" cy="0"/>
        </a:xfrm>
      </p:grpSpPr>
      <p:sp>
        <p:nvSpPr>
          <p:cNvPr id="12" name="Picture Placeholder 2"/>
          <p:cNvSpPr>
            <a:spLocks noGrp="1"/>
          </p:cNvSpPr>
          <p:nvPr>
            <p:ph type="pic" sz="quarter" idx="13"/>
          </p:nvPr>
        </p:nvSpPr>
        <p:spPr>
          <a:xfrm>
            <a:off x="472207" y="1312564"/>
            <a:ext cx="4197316" cy="3719922"/>
          </a:xfrm>
        </p:spPr>
        <p:txBody>
          <a:bodyPr/>
          <a:lstStyle/>
          <a:p>
            <a:endParaRPr lang="en-GB" dirty="0"/>
          </a:p>
        </p:txBody>
      </p:sp>
      <p:sp>
        <p:nvSpPr>
          <p:cNvPr id="14" name="Text Placeholder 2"/>
          <p:cNvSpPr>
            <a:spLocks noGrp="1"/>
          </p:cNvSpPr>
          <p:nvPr>
            <p:ph type="body" sz="quarter" idx="14" hasCustomPrompt="1"/>
          </p:nvPr>
        </p:nvSpPr>
        <p:spPr>
          <a:xfrm>
            <a:off x="5047735" y="1312242"/>
            <a:ext cx="3700978" cy="3742418"/>
          </a:xfrm>
        </p:spPr>
        <p:txBody>
          <a:bodyPr>
            <a:normAutofit/>
          </a:bodyPr>
          <a:lstStyle>
            <a:lvl1pPr marL="0" marR="0" indent="0" algn="l" defTabSz="685800" rtl="0" eaLnBrk="1" fontAlgn="auto" latinLnBrk="0" hangingPunct="1">
              <a:lnSpc>
                <a:spcPts val="2200"/>
              </a:lnSpc>
              <a:spcBef>
                <a:spcPct val="20000"/>
              </a:spcBef>
              <a:spcAft>
                <a:spcPts val="450"/>
              </a:spcAft>
              <a:buClrTx/>
              <a:buSzTx/>
              <a:buFont typeface="Arial" panose="020B0604020202020204" pitchFamily="34" charset="0"/>
              <a:buNone/>
              <a:tabLst/>
              <a:defRPr sz="2800" baseline="0"/>
            </a:lvl1pPr>
            <a:lvl2pPr>
              <a:lnSpc>
                <a:spcPts val="2200"/>
              </a:lnSpc>
              <a:defRPr sz="1800"/>
            </a:lvl2pPr>
            <a:lvl3pPr>
              <a:lnSpc>
                <a:spcPts val="2200"/>
              </a:lnSpc>
              <a:defRPr sz="1800"/>
            </a:lvl3pPr>
            <a:lvl4pPr>
              <a:lnSpc>
                <a:spcPts val="2200"/>
              </a:lnSpc>
              <a:defRPr sz="1800"/>
            </a:lvl4pPr>
            <a:lvl5pPr>
              <a:lnSpc>
                <a:spcPts val="2200"/>
              </a:lnSpc>
              <a:defRPr sz="1800"/>
            </a:lvl5pPr>
          </a:lstStyle>
          <a:p>
            <a:pPr marL="0" marR="0" lvl="0" indent="0" algn="l" defTabSz="685800" rtl="0" eaLnBrk="1" fontAlgn="auto" latinLnBrk="0" hangingPunct="1">
              <a:lnSpc>
                <a:spcPts val="2200"/>
              </a:lnSpc>
              <a:spcBef>
                <a:spcPct val="20000"/>
              </a:spcBef>
              <a:spcAft>
                <a:spcPts val="450"/>
              </a:spcAft>
              <a:buClrTx/>
              <a:buSzTx/>
              <a:buFont typeface="Arial" panose="020B0604020202020204" pitchFamily="34" charset="0"/>
              <a:buNone/>
              <a:tabLst/>
              <a:defRPr/>
            </a:pPr>
            <a:r>
              <a:rPr lang="en-GB" dirty="0"/>
              <a:t>Click to add text</a:t>
            </a:r>
          </a:p>
        </p:txBody>
      </p:sp>
      <p:pic>
        <p:nvPicPr>
          <p:cNvPr id="17" name="Picture 16">
            <a:extLst>
              <a:ext uri="{FF2B5EF4-FFF2-40B4-BE49-F238E27FC236}">
                <a16:creationId xmlns:a16="http://schemas.microsoft.com/office/drawing/2014/main" id="{5C7F8EDA-BFFD-C543-9662-15E61D2C4AF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363752" y="6178259"/>
            <a:ext cx="1186170" cy="582263"/>
          </a:xfrm>
          <a:prstGeom prst="rect">
            <a:avLst/>
          </a:prstGeom>
        </p:spPr>
      </p:pic>
      <p:sp>
        <p:nvSpPr>
          <p:cNvPr id="19" name="TextBox 18">
            <a:extLst>
              <a:ext uri="{FF2B5EF4-FFF2-40B4-BE49-F238E27FC236}">
                <a16:creationId xmlns:a16="http://schemas.microsoft.com/office/drawing/2014/main" id="{1E4B3A89-3C23-2744-B957-4FA5FDDF3718}"/>
              </a:ext>
            </a:extLst>
          </p:cNvPr>
          <p:cNvSpPr txBox="1"/>
          <p:nvPr userDrawn="1"/>
        </p:nvSpPr>
        <p:spPr>
          <a:xfrm>
            <a:off x="3292210" y="6469934"/>
            <a:ext cx="2559580" cy="276999"/>
          </a:xfrm>
          <a:prstGeom prst="rect">
            <a:avLst/>
          </a:prstGeom>
          <a:noFill/>
        </p:spPr>
        <p:txBody>
          <a:bodyPr wrap="square" rIns="0" rtlCol="0">
            <a:spAutoFit/>
          </a:bodyPr>
          <a:lstStyle/>
          <a:p>
            <a:pPr algn="ctr"/>
            <a:r>
              <a:rPr lang="en-GB" sz="1200" b="1" dirty="0" err="1">
                <a:solidFill>
                  <a:schemeClr val="accent1"/>
                </a:solidFill>
              </a:rPr>
              <a:t>dietandcancerreport.org</a:t>
            </a:r>
            <a:endParaRPr lang="en-GB" sz="1200" b="1" dirty="0">
              <a:solidFill>
                <a:schemeClr val="accent1"/>
              </a:solidFill>
            </a:endParaRPr>
          </a:p>
        </p:txBody>
      </p:sp>
      <p:cxnSp>
        <p:nvCxnSpPr>
          <p:cNvPr id="20" name="Straight Connector 19">
            <a:extLst>
              <a:ext uri="{FF2B5EF4-FFF2-40B4-BE49-F238E27FC236}">
                <a16:creationId xmlns:a16="http://schemas.microsoft.com/office/drawing/2014/main" id="{3246C600-BF60-8041-BE3E-47B07AF66682}"/>
              </a:ext>
            </a:extLst>
          </p:cNvPr>
          <p:cNvCxnSpPr/>
          <p:nvPr userDrawn="1"/>
        </p:nvCxnSpPr>
        <p:spPr>
          <a:xfrm>
            <a:off x="0" y="6034084"/>
            <a:ext cx="9144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45C212E-6EB3-474F-88FA-B08064DB1564}"/>
              </a:ext>
            </a:extLst>
          </p:cNvPr>
          <p:cNvCxnSpPr>
            <a:cxnSpLocks/>
          </p:cNvCxnSpPr>
          <p:nvPr userDrawn="1"/>
        </p:nvCxnSpPr>
        <p:spPr>
          <a:xfrm>
            <a:off x="472208" y="900069"/>
            <a:ext cx="8203481" cy="0"/>
          </a:xfrm>
          <a:prstGeom prst="line">
            <a:avLst/>
          </a:prstGeom>
          <a:ln w="12700">
            <a:solidFill>
              <a:schemeClr val="tx2"/>
            </a:solidFill>
            <a:prstDash val="solid"/>
          </a:ln>
        </p:spPr>
        <p:style>
          <a:lnRef idx="1">
            <a:schemeClr val="accent1"/>
          </a:lnRef>
          <a:fillRef idx="0">
            <a:schemeClr val="accent1"/>
          </a:fillRef>
          <a:effectRef idx="0">
            <a:schemeClr val="accent1"/>
          </a:effectRef>
          <a:fontRef idx="minor">
            <a:schemeClr val="tx1"/>
          </a:fontRef>
        </p:style>
      </p:cxnSp>
      <p:sp>
        <p:nvSpPr>
          <p:cNvPr id="23" name="Text Placeholder 13">
            <a:extLst>
              <a:ext uri="{FF2B5EF4-FFF2-40B4-BE49-F238E27FC236}">
                <a16:creationId xmlns:a16="http://schemas.microsoft.com/office/drawing/2014/main" id="{919A104F-4C8E-4C4D-A571-8E2F477808D8}"/>
              </a:ext>
            </a:extLst>
          </p:cNvPr>
          <p:cNvSpPr>
            <a:spLocks noGrp="1"/>
          </p:cNvSpPr>
          <p:nvPr>
            <p:ph type="body" sz="quarter" idx="10" hasCustomPrompt="1"/>
          </p:nvPr>
        </p:nvSpPr>
        <p:spPr>
          <a:xfrm>
            <a:off x="401218" y="300676"/>
            <a:ext cx="8347496" cy="575717"/>
          </a:xfrm>
          <a:prstGeom prst="rect">
            <a:avLst/>
          </a:prstGeom>
        </p:spPr>
        <p:txBody>
          <a:bodyPr anchor="ctr" anchorCtr="0">
            <a:normAutofit/>
          </a:bodyPr>
          <a:lstStyle>
            <a:lvl1pPr>
              <a:defRPr sz="3200" b="1" spc="-30" baseline="0">
                <a:solidFill>
                  <a:schemeClr val="tx2"/>
                </a:solidFill>
              </a:defRPr>
            </a:lvl1pPr>
          </a:lstStyle>
          <a:p>
            <a:pPr lvl="0"/>
            <a:r>
              <a:rPr lang="en-US" dirty="0"/>
              <a:t>Click to add heading</a:t>
            </a:r>
            <a:endParaRPr lang="en-GB" dirty="0"/>
          </a:p>
        </p:txBody>
      </p:sp>
      <p:pic>
        <p:nvPicPr>
          <p:cNvPr id="10" name="Picture 9">
            <a:extLst>
              <a:ext uri="{FF2B5EF4-FFF2-40B4-BE49-F238E27FC236}">
                <a16:creationId xmlns:a16="http://schemas.microsoft.com/office/drawing/2014/main" id="{183211A1-A890-7646-B0A4-5D6CA76E140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9456" y="6230663"/>
            <a:ext cx="1641356" cy="433593"/>
          </a:xfrm>
          <a:prstGeom prst="rect">
            <a:avLst/>
          </a:prstGeom>
        </p:spPr>
      </p:pic>
    </p:spTree>
    <p:extLst/>
  </p:cSld>
  <p:clrMapOvr>
    <a:masterClrMapping/>
  </p:clrMapOvr>
  <p:extLst mod="1">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maller title for large image">
    <p:spTree>
      <p:nvGrpSpPr>
        <p:cNvPr id="1" name=""/>
        <p:cNvGrpSpPr/>
        <p:nvPr/>
      </p:nvGrpSpPr>
      <p:grpSpPr>
        <a:xfrm>
          <a:off x="0" y="0"/>
          <a:ext cx="0" cy="0"/>
          <a:chOff x="0" y="0"/>
          <a:chExt cx="0" cy="0"/>
        </a:xfrm>
      </p:grpSpPr>
      <p:sp>
        <p:nvSpPr>
          <p:cNvPr id="12" name="Picture Placeholder 2"/>
          <p:cNvSpPr>
            <a:spLocks noGrp="1"/>
          </p:cNvSpPr>
          <p:nvPr>
            <p:ph type="pic" sz="quarter" idx="13"/>
          </p:nvPr>
        </p:nvSpPr>
        <p:spPr>
          <a:xfrm>
            <a:off x="529456" y="886229"/>
            <a:ext cx="8020465" cy="4895005"/>
          </a:xfrm>
        </p:spPr>
        <p:txBody>
          <a:bodyPr/>
          <a:lstStyle/>
          <a:p>
            <a:endParaRPr lang="en-GB" dirty="0"/>
          </a:p>
        </p:txBody>
      </p:sp>
      <p:pic>
        <p:nvPicPr>
          <p:cNvPr id="17" name="Picture 16">
            <a:extLst>
              <a:ext uri="{FF2B5EF4-FFF2-40B4-BE49-F238E27FC236}">
                <a16:creationId xmlns:a16="http://schemas.microsoft.com/office/drawing/2014/main" id="{5C7F8EDA-BFFD-C543-9662-15E61D2C4AF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363752" y="6178259"/>
            <a:ext cx="1186170" cy="582263"/>
          </a:xfrm>
          <a:prstGeom prst="rect">
            <a:avLst/>
          </a:prstGeom>
        </p:spPr>
      </p:pic>
      <p:sp>
        <p:nvSpPr>
          <p:cNvPr id="19" name="TextBox 18">
            <a:extLst>
              <a:ext uri="{FF2B5EF4-FFF2-40B4-BE49-F238E27FC236}">
                <a16:creationId xmlns:a16="http://schemas.microsoft.com/office/drawing/2014/main" id="{1E4B3A89-3C23-2744-B957-4FA5FDDF3718}"/>
              </a:ext>
            </a:extLst>
          </p:cNvPr>
          <p:cNvSpPr txBox="1"/>
          <p:nvPr userDrawn="1"/>
        </p:nvSpPr>
        <p:spPr>
          <a:xfrm>
            <a:off x="3292210" y="6469934"/>
            <a:ext cx="2559580" cy="276999"/>
          </a:xfrm>
          <a:prstGeom prst="rect">
            <a:avLst/>
          </a:prstGeom>
          <a:noFill/>
        </p:spPr>
        <p:txBody>
          <a:bodyPr wrap="square" rIns="0" rtlCol="0">
            <a:spAutoFit/>
          </a:bodyPr>
          <a:lstStyle/>
          <a:p>
            <a:pPr algn="ctr"/>
            <a:r>
              <a:rPr lang="en-GB" sz="1200" b="1" dirty="0" err="1">
                <a:solidFill>
                  <a:schemeClr val="accent1"/>
                </a:solidFill>
              </a:rPr>
              <a:t>dietandcancerreport.org</a:t>
            </a:r>
            <a:endParaRPr lang="en-GB" sz="1200" b="1" dirty="0">
              <a:solidFill>
                <a:schemeClr val="accent1"/>
              </a:solidFill>
            </a:endParaRPr>
          </a:p>
        </p:txBody>
      </p:sp>
      <p:cxnSp>
        <p:nvCxnSpPr>
          <p:cNvPr id="20" name="Straight Connector 19">
            <a:extLst>
              <a:ext uri="{FF2B5EF4-FFF2-40B4-BE49-F238E27FC236}">
                <a16:creationId xmlns:a16="http://schemas.microsoft.com/office/drawing/2014/main" id="{3246C600-BF60-8041-BE3E-47B07AF66682}"/>
              </a:ext>
            </a:extLst>
          </p:cNvPr>
          <p:cNvCxnSpPr/>
          <p:nvPr userDrawn="1"/>
        </p:nvCxnSpPr>
        <p:spPr>
          <a:xfrm>
            <a:off x="0" y="6034084"/>
            <a:ext cx="9144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ext Placeholder 13">
            <a:extLst>
              <a:ext uri="{FF2B5EF4-FFF2-40B4-BE49-F238E27FC236}">
                <a16:creationId xmlns:a16="http://schemas.microsoft.com/office/drawing/2014/main" id="{C14987A1-6ACA-2241-BFFF-B1CE6AEB0219}"/>
              </a:ext>
            </a:extLst>
          </p:cNvPr>
          <p:cNvSpPr>
            <a:spLocks noGrp="1"/>
          </p:cNvSpPr>
          <p:nvPr>
            <p:ph type="body" sz="quarter" idx="10" hasCustomPrompt="1"/>
          </p:nvPr>
        </p:nvSpPr>
        <p:spPr>
          <a:xfrm>
            <a:off x="401218" y="300676"/>
            <a:ext cx="8347496" cy="575717"/>
          </a:xfrm>
          <a:prstGeom prst="rect">
            <a:avLst/>
          </a:prstGeom>
        </p:spPr>
        <p:txBody>
          <a:bodyPr anchor="ctr" anchorCtr="0">
            <a:normAutofit/>
          </a:bodyPr>
          <a:lstStyle>
            <a:lvl1pPr>
              <a:defRPr sz="2400" b="1" spc="-30" baseline="0">
                <a:solidFill>
                  <a:schemeClr val="tx2"/>
                </a:solidFill>
              </a:defRPr>
            </a:lvl1pPr>
          </a:lstStyle>
          <a:p>
            <a:pPr lvl="0"/>
            <a:r>
              <a:rPr lang="en-US" dirty="0"/>
              <a:t>Click to add smaller heading...</a:t>
            </a:r>
            <a:endParaRPr lang="en-GB" dirty="0"/>
          </a:p>
        </p:txBody>
      </p:sp>
      <p:pic>
        <p:nvPicPr>
          <p:cNvPr id="8" name="Picture 7">
            <a:extLst>
              <a:ext uri="{FF2B5EF4-FFF2-40B4-BE49-F238E27FC236}">
                <a16:creationId xmlns:a16="http://schemas.microsoft.com/office/drawing/2014/main" id="{4AAD6E72-8321-094F-834C-87918155192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9456" y="6230663"/>
            <a:ext cx="1641356" cy="433593"/>
          </a:xfrm>
          <a:prstGeom prst="rect">
            <a:avLst/>
          </a:prstGeom>
        </p:spPr>
      </p:pic>
    </p:spTree>
    <p:extLst>
      <p:ext uri="{BB962C8B-B14F-4D97-AF65-F5344CB8AC3E}">
        <p14:creationId xmlns:p14="http://schemas.microsoft.com/office/powerpoint/2010/main" val="2363109787"/>
      </p:ext>
    </p:extLst>
  </p:cSld>
  <p:clrMapOvr>
    <a:masterClrMapping/>
  </p:clrMapOvr>
  <p:extLst mod="1">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e - For more information/thanks">
    <p:spTree>
      <p:nvGrpSpPr>
        <p:cNvPr id="1" name=""/>
        <p:cNvGrpSpPr/>
        <p:nvPr/>
      </p:nvGrpSpPr>
      <p:grpSpPr>
        <a:xfrm>
          <a:off x="0" y="0"/>
          <a:ext cx="0" cy="0"/>
          <a:chOff x="0" y="0"/>
          <a:chExt cx="0" cy="0"/>
        </a:xfrm>
      </p:grpSpPr>
      <p:pic>
        <p:nvPicPr>
          <p:cNvPr id="33" name="Picture 32">
            <a:extLst>
              <a:ext uri="{FF2B5EF4-FFF2-40B4-BE49-F238E27FC236}">
                <a16:creationId xmlns:a16="http://schemas.microsoft.com/office/drawing/2014/main" id="{999902FD-7D51-8648-BD15-1DFF0A70DA4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3453"/>
          <a:stretch/>
        </p:blipFill>
        <p:spPr>
          <a:xfrm>
            <a:off x="4938726" y="2415278"/>
            <a:ext cx="4205274" cy="3764408"/>
          </a:xfrm>
          <a:prstGeom prst="rect">
            <a:avLst/>
          </a:prstGeom>
        </p:spPr>
      </p:pic>
      <p:pic>
        <p:nvPicPr>
          <p:cNvPr id="27" name="Picture 26">
            <a:extLst>
              <a:ext uri="{FF2B5EF4-FFF2-40B4-BE49-F238E27FC236}">
                <a16:creationId xmlns:a16="http://schemas.microsoft.com/office/drawing/2014/main" id="{8F9C187D-0343-2445-8473-E3A2919C82C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9129" r="5025" b="10297"/>
          <a:stretch/>
        </p:blipFill>
        <p:spPr>
          <a:xfrm>
            <a:off x="6640172" y="297765"/>
            <a:ext cx="1909750" cy="937450"/>
          </a:xfrm>
          <a:prstGeom prst="rect">
            <a:avLst/>
          </a:prstGeom>
        </p:spPr>
      </p:pic>
      <p:cxnSp>
        <p:nvCxnSpPr>
          <p:cNvPr id="30" name="Straight Connector 29">
            <a:extLst>
              <a:ext uri="{FF2B5EF4-FFF2-40B4-BE49-F238E27FC236}">
                <a16:creationId xmlns:a16="http://schemas.microsoft.com/office/drawing/2014/main" id="{CD16E519-40B5-494F-8DF7-172F34926A2C}"/>
              </a:ext>
            </a:extLst>
          </p:cNvPr>
          <p:cNvCxnSpPr>
            <a:cxnSpLocks/>
          </p:cNvCxnSpPr>
          <p:nvPr userDrawn="1"/>
        </p:nvCxnSpPr>
        <p:spPr>
          <a:xfrm>
            <a:off x="1378039" y="6179685"/>
            <a:ext cx="7765961"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DE66460B-3785-9444-824B-3F2CC67EEE0F}"/>
              </a:ext>
            </a:extLst>
          </p:cNvPr>
          <p:cNvSpPr txBox="1"/>
          <p:nvPr userDrawn="1"/>
        </p:nvSpPr>
        <p:spPr>
          <a:xfrm>
            <a:off x="5990342" y="6363533"/>
            <a:ext cx="2559580" cy="307777"/>
          </a:xfrm>
          <a:prstGeom prst="rect">
            <a:avLst/>
          </a:prstGeom>
          <a:noFill/>
        </p:spPr>
        <p:txBody>
          <a:bodyPr wrap="square" rIns="0" rtlCol="0">
            <a:spAutoFit/>
          </a:bodyPr>
          <a:lstStyle/>
          <a:p>
            <a:pPr algn="r"/>
            <a:r>
              <a:rPr lang="en-GB" sz="1400" b="1" dirty="0" err="1">
                <a:solidFill>
                  <a:schemeClr val="accent1"/>
                </a:solidFill>
              </a:rPr>
              <a:t>dietandcancerreport.org</a:t>
            </a:r>
            <a:endParaRPr lang="en-GB" sz="1400" b="1" dirty="0">
              <a:solidFill>
                <a:schemeClr val="accent1"/>
              </a:solidFill>
            </a:endParaRPr>
          </a:p>
        </p:txBody>
      </p:sp>
      <p:sp>
        <p:nvSpPr>
          <p:cNvPr id="35" name="Text Placeholder 11">
            <a:extLst>
              <a:ext uri="{FF2B5EF4-FFF2-40B4-BE49-F238E27FC236}">
                <a16:creationId xmlns:a16="http://schemas.microsoft.com/office/drawing/2014/main" id="{ABE0C183-269B-8544-867C-7C06B4834B26}"/>
              </a:ext>
            </a:extLst>
          </p:cNvPr>
          <p:cNvSpPr>
            <a:spLocks noGrp="1"/>
          </p:cNvSpPr>
          <p:nvPr>
            <p:ph type="body" sz="quarter" idx="11" hasCustomPrompt="1"/>
          </p:nvPr>
        </p:nvSpPr>
        <p:spPr>
          <a:xfrm>
            <a:off x="529455" y="3261345"/>
            <a:ext cx="4503865" cy="1022554"/>
          </a:xfrm>
          <a:prstGeom prst="rect">
            <a:avLst/>
          </a:prstGeom>
        </p:spPr>
        <p:txBody>
          <a:bodyPr lIns="0" anchor="ctr" anchorCtr="0">
            <a:normAutofit/>
          </a:bodyPr>
          <a:lstStyle>
            <a:lvl1pPr>
              <a:defRPr sz="2000" b="1">
                <a:solidFill>
                  <a:schemeClr val="accent1"/>
                </a:solidFill>
              </a:defRPr>
            </a:lvl1pPr>
          </a:lstStyle>
          <a:p>
            <a:pPr lvl="0"/>
            <a:r>
              <a:rPr lang="en-US" dirty="0"/>
              <a:t>Click to add text</a:t>
            </a:r>
            <a:r>
              <a:rPr lang="is-IS" dirty="0"/>
              <a:t>…</a:t>
            </a:r>
          </a:p>
        </p:txBody>
      </p:sp>
      <p:sp>
        <p:nvSpPr>
          <p:cNvPr id="38" name="Text Placeholder 13">
            <a:extLst>
              <a:ext uri="{FF2B5EF4-FFF2-40B4-BE49-F238E27FC236}">
                <a16:creationId xmlns:a16="http://schemas.microsoft.com/office/drawing/2014/main" id="{C2389106-3E28-F445-A6BB-1A52149EA8E8}"/>
              </a:ext>
            </a:extLst>
          </p:cNvPr>
          <p:cNvSpPr>
            <a:spLocks noGrp="1"/>
          </p:cNvSpPr>
          <p:nvPr>
            <p:ph type="body" sz="quarter" idx="10" hasCustomPrompt="1"/>
          </p:nvPr>
        </p:nvSpPr>
        <p:spPr>
          <a:xfrm>
            <a:off x="430954" y="2528119"/>
            <a:ext cx="4743212" cy="575717"/>
          </a:xfrm>
          <a:prstGeom prst="rect">
            <a:avLst/>
          </a:prstGeom>
        </p:spPr>
        <p:txBody>
          <a:bodyPr anchor="ctr" anchorCtr="0">
            <a:normAutofit/>
          </a:bodyPr>
          <a:lstStyle>
            <a:lvl1pPr>
              <a:defRPr sz="3200" b="1" spc="-30" baseline="0">
                <a:solidFill>
                  <a:schemeClr val="tx2"/>
                </a:solidFill>
              </a:defRPr>
            </a:lvl1pPr>
          </a:lstStyle>
          <a:p>
            <a:pPr lvl="0"/>
            <a:r>
              <a:rPr lang="en-US" dirty="0"/>
              <a:t>Thanks/for more info…</a:t>
            </a:r>
            <a:endParaRPr lang="en-GB" dirty="0"/>
          </a:p>
        </p:txBody>
      </p:sp>
      <p:sp>
        <p:nvSpPr>
          <p:cNvPr id="39" name="Content Placeholder 16">
            <a:extLst>
              <a:ext uri="{FF2B5EF4-FFF2-40B4-BE49-F238E27FC236}">
                <a16:creationId xmlns:a16="http://schemas.microsoft.com/office/drawing/2014/main" id="{FF237393-0AB6-9F49-9E49-B8DAF0E6D854}"/>
              </a:ext>
            </a:extLst>
          </p:cNvPr>
          <p:cNvSpPr txBox="1">
            <a:spLocks/>
          </p:cNvSpPr>
          <p:nvPr userDrawn="1"/>
        </p:nvSpPr>
        <p:spPr>
          <a:xfrm>
            <a:off x="450544" y="4357052"/>
            <a:ext cx="4582776" cy="966823"/>
          </a:xfrm>
          <a:prstGeom prst="rect">
            <a:avLst/>
          </a:prstGeom>
        </p:spPr>
        <p:txBody>
          <a:bodyPr vert="horz"/>
          <a:lstStyle>
            <a:lvl1pPr marL="0" indent="0" algn="l" defTabSz="457200" rtl="0" eaLnBrk="1" latinLnBrk="0" hangingPunct="1">
              <a:spcBef>
                <a:spcPct val="20000"/>
              </a:spcBef>
              <a:buFont typeface="Arial"/>
              <a:buNone/>
              <a:defRPr sz="1500" b="0" kern="1200" baseline="0">
                <a:solidFill>
                  <a:schemeClr val="tx1"/>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b="1" dirty="0" err="1">
                <a:solidFill>
                  <a:srgbClr val="7030A0"/>
                </a:solidFill>
              </a:rPr>
              <a:t>twitter.com</a:t>
            </a:r>
            <a:r>
              <a:rPr lang="en-US" b="1" dirty="0">
                <a:solidFill>
                  <a:srgbClr val="7030A0"/>
                </a:solidFill>
              </a:rPr>
              <a:t>/</a:t>
            </a:r>
            <a:r>
              <a:rPr lang="en-US" b="1" dirty="0" err="1">
                <a:solidFill>
                  <a:srgbClr val="7030A0"/>
                </a:solidFill>
              </a:rPr>
              <a:t>wcrfint</a:t>
            </a:r>
            <a:br>
              <a:rPr lang="en-US" b="1" dirty="0">
                <a:solidFill>
                  <a:srgbClr val="7030A0"/>
                </a:solidFill>
              </a:rPr>
            </a:br>
            <a:r>
              <a:rPr lang="en-US" b="1" dirty="0" err="1">
                <a:solidFill>
                  <a:srgbClr val="7030A0"/>
                </a:solidFill>
              </a:rPr>
              <a:t>facebook.com</a:t>
            </a:r>
            <a:r>
              <a:rPr lang="en-US" b="1" dirty="0">
                <a:solidFill>
                  <a:srgbClr val="7030A0"/>
                </a:solidFill>
              </a:rPr>
              <a:t>/</a:t>
            </a:r>
            <a:r>
              <a:rPr lang="en-US" b="1" dirty="0" err="1">
                <a:solidFill>
                  <a:srgbClr val="7030A0"/>
                </a:solidFill>
              </a:rPr>
              <a:t>wcrfint</a:t>
            </a:r>
            <a:br>
              <a:rPr lang="en-US" b="1" dirty="0">
                <a:solidFill>
                  <a:srgbClr val="7030A0"/>
                </a:solidFill>
              </a:rPr>
            </a:br>
            <a:r>
              <a:rPr lang="en-US" b="1" dirty="0" err="1">
                <a:solidFill>
                  <a:srgbClr val="7030A0"/>
                </a:solidFill>
              </a:rPr>
              <a:t>wcrf.org</a:t>
            </a:r>
            <a:r>
              <a:rPr lang="en-US" b="1" dirty="0">
                <a:solidFill>
                  <a:srgbClr val="7030A0"/>
                </a:solidFill>
              </a:rPr>
              <a:t>/blog</a:t>
            </a:r>
          </a:p>
        </p:txBody>
      </p:sp>
      <p:pic>
        <p:nvPicPr>
          <p:cNvPr id="11" name="Picture 10">
            <a:extLst>
              <a:ext uri="{FF2B5EF4-FFF2-40B4-BE49-F238E27FC236}">
                <a16:creationId xmlns:a16="http://schemas.microsoft.com/office/drawing/2014/main" id="{B5F2A389-5114-F74C-B363-1EA175442F2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7762" y="5273898"/>
            <a:ext cx="1594027" cy="1594027"/>
          </a:xfrm>
          <a:prstGeom prst="rect">
            <a:avLst/>
          </a:prstGeom>
        </p:spPr>
      </p:pic>
      <p:pic>
        <p:nvPicPr>
          <p:cNvPr id="12" name="Picture 11">
            <a:extLst>
              <a:ext uri="{FF2B5EF4-FFF2-40B4-BE49-F238E27FC236}">
                <a16:creationId xmlns:a16="http://schemas.microsoft.com/office/drawing/2014/main" id="{23567A2C-C632-9F4A-8205-E9E7D1D26A2D}"/>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529455" y="297765"/>
            <a:ext cx="2657745" cy="702090"/>
          </a:xfrm>
          <a:prstGeom prst="rect">
            <a:avLst/>
          </a:prstGeom>
        </p:spPr>
      </p:pic>
    </p:spTree>
    <p:extLst/>
  </p:cSld>
  <p:clrMapOvr>
    <a:masterClrMapping/>
  </p:clrMapOvr>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Generic">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B5D5C83-D606-874F-A48D-BEB7E08EFA3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3453"/>
          <a:stretch/>
        </p:blipFill>
        <p:spPr>
          <a:xfrm>
            <a:off x="4295553" y="81786"/>
            <a:ext cx="4848447" cy="4340153"/>
          </a:xfrm>
          <a:prstGeom prst="rect">
            <a:avLst/>
          </a:prstGeom>
        </p:spPr>
      </p:pic>
      <p:cxnSp>
        <p:nvCxnSpPr>
          <p:cNvPr id="6" name="Straight Connector 5"/>
          <p:cNvCxnSpPr/>
          <p:nvPr userDrawn="1"/>
        </p:nvCxnSpPr>
        <p:spPr>
          <a:xfrm>
            <a:off x="0" y="4420478"/>
            <a:ext cx="91440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sz="quarter" idx="13" hasCustomPrompt="1"/>
          </p:nvPr>
        </p:nvSpPr>
        <p:spPr>
          <a:xfrm>
            <a:off x="529455" y="4622297"/>
            <a:ext cx="8020467" cy="1015452"/>
          </a:xfrm>
        </p:spPr>
        <p:txBody>
          <a:bodyPr lIns="0" anchor="t" anchorCtr="0">
            <a:noAutofit/>
          </a:bodyPr>
          <a:lstStyle>
            <a:lvl1pPr>
              <a:lnSpc>
                <a:spcPts val="2600"/>
              </a:lnSpc>
              <a:defRPr sz="2800" b="0" baseline="0">
                <a:solidFill>
                  <a:schemeClr val="tx2"/>
                </a:solidFill>
                <a:latin typeface="+mj-lt"/>
              </a:defRPr>
            </a:lvl1pPr>
            <a:lvl2pPr>
              <a:defRPr sz="2700" b="1">
                <a:solidFill>
                  <a:schemeClr val="tx2"/>
                </a:solidFill>
                <a:latin typeface="+mj-lt"/>
              </a:defRPr>
            </a:lvl2pPr>
            <a:lvl3pPr>
              <a:defRPr sz="2700" b="1">
                <a:solidFill>
                  <a:schemeClr val="tx2"/>
                </a:solidFill>
                <a:latin typeface="+mj-lt"/>
              </a:defRPr>
            </a:lvl3pPr>
            <a:lvl4pPr>
              <a:defRPr sz="2700" b="1">
                <a:solidFill>
                  <a:schemeClr val="tx2"/>
                </a:solidFill>
                <a:latin typeface="+mj-lt"/>
              </a:defRPr>
            </a:lvl4pPr>
            <a:lvl5pPr>
              <a:defRPr sz="2700" b="1">
                <a:solidFill>
                  <a:schemeClr val="tx2"/>
                </a:solidFill>
                <a:latin typeface="+mj-lt"/>
              </a:defRPr>
            </a:lvl5pPr>
          </a:lstStyle>
          <a:p>
            <a:pPr lvl="0"/>
            <a:r>
              <a:rPr lang="en-GB" dirty="0"/>
              <a:t>Click here to add text</a:t>
            </a:r>
            <a:r>
              <a:rPr lang="is-IS" dirty="0"/>
              <a:t>...</a:t>
            </a:r>
          </a:p>
        </p:txBody>
      </p:sp>
      <p:pic>
        <p:nvPicPr>
          <p:cNvPr id="12" name="Picture 11">
            <a:extLst>
              <a:ext uri="{FF2B5EF4-FFF2-40B4-BE49-F238E27FC236}">
                <a16:creationId xmlns:a16="http://schemas.microsoft.com/office/drawing/2014/main" id="{A0E49206-27DE-E540-BF71-D41CD6FDD7B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105537" y="5987376"/>
            <a:ext cx="1444385" cy="709014"/>
          </a:xfrm>
          <a:prstGeom prst="rect">
            <a:avLst/>
          </a:prstGeom>
        </p:spPr>
      </p:pic>
      <p:sp>
        <p:nvSpPr>
          <p:cNvPr id="14" name="TextBox 13">
            <a:extLst>
              <a:ext uri="{FF2B5EF4-FFF2-40B4-BE49-F238E27FC236}">
                <a16:creationId xmlns:a16="http://schemas.microsoft.com/office/drawing/2014/main" id="{C638453B-7C3F-9F44-930A-8AEC14D35869}"/>
              </a:ext>
            </a:extLst>
          </p:cNvPr>
          <p:cNvSpPr txBox="1"/>
          <p:nvPr userDrawn="1"/>
        </p:nvSpPr>
        <p:spPr>
          <a:xfrm>
            <a:off x="3259898" y="6419391"/>
            <a:ext cx="2559580" cy="276999"/>
          </a:xfrm>
          <a:prstGeom prst="rect">
            <a:avLst/>
          </a:prstGeom>
          <a:noFill/>
        </p:spPr>
        <p:txBody>
          <a:bodyPr wrap="square" rIns="0" rtlCol="0">
            <a:spAutoFit/>
          </a:bodyPr>
          <a:lstStyle/>
          <a:p>
            <a:pPr algn="ctr"/>
            <a:r>
              <a:rPr lang="en-GB" sz="1200" b="1" dirty="0" err="1">
                <a:solidFill>
                  <a:schemeClr val="accent1"/>
                </a:solidFill>
              </a:rPr>
              <a:t>dietandcancerreport.org</a:t>
            </a:r>
            <a:endParaRPr lang="en-GB" sz="1200" b="1" dirty="0">
              <a:solidFill>
                <a:schemeClr val="accent1"/>
              </a:solidFill>
            </a:endParaRPr>
          </a:p>
        </p:txBody>
      </p:sp>
      <p:pic>
        <p:nvPicPr>
          <p:cNvPr id="10" name="Picture 9">
            <a:extLst>
              <a:ext uri="{FF2B5EF4-FFF2-40B4-BE49-F238E27FC236}">
                <a16:creationId xmlns:a16="http://schemas.microsoft.com/office/drawing/2014/main" id="{D3F3AB58-3885-064C-A322-99E52BCE670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29455" y="6076380"/>
            <a:ext cx="2010111" cy="531006"/>
          </a:xfrm>
          <a:prstGeom prst="rect">
            <a:avLst/>
          </a:prstGeom>
        </p:spPr>
      </p:pic>
    </p:spTree>
    <p:extLst>
      <p:ext uri="{BB962C8B-B14F-4D97-AF65-F5344CB8AC3E}">
        <p14:creationId xmlns:p14="http://schemas.microsoft.com/office/powerpoint/2010/main" val="1803531574"/>
      </p:ext>
    </p:extLst>
  </p:cSld>
  <p:clrMapOvr>
    <a:masterClrMapping/>
  </p:clrMapOvr>
  <p:extLst mod="1">
    <p:ext uri="{DCECCB84-F9BA-43D5-87BE-67443E8EF086}">
      <p15:sldGuideLst xmlns:p15="http://schemas.microsoft.com/office/powerpoint/2012/main">
        <p15:guide id="1" orient="horz" pos="4110">
          <p15:clr>
            <a:srgbClr val="FBAE40"/>
          </p15:clr>
        </p15:guide>
        <p15:guide id="2" orient="horz" pos="3543">
          <p15:clr>
            <a:srgbClr val="FBAE40"/>
          </p15:clr>
        </p15:guide>
        <p15:guide id="3" pos="555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 Cancer cells">
    <p:spTree>
      <p:nvGrpSpPr>
        <p:cNvPr id="1" name=""/>
        <p:cNvGrpSpPr/>
        <p:nvPr/>
      </p:nvGrpSpPr>
      <p:grpSpPr>
        <a:xfrm>
          <a:off x="0" y="0"/>
          <a:ext cx="0" cy="0"/>
          <a:chOff x="0" y="0"/>
          <a:chExt cx="0" cy="0"/>
        </a:xfrm>
      </p:grpSpPr>
      <p:pic>
        <p:nvPicPr>
          <p:cNvPr id="9" name="Picture Placeholder 3">
            <a:extLst>
              <a:ext uri="{FF2B5EF4-FFF2-40B4-BE49-F238E27FC236}">
                <a16:creationId xmlns:a16="http://schemas.microsoft.com/office/drawing/2014/main" id="{44FA19CE-1A74-DC4D-ACE6-3F0A065173C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1" y="-2970"/>
            <a:ext cx="9144001" cy="4423448"/>
          </a:xfrm>
          <a:prstGeom prst="rect">
            <a:avLst/>
          </a:prstGeom>
        </p:spPr>
      </p:pic>
      <p:cxnSp>
        <p:nvCxnSpPr>
          <p:cNvPr id="6" name="Straight Connector 5"/>
          <p:cNvCxnSpPr/>
          <p:nvPr userDrawn="1"/>
        </p:nvCxnSpPr>
        <p:spPr>
          <a:xfrm>
            <a:off x="0" y="4420478"/>
            <a:ext cx="91440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sz="quarter" idx="13" hasCustomPrompt="1"/>
          </p:nvPr>
        </p:nvSpPr>
        <p:spPr>
          <a:xfrm>
            <a:off x="529455" y="4622297"/>
            <a:ext cx="8020467" cy="1015452"/>
          </a:xfrm>
        </p:spPr>
        <p:txBody>
          <a:bodyPr lIns="0" anchor="t" anchorCtr="0">
            <a:noAutofit/>
          </a:bodyPr>
          <a:lstStyle>
            <a:lvl1pPr>
              <a:lnSpc>
                <a:spcPts val="2600"/>
              </a:lnSpc>
              <a:defRPr sz="2800" b="0" baseline="0">
                <a:solidFill>
                  <a:schemeClr val="tx2"/>
                </a:solidFill>
                <a:latin typeface="+mj-lt"/>
              </a:defRPr>
            </a:lvl1pPr>
            <a:lvl2pPr>
              <a:defRPr sz="2700" b="1">
                <a:solidFill>
                  <a:schemeClr val="tx2"/>
                </a:solidFill>
                <a:latin typeface="+mj-lt"/>
              </a:defRPr>
            </a:lvl2pPr>
            <a:lvl3pPr>
              <a:defRPr sz="2700" b="1">
                <a:solidFill>
                  <a:schemeClr val="tx2"/>
                </a:solidFill>
                <a:latin typeface="+mj-lt"/>
              </a:defRPr>
            </a:lvl3pPr>
            <a:lvl4pPr>
              <a:defRPr sz="2700" b="1">
                <a:solidFill>
                  <a:schemeClr val="tx2"/>
                </a:solidFill>
                <a:latin typeface="+mj-lt"/>
              </a:defRPr>
            </a:lvl4pPr>
            <a:lvl5pPr>
              <a:defRPr sz="2700" b="1">
                <a:solidFill>
                  <a:schemeClr val="tx2"/>
                </a:solidFill>
                <a:latin typeface="+mj-lt"/>
              </a:defRPr>
            </a:lvl5pPr>
          </a:lstStyle>
          <a:p>
            <a:pPr lvl="0"/>
            <a:r>
              <a:rPr lang="en-GB" dirty="0"/>
              <a:t>Click here to add text</a:t>
            </a:r>
            <a:r>
              <a:rPr lang="is-IS" dirty="0"/>
              <a:t>...</a:t>
            </a:r>
          </a:p>
        </p:txBody>
      </p:sp>
      <p:pic>
        <p:nvPicPr>
          <p:cNvPr id="12" name="Picture 11">
            <a:extLst>
              <a:ext uri="{FF2B5EF4-FFF2-40B4-BE49-F238E27FC236}">
                <a16:creationId xmlns:a16="http://schemas.microsoft.com/office/drawing/2014/main" id="{A0E49206-27DE-E540-BF71-D41CD6FDD7B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105537" y="5987376"/>
            <a:ext cx="1444385" cy="709014"/>
          </a:xfrm>
          <a:prstGeom prst="rect">
            <a:avLst/>
          </a:prstGeom>
        </p:spPr>
      </p:pic>
      <p:sp>
        <p:nvSpPr>
          <p:cNvPr id="14" name="TextBox 13">
            <a:extLst>
              <a:ext uri="{FF2B5EF4-FFF2-40B4-BE49-F238E27FC236}">
                <a16:creationId xmlns:a16="http://schemas.microsoft.com/office/drawing/2014/main" id="{C638453B-7C3F-9F44-930A-8AEC14D35869}"/>
              </a:ext>
            </a:extLst>
          </p:cNvPr>
          <p:cNvSpPr txBox="1"/>
          <p:nvPr userDrawn="1"/>
        </p:nvSpPr>
        <p:spPr>
          <a:xfrm>
            <a:off x="3259898" y="6419391"/>
            <a:ext cx="2559580" cy="276999"/>
          </a:xfrm>
          <a:prstGeom prst="rect">
            <a:avLst/>
          </a:prstGeom>
          <a:noFill/>
        </p:spPr>
        <p:txBody>
          <a:bodyPr wrap="square" rIns="0" rtlCol="0">
            <a:spAutoFit/>
          </a:bodyPr>
          <a:lstStyle/>
          <a:p>
            <a:pPr algn="ctr"/>
            <a:r>
              <a:rPr lang="en-GB" sz="1200" b="1" dirty="0" err="1">
                <a:solidFill>
                  <a:schemeClr val="accent1"/>
                </a:solidFill>
              </a:rPr>
              <a:t>dietandcancerreport.org</a:t>
            </a:r>
            <a:endParaRPr lang="en-GB" sz="1200" b="1" dirty="0">
              <a:solidFill>
                <a:schemeClr val="accent1"/>
              </a:solidFill>
            </a:endParaRPr>
          </a:p>
        </p:txBody>
      </p:sp>
      <p:pic>
        <p:nvPicPr>
          <p:cNvPr id="8" name="Picture 7">
            <a:extLst>
              <a:ext uri="{FF2B5EF4-FFF2-40B4-BE49-F238E27FC236}">
                <a16:creationId xmlns:a16="http://schemas.microsoft.com/office/drawing/2014/main" id="{B4EADB20-D635-4148-9EC1-6F8F4FD7E36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29455" y="6076380"/>
            <a:ext cx="2010111" cy="531006"/>
          </a:xfrm>
          <a:prstGeom prst="rect">
            <a:avLst/>
          </a:prstGeom>
        </p:spPr>
      </p:pic>
    </p:spTree>
    <p:extLst/>
  </p:cSld>
  <p:clrMapOvr>
    <a:masterClrMapping/>
  </p:clrMapOvr>
  <p:extLst mod="1">
    <p:ext uri="{DCECCB84-F9BA-43D5-87BE-67443E8EF086}">
      <p15:sldGuideLst xmlns:p15="http://schemas.microsoft.com/office/powerpoint/2012/main">
        <p15:guide id="1" orient="horz" pos="4110" userDrawn="1">
          <p15:clr>
            <a:srgbClr val="FBAE40"/>
          </p15:clr>
        </p15:guide>
        <p15:guide id="2" orient="horz" pos="3543" userDrawn="1">
          <p15:clr>
            <a:srgbClr val="FBAE40"/>
          </p15:clr>
        </p15:guide>
        <p15:guide id="3" pos="5556"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 Research">
    <p:spTree>
      <p:nvGrpSpPr>
        <p:cNvPr id="1" name=""/>
        <p:cNvGrpSpPr/>
        <p:nvPr/>
      </p:nvGrpSpPr>
      <p:grpSpPr>
        <a:xfrm>
          <a:off x="0" y="0"/>
          <a:ext cx="0" cy="0"/>
          <a:chOff x="0" y="0"/>
          <a:chExt cx="0" cy="0"/>
        </a:xfrm>
      </p:grpSpPr>
      <p:pic>
        <p:nvPicPr>
          <p:cNvPr id="8" name="Picture Placeholder 6">
            <a:extLst>
              <a:ext uri="{FF2B5EF4-FFF2-40B4-BE49-F238E27FC236}">
                <a16:creationId xmlns:a16="http://schemas.microsoft.com/office/drawing/2014/main" id="{72A14FE5-F53C-A440-9EF4-96172EA386C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45762"/>
          <a:stretch/>
        </p:blipFill>
        <p:spPr>
          <a:xfrm>
            <a:off x="0" y="6439"/>
            <a:ext cx="9144001" cy="4404530"/>
          </a:xfrm>
          <a:prstGeom prst="rect">
            <a:avLst/>
          </a:prstGeom>
        </p:spPr>
      </p:pic>
      <p:cxnSp>
        <p:nvCxnSpPr>
          <p:cNvPr id="6" name="Straight Connector 5"/>
          <p:cNvCxnSpPr/>
          <p:nvPr userDrawn="1"/>
        </p:nvCxnSpPr>
        <p:spPr>
          <a:xfrm>
            <a:off x="0" y="4420478"/>
            <a:ext cx="91440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sz="quarter" idx="13" hasCustomPrompt="1"/>
          </p:nvPr>
        </p:nvSpPr>
        <p:spPr>
          <a:xfrm>
            <a:off x="529455" y="4622297"/>
            <a:ext cx="8020467" cy="1015452"/>
          </a:xfrm>
        </p:spPr>
        <p:txBody>
          <a:bodyPr lIns="0" anchor="t" anchorCtr="0">
            <a:noAutofit/>
          </a:bodyPr>
          <a:lstStyle>
            <a:lvl1pPr>
              <a:lnSpc>
                <a:spcPts val="2600"/>
              </a:lnSpc>
              <a:defRPr sz="2800" b="0" baseline="0">
                <a:solidFill>
                  <a:schemeClr val="tx2"/>
                </a:solidFill>
                <a:latin typeface="+mj-lt"/>
              </a:defRPr>
            </a:lvl1pPr>
            <a:lvl2pPr>
              <a:defRPr sz="2700" b="1">
                <a:solidFill>
                  <a:schemeClr val="tx2"/>
                </a:solidFill>
                <a:latin typeface="+mj-lt"/>
              </a:defRPr>
            </a:lvl2pPr>
            <a:lvl3pPr>
              <a:defRPr sz="2700" b="1">
                <a:solidFill>
                  <a:schemeClr val="tx2"/>
                </a:solidFill>
                <a:latin typeface="+mj-lt"/>
              </a:defRPr>
            </a:lvl3pPr>
            <a:lvl4pPr>
              <a:defRPr sz="2700" b="1">
                <a:solidFill>
                  <a:schemeClr val="tx2"/>
                </a:solidFill>
                <a:latin typeface="+mj-lt"/>
              </a:defRPr>
            </a:lvl4pPr>
            <a:lvl5pPr>
              <a:defRPr sz="2700" b="1">
                <a:solidFill>
                  <a:schemeClr val="tx2"/>
                </a:solidFill>
                <a:latin typeface="+mj-lt"/>
              </a:defRPr>
            </a:lvl5pPr>
          </a:lstStyle>
          <a:p>
            <a:pPr lvl="0"/>
            <a:r>
              <a:rPr lang="en-GB" dirty="0"/>
              <a:t>Click here to add text</a:t>
            </a:r>
            <a:r>
              <a:rPr lang="is-IS" dirty="0"/>
              <a:t>...</a:t>
            </a:r>
          </a:p>
        </p:txBody>
      </p:sp>
      <p:pic>
        <p:nvPicPr>
          <p:cNvPr id="12" name="Picture 11">
            <a:extLst>
              <a:ext uri="{FF2B5EF4-FFF2-40B4-BE49-F238E27FC236}">
                <a16:creationId xmlns:a16="http://schemas.microsoft.com/office/drawing/2014/main" id="{E334DE16-8404-BE41-9A2E-3F09C406842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105537" y="5987376"/>
            <a:ext cx="1444385" cy="709014"/>
          </a:xfrm>
          <a:prstGeom prst="rect">
            <a:avLst/>
          </a:prstGeom>
        </p:spPr>
      </p:pic>
      <p:sp>
        <p:nvSpPr>
          <p:cNvPr id="14" name="TextBox 13">
            <a:extLst>
              <a:ext uri="{FF2B5EF4-FFF2-40B4-BE49-F238E27FC236}">
                <a16:creationId xmlns:a16="http://schemas.microsoft.com/office/drawing/2014/main" id="{A0FCC615-9A2E-9B47-BFD2-5BE5811788E0}"/>
              </a:ext>
            </a:extLst>
          </p:cNvPr>
          <p:cNvSpPr txBox="1"/>
          <p:nvPr userDrawn="1"/>
        </p:nvSpPr>
        <p:spPr>
          <a:xfrm>
            <a:off x="3259898" y="6419391"/>
            <a:ext cx="2559580" cy="276999"/>
          </a:xfrm>
          <a:prstGeom prst="rect">
            <a:avLst/>
          </a:prstGeom>
          <a:noFill/>
        </p:spPr>
        <p:txBody>
          <a:bodyPr wrap="square" rIns="0" rtlCol="0">
            <a:spAutoFit/>
          </a:bodyPr>
          <a:lstStyle/>
          <a:p>
            <a:pPr algn="ctr"/>
            <a:r>
              <a:rPr lang="en-GB" sz="1200" b="1" dirty="0" err="1">
                <a:solidFill>
                  <a:schemeClr val="accent1"/>
                </a:solidFill>
              </a:rPr>
              <a:t>dietandcancerreport.org</a:t>
            </a:r>
            <a:endParaRPr lang="en-GB" sz="1200" b="1" dirty="0">
              <a:solidFill>
                <a:schemeClr val="accent1"/>
              </a:solidFill>
            </a:endParaRPr>
          </a:p>
        </p:txBody>
      </p:sp>
      <p:pic>
        <p:nvPicPr>
          <p:cNvPr id="9" name="Picture 8">
            <a:extLst>
              <a:ext uri="{FF2B5EF4-FFF2-40B4-BE49-F238E27FC236}">
                <a16:creationId xmlns:a16="http://schemas.microsoft.com/office/drawing/2014/main" id="{B3733B69-CEA2-4148-B79E-7EDD31852679}"/>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29455" y="6076380"/>
            <a:ext cx="2010111" cy="531006"/>
          </a:xfrm>
          <a:prstGeom prst="rect">
            <a:avLst/>
          </a:prstGeom>
        </p:spPr>
      </p:pic>
    </p:spTree>
    <p:extLst>
      <p:ext uri="{BB962C8B-B14F-4D97-AF65-F5344CB8AC3E}">
        <p14:creationId xmlns:p14="http://schemas.microsoft.com/office/powerpoint/2010/main" val="3014378215"/>
      </p:ext>
    </p:extLst>
  </p:cSld>
  <p:clrMapOvr>
    <a:masterClrMapping/>
  </p:clrMapOvr>
  <p:extLst mod="1">
    <p:ext uri="{DCECCB84-F9BA-43D5-87BE-67443E8EF086}">
      <p15:sldGuideLst xmlns:p15="http://schemas.microsoft.com/office/powerpoint/2012/main">
        <p15:guide id="1" orient="horz" pos="4110">
          <p15:clr>
            <a:srgbClr val="FBAE40"/>
          </p15:clr>
        </p15:guide>
        <p15:guide id="2" orient="horz" pos="3543">
          <p15:clr>
            <a:srgbClr val="FBAE40"/>
          </p15:clr>
        </p15:guide>
        <p15:guide id="3" pos="5556">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 Evidence">
    <p:spTree>
      <p:nvGrpSpPr>
        <p:cNvPr id="1" name=""/>
        <p:cNvGrpSpPr/>
        <p:nvPr/>
      </p:nvGrpSpPr>
      <p:grpSpPr>
        <a:xfrm>
          <a:off x="0" y="0"/>
          <a:ext cx="0" cy="0"/>
          <a:chOff x="0" y="0"/>
          <a:chExt cx="0" cy="0"/>
        </a:xfrm>
      </p:grpSpPr>
      <p:cxnSp>
        <p:nvCxnSpPr>
          <p:cNvPr id="6" name="Straight Connector 5"/>
          <p:cNvCxnSpPr/>
          <p:nvPr userDrawn="1"/>
        </p:nvCxnSpPr>
        <p:spPr>
          <a:xfrm>
            <a:off x="0" y="4420478"/>
            <a:ext cx="91440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sz="quarter" idx="13" hasCustomPrompt="1"/>
          </p:nvPr>
        </p:nvSpPr>
        <p:spPr>
          <a:xfrm>
            <a:off x="529455" y="4622297"/>
            <a:ext cx="8020467" cy="1015452"/>
          </a:xfrm>
        </p:spPr>
        <p:txBody>
          <a:bodyPr lIns="0" anchor="t" anchorCtr="0">
            <a:noAutofit/>
          </a:bodyPr>
          <a:lstStyle>
            <a:lvl1pPr>
              <a:lnSpc>
                <a:spcPts val="2600"/>
              </a:lnSpc>
              <a:defRPr sz="2800" b="0" baseline="0">
                <a:solidFill>
                  <a:schemeClr val="tx2"/>
                </a:solidFill>
                <a:latin typeface="+mj-lt"/>
              </a:defRPr>
            </a:lvl1pPr>
            <a:lvl2pPr>
              <a:defRPr sz="2700" b="1">
                <a:solidFill>
                  <a:schemeClr val="tx2"/>
                </a:solidFill>
                <a:latin typeface="+mj-lt"/>
              </a:defRPr>
            </a:lvl2pPr>
            <a:lvl3pPr>
              <a:defRPr sz="2700" b="1">
                <a:solidFill>
                  <a:schemeClr val="tx2"/>
                </a:solidFill>
                <a:latin typeface="+mj-lt"/>
              </a:defRPr>
            </a:lvl3pPr>
            <a:lvl4pPr>
              <a:defRPr sz="2700" b="1">
                <a:solidFill>
                  <a:schemeClr val="tx2"/>
                </a:solidFill>
                <a:latin typeface="+mj-lt"/>
              </a:defRPr>
            </a:lvl4pPr>
            <a:lvl5pPr>
              <a:defRPr sz="2700" b="1">
                <a:solidFill>
                  <a:schemeClr val="tx2"/>
                </a:solidFill>
                <a:latin typeface="+mj-lt"/>
              </a:defRPr>
            </a:lvl5pPr>
          </a:lstStyle>
          <a:p>
            <a:pPr lvl="0"/>
            <a:r>
              <a:rPr lang="en-GB" dirty="0"/>
              <a:t>Click here to add text</a:t>
            </a:r>
            <a:r>
              <a:rPr lang="is-IS" dirty="0"/>
              <a:t>...</a:t>
            </a:r>
          </a:p>
        </p:txBody>
      </p:sp>
      <p:pic>
        <p:nvPicPr>
          <p:cNvPr id="8" name="Picture Placeholder 6">
            <a:extLst>
              <a:ext uri="{FF2B5EF4-FFF2-40B4-BE49-F238E27FC236}">
                <a16:creationId xmlns:a16="http://schemas.microsoft.com/office/drawing/2014/main" id="{C7AAA8A0-29BE-2E4C-939F-D9746894154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59429" r="-4379"/>
          <a:stretch/>
        </p:blipFill>
        <p:spPr>
          <a:xfrm>
            <a:off x="0" y="0"/>
            <a:ext cx="9144001" cy="4404530"/>
          </a:xfrm>
          <a:prstGeom prst="rect">
            <a:avLst/>
          </a:prstGeom>
        </p:spPr>
      </p:pic>
      <p:pic>
        <p:nvPicPr>
          <p:cNvPr id="12" name="Picture 11">
            <a:extLst>
              <a:ext uri="{FF2B5EF4-FFF2-40B4-BE49-F238E27FC236}">
                <a16:creationId xmlns:a16="http://schemas.microsoft.com/office/drawing/2014/main" id="{38777DA5-00CC-974D-8EF1-559C32D1A08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105537" y="5987376"/>
            <a:ext cx="1444385" cy="709014"/>
          </a:xfrm>
          <a:prstGeom prst="rect">
            <a:avLst/>
          </a:prstGeom>
        </p:spPr>
      </p:pic>
      <p:sp>
        <p:nvSpPr>
          <p:cNvPr id="14" name="TextBox 13">
            <a:extLst>
              <a:ext uri="{FF2B5EF4-FFF2-40B4-BE49-F238E27FC236}">
                <a16:creationId xmlns:a16="http://schemas.microsoft.com/office/drawing/2014/main" id="{2CA83F87-42A1-1248-B30A-0554C92EA69F}"/>
              </a:ext>
            </a:extLst>
          </p:cNvPr>
          <p:cNvSpPr txBox="1"/>
          <p:nvPr userDrawn="1"/>
        </p:nvSpPr>
        <p:spPr>
          <a:xfrm>
            <a:off x="3259898" y="6419391"/>
            <a:ext cx="2559580" cy="276999"/>
          </a:xfrm>
          <a:prstGeom prst="rect">
            <a:avLst/>
          </a:prstGeom>
          <a:noFill/>
        </p:spPr>
        <p:txBody>
          <a:bodyPr wrap="square" rIns="0" rtlCol="0">
            <a:spAutoFit/>
          </a:bodyPr>
          <a:lstStyle/>
          <a:p>
            <a:pPr algn="ctr"/>
            <a:r>
              <a:rPr lang="en-GB" sz="1200" b="1" dirty="0" err="1">
                <a:solidFill>
                  <a:schemeClr val="accent1"/>
                </a:solidFill>
              </a:rPr>
              <a:t>dietandcancerreport.org</a:t>
            </a:r>
            <a:endParaRPr lang="en-GB" sz="1200" b="1" dirty="0">
              <a:solidFill>
                <a:schemeClr val="accent1"/>
              </a:solidFill>
            </a:endParaRPr>
          </a:p>
        </p:txBody>
      </p:sp>
      <p:pic>
        <p:nvPicPr>
          <p:cNvPr id="9" name="Picture 8">
            <a:extLst>
              <a:ext uri="{FF2B5EF4-FFF2-40B4-BE49-F238E27FC236}">
                <a16:creationId xmlns:a16="http://schemas.microsoft.com/office/drawing/2014/main" id="{8DF5B0C6-AAF3-234B-B6FF-83E57EC1248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29455" y="6076380"/>
            <a:ext cx="2010111" cy="531006"/>
          </a:xfrm>
          <a:prstGeom prst="rect">
            <a:avLst/>
          </a:prstGeom>
        </p:spPr>
      </p:pic>
    </p:spTree>
    <p:extLst>
      <p:ext uri="{BB962C8B-B14F-4D97-AF65-F5344CB8AC3E}">
        <p14:creationId xmlns:p14="http://schemas.microsoft.com/office/powerpoint/2010/main" val="322995830"/>
      </p:ext>
    </p:extLst>
  </p:cSld>
  <p:clrMapOvr>
    <a:masterClrMapping/>
  </p:clrMapOvr>
  <p:extLst mod="1">
    <p:ext uri="{DCECCB84-F9BA-43D5-87BE-67443E8EF086}">
      <p15:sldGuideLst xmlns:p15="http://schemas.microsoft.com/office/powerpoint/2012/main">
        <p15:guide id="1" orient="horz" pos="4110">
          <p15:clr>
            <a:srgbClr val="FBAE40"/>
          </p15:clr>
        </p15:guide>
        <p15:guide id="2" orient="horz" pos="3543">
          <p15:clr>
            <a:srgbClr val="FBAE40"/>
          </p15:clr>
        </p15:guide>
        <p15:guide id="3" pos="555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 Survivors">
    <p:spTree>
      <p:nvGrpSpPr>
        <p:cNvPr id="1" name=""/>
        <p:cNvGrpSpPr/>
        <p:nvPr/>
      </p:nvGrpSpPr>
      <p:grpSpPr>
        <a:xfrm>
          <a:off x="0" y="0"/>
          <a:ext cx="0" cy="0"/>
          <a:chOff x="0" y="0"/>
          <a:chExt cx="0" cy="0"/>
        </a:xfrm>
      </p:grpSpPr>
      <p:cxnSp>
        <p:nvCxnSpPr>
          <p:cNvPr id="6" name="Straight Connector 5"/>
          <p:cNvCxnSpPr/>
          <p:nvPr userDrawn="1"/>
        </p:nvCxnSpPr>
        <p:spPr>
          <a:xfrm>
            <a:off x="0" y="4420478"/>
            <a:ext cx="91440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sz="quarter" idx="13" hasCustomPrompt="1"/>
          </p:nvPr>
        </p:nvSpPr>
        <p:spPr>
          <a:xfrm>
            <a:off x="529455" y="4622297"/>
            <a:ext cx="8020467" cy="1015452"/>
          </a:xfrm>
        </p:spPr>
        <p:txBody>
          <a:bodyPr lIns="0" anchor="t" anchorCtr="0">
            <a:noAutofit/>
          </a:bodyPr>
          <a:lstStyle>
            <a:lvl1pPr>
              <a:lnSpc>
                <a:spcPts val="2600"/>
              </a:lnSpc>
              <a:defRPr sz="2800" b="0" baseline="0">
                <a:solidFill>
                  <a:schemeClr val="tx2"/>
                </a:solidFill>
                <a:latin typeface="+mj-lt"/>
              </a:defRPr>
            </a:lvl1pPr>
            <a:lvl2pPr>
              <a:defRPr sz="2700" b="1">
                <a:solidFill>
                  <a:schemeClr val="tx2"/>
                </a:solidFill>
                <a:latin typeface="+mj-lt"/>
              </a:defRPr>
            </a:lvl2pPr>
            <a:lvl3pPr>
              <a:defRPr sz="2700" b="1">
                <a:solidFill>
                  <a:schemeClr val="tx2"/>
                </a:solidFill>
                <a:latin typeface="+mj-lt"/>
              </a:defRPr>
            </a:lvl3pPr>
            <a:lvl4pPr>
              <a:defRPr sz="2700" b="1">
                <a:solidFill>
                  <a:schemeClr val="tx2"/>
                </a:solidFill>
                <a:latin typeface="+mj-lt"/>
              </a:defRPr>
            </a:lvl4pPr>
            <a:lvl5pPr>
              <a:defRPr sz="2700" b="1">
                <a:solidFill>
                  <a:schemeClr val="tx2"/>
                </a:solidFill>
                <a:latin typeface="+mj-lt"/>
              </a:defRPr>
            </a:lvl5pPr>
          </a:lstStyle>
          <a:p>
            <a:pPr lvl="0"/>
            <a:r>
              <a:rPr lang="en-GB" dirty="0"/>
              <a:t>Click here to add text</a:t>
            </a:r>
            <a:r>
              <a:rPr lang="is-IS" dirty="0"/>
              <a:t>...</a:t>
            </a:r>
          </a:p>
        </p:txBody>
      </p:sp>
      <p:pic>
        <p:nvPicPr>
          <p:cNvPr id="9" name="Picture Placeholder 12">
            <a:extLst>
              <a:ext uri="{FF2B5EF4-FFF2-40B4-BE49-F238E27FC236}">
                <a16:creationId xmlns:a16="http://schemas.microsoft.com/office/drawing/2014/main" id="{F3E46C55-E4B3-194C-BB71-F0C6C8F230D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45487"/>
          <a:stretch/>
        </p:blipFill>
        <p:spPr>
          <a:xfrm>
            <a:off x="0" y="0"/>
            <a:ext cx="9144001" cy="4404530"/>
          </a:xfrm>
          <a:prstGeom prst="rect">
            <a:avLst/>
          </a:prstGeom>
        </p:spPr>
      </p:pic>
      <p:pic>
        <p:nvPicPr>
          <p:cNvPr id="12" name="Picture 11">
            <a:extLst>
              <a:ext uri="{FF2B5EF4-FFF2-40B4-BE49-F238E27FC236}">
                <a16:creationId xmlns:a16="http://schemas.microsoft.com/office/drawing/2014/main" id="{138959FC-02E7-CD42-85DD-CE6B3F0250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105537" y="5987376"/>
            <a:ext cx="1444385" cy="709014"/>
          </a:xfrm>
          <a:prstGeom prst="rect">
            <a:avLst/>
          </a:prstGeom>
        </p:spPr>
      </p:pic>
      <p:sp>
        <p:nvSpPr>
          <p:cNvPr id="14" name="TextBox 13">
            <a:extLst>
              <a:ext uri="{FF2B5EF4-FFF2-40B4-BE49-F238E27FC236}">
                <a16:creationId xmlns:a16="http://schemas.microsoft.com/office/drawing/2014/main" id="{32388F06-72E5-4B4A-B6B3-BBE60F251681}"/>
              </a:ext>
            </a:extLst>
          </p:cNvPr>
          <p:cNvSpPr txBox="1"/>
          <p:nvPr userDrawn="1"/>
        </p:nvSpPr>
        <p:spPr>
          <a:xfrm>
            <a:off x="3259898" y="6419391"/>
            <a:ext cx="2559580" cy="276999"/>
          </a:xfrm>
          <a:prstGeom prst="rect">
            <a:avLst/>
          </a:prstGeom>
          <a:noFill/>
        </p:spPr>
        <p:txBody>
          <a:bodyPr wrap="square" rIns="0" rtlCol="0">
            <a:spAutoFit/>
          </a:bodyPr>
          <a:lstStyle/>
          <a:p>
            <a:pPr algn="ctr"/>
            <a:r>
              <a:rPr lang="en-GB" sz="1200" b="1" dirty="0" err="1">
                <a:solidFill>
                  <a:schemeClr val="accent1"/>
                </a:solidFill>
              </a:rPr>
              <a:t>dietandcancerreport.org</a:t>
            </a:r>
            <a:endParaRPr lang="en-GB" sz="1200" b="1" dirty="0">
              <a:solidFill>
                <a:schemeClr val="accent1"/>
              </a:solidFill>
            </a:endParaRPr>
          </a:p>
        </p:txBody>
      </p:sp>
      <p:pic>
        <p:nvPicPr>
          <p:cNvPr id="8" name="Picture 7">
            <a:extLst>
              <a:ext uri="{FF2B5EF4-FFF2-40B4-BE49-F238E27FC236}">
                <a16:creationId xmlns:a16="http://schemas.microsoft.com/office/drawing/2014/main" id="{F45601E0-74FD-5947-9810-51883A71FA4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29455" y="6076380"/>
            <a:ext cx="2010111" cy="531006"/>
          </a:xfrm>
          <a:prstGeom prst="rect">
            <a:avLst/>
          </a:prstGeom>
        </p:spPr>
      </p:pic>
    </p:spTree>
    <p:extLst>
      <p:ext uri="{BB962C8B-B14F-4D97-AF65-F5344CB8AC3E}">
        <p14:creationId xmlns:p14="http://schemas.microsoft.com/office/powerpoint/2010/main" val="3823479195"/>
      </p:ext>
    </p:extLst>
  </p:cSld>
  <p:clrMapOvr>
    <a:masterClrMapping/>
  </p:clrMapOvr>
  <p:extLst mod="1">
    <p:ext uri="{DCECCB84-F9BA-43D5-87BE-67443E8EF086}">
      <p15:sldGuideLst xmlns:p15="http://schemas.microsoft.com/office/powerpoint/2012/main">
        <p15:guide id="1" orient="horz" pos="4110">
          <p15:clr>
            <a:srgbClr val="FBAE40"/>
          </p15:clr>
        </p15:guide>
        <p15:guide id="2" orient="horz" pos="3543">
          <p15:clr>
            <a:srgbClr val="FBAE40"/>
          </p15:clr>
        </p15:guide>
        <p15:guide id="3" pos="555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 Recommendations and Policy">
    <p:spTree>
      <p:nvGrpSpPr>
        <p:cNvPr id="1" name=""/>
        <p:cNvGrpSpPr/>
        <p:nvPr/>
      </p:nvGrpSpPr>
      <p:grpSpPr>
        <a:xfrm>
          <a:off x="0" y="0"/>
          <a:ext cx="0" cy="0"/>
          <a:chOff x="0" y="0"/>
          <a:chExt cx="0" cy="0"/>
        </a:xfrm>
      </p:grpSpPr>
      <p:cxnSp>
        <p:nvCxnSpPr>
          <p:cNvPr id="6" name="Straight Connector 5"/>
          <p:cNvCxnSpPr/>
          <p:nvPr userDrawn="1"/>
        </p:nvCxnSpPr>
        <p:spPr>
          <a:xfrm>
            <a:off x="0" y="4420478"/>
            <a:ext cx="91440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sz="quarter" idx="13" hasCustomPrompt="1"/>
          </p:nvPr>
        </p:nvSpPr>
        <p:spPr>
          <a:xfrm>
            <a:off x="529455" y="4622297"/>
            <a:ext cx="8020467" cy="1015452"/>
          </a:xfrm>
        </p:spPr>
        <p:txBody>
          <a:bodyPr lIns="0" anchor="t" anchorCtr="0">
            <a:noAutofit/>
          </a:bodyPr>
          <a:lstStyle>
            <a:lvl1pPr>
              <a:lnSpc>
                <a:spcPts val="2600"/>
              </a:lnSpc>
              <a:defRPr sz="2800" b="0" baseline="0">
                <a:solidFill>
                  <a:schemeClr val="tx2"/>
                </a:solidFill>
                <a:latin typeface="+mj-lt"/>
              </a:defRPr>
            </a:lvl1pPr>
            <a:lvl2pPr>
              <a:defRPr sz="2700" b="1">
                <a:solidFill>
                  <a:schemeClr val="tx2"/>
                </a:solidFill>
                <a:latin typeface="+mj-lt"/>
              </a:defRPr>
            </a:lvl2pPr>
            <a:lvl3pPr>
              <a:defRPr sz="2700" b="1">
                <a:solidFill>
                  <a:schemeClr val="tx2"/>
                </a:solidFill>
                <a:latin typeface="+mj-lt"/>
              </a:defRPr>
            </a:lvl3pPr>
            <a:lvl4pPr>
              <a:defRPr sz="2700" b="1">
                <a:solidFill>
                  <a:schemeClr val="tx2"/>
                </a:solidFill>
                <a:latin typeface="+mj-lt"/>
              </a:defRPr>
            </a:lvl4pPr>
            <a:lvl5pPr>
              <a:defRPr sz="2700" b="1">
                <a:solidFill>
                  <a:schemeClr val="tx2"/>
                </a:solidFill>
                <a:latin typeface="+mj-lt"/>
              </a:defRPr>
            </a:lvl5pPr>
          </a:lstStyle>
          <a:p>
            <a:pPr lvl="0"/>
            <a:r>
              <a:rPr lang="en-GB" dirty="0"/>
              <a:t>Click here to add text</a:t>
            </a:r>
            <a:r>
              <a:rPr lang="is-IS" dirty="0"/>
              <a:t>...</a:t>
            </a:r>
          </a:p>
        </p:txBody>
      </p:sp>
      <p:pic>
        <p:nvPicPr>
          <p:cNvPr id="10" name="Picture 9">
            <a:extLst>
              <a:ext uri="{FF2B5EF4-FFF2-40B4-BE49-F238E27FC236}">
                <a16:creationId xmlns:a16="http://schemas.microsoft.com/office/drawing/2014/main" id="{C955A289-5A8F-8941-9B45-9B4827C0902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105537" y="5987376"/>
            <a:ext cx="1444385" cy="709014"/>
          </a:xfrm>
          <a:prstGeom prst="rect">
            <a:avLst/>
          </a:prstGeom>
        </p:spPr>
      </p:pic>
      <p:sp>
        <p:nvSpPr>
          <p:cNvPr id="15" name="TextBox 14">
            <a:extLst>
              <a:ext uri="{FF2B5EF4-FFF2-40B4-BE49-F238E27FC236}">
                <a16:creationId xmlns:a16="http://schemas.microsoft.com/office/drawing/2014/main" id="{79B4ECE0-5539-BD44-A1DF-07A80628FF66}"/>
              </a:ext>
            </a:extLst>
          </p:cNvPr>
          <p:cNvSpPr txBox="1"/>
          <p:nvPr userDrawn="1"/>
        </p:nvSpPr>
        <p:spPr>
          <a:xfrm>
            <a:off x="3259898" y="6419391"/>
            <a:ext cx="2559580" cy="276999"/>
          </a:xfrm>
          <a:prstGeom prst="rect">
            <a:avLst/>
          </a:prstGeom>
          <a:noFill/>
        </p:spPr>
        <p:txBody>
          <a:bodyPr wrap="square" rIns="0" rtlCol="0">
            <a:spAutoFit/>
          </a:bodyPr>
          <a:lstStyle/>
          <a:p>
            <a:pPr algn="ctr"/>
            <a:r>
              <a:rPr lang="en-GB" sz="1200" b="1" dirty="0" err="1">
                <a:solidFill>
                  <a:schemeClr val="accent1"/>
                </a:solidFill>
              </a:rPr>
              <a:t>dietandcancerreport.org</a:t>
            </a:r>
            <a:endParaRPr lang="en-GB" sz="1200" b="1" dirty="0">
              <a:solidFill>
                <a:schemeClr val="accent1"/>
              </a:solidFill>
            </a:endParaRPr>
          </a:p>
        </p:txBody>
      </p:sp>
      <p:pic>
        <p:nvPicPr>
          <p:cNvPr id="8" name="Picture Placeholder 12">
            <a:extLst>
              <a:ext uri="{FF2B5EF4-FFF2-40B4-BE49-F238E27FC236}">
                <a16:creationId xmlns:a16="http://schemas.microsoft.com/office/drawing/2014/main" id="{2A30CF9C-EE44-504B-AD5C-22ED2F4AD68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124585"/>
          <a:stretch/>
        </p:blipFill>
        <p:spPr>
          <a:xfrm>
            <a:off x="0" y="0"/>
            <a:ext cx="9143999" cy="4404530"/>
          </a:xfrm>
          <a:prstGeom prst="rect">
            <a:avLst/>
          </a:prstGeom>
        </p:spPr>
      </p:pic>
      <p:pic>
        <p:nvPicPr>
          <p:cNvPr id="9" name="Picture 8">
            <a:extLst>
              <a:ext uri="{FF2B5EF4-FFF2-40B4-BE49-F238E27FC236}">
                <a16:creationId xmlns:a16="http://schemas.microsoft.com/office/drawing/2014/main" id="{A2144518-E562-B342-A93A-7CADCB05DCE9}"/>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29455" y="6076380"/>
            <a:ext cx="2010111" cy="531006"/>
          </a:xfrm>
          <a:prstGeom prst="rect">
            <a:avLst/>
          </a:prstGeom>
        </p:spPr>
      </p:pic>
    </p:spTree>
    <p:extLst>
      <p:ext uri="{BB962C8B-B14F-4D97-AF65-F5344CB8AC3E}">
        <p14:creationId xmlns:p14="http://schemas.microsoft.com/office/powerpoint/2010/main" val="3553580548"/>
      </p:ext>
    </p:extLst>
  </p:cSld>
  <p:clrMapOvr>
    <a:masterClrMapping/>
  </p:clrMapOvr>
  <p:extLst mod="1">
    <p:ext uri="{DCECCB84-F9BA-43D5-87BE-67443E8EF086}">
      <p15:sldGuideLst xmlns:p15="http://schemas.microsoft.com/office/powerpoint/2012/main">
        <p15:guide id="1" orient="horz" pos="4110">
          <p15:clr>
            <a:srgbClr val="FBAE40"/>
          </p15:clr>
        </p15:guide>
        <p15:guide id="2" orient="horz" pos="3543">
          <p15:clr>
            <a:srgbClr val="FBAE40"/>
          </p15:clr>
        </p15:guide>
        <p15:guide id="3" pos="555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_1 Column">
    <p:spTree>
      <p:nvGrpSpPr>
        <p:cNvPr id="1" name=""/>
        <p:cNvGrpSpPr/>
        <p:nvPr/>
      </p:nvGrpSpPr>
      <p:grpSpPr>
        <a:xfrm>
          <a:off x="0" y="0"/>
          <a:ext cx="0" cy="0"/>
          <a:chOff x="0" y="0"/>
          <a:chExt cx="0" cy="0"/>
        </a:xfrm>
      </p:grpSpPr>
      <p:cxnSp>
        <p:nvCxnSpPr>
          <p:cNvPr id="5" name="Straight Connector 4"/>
          <p:cNvCxnSpPr>
            <a:cxnSpLocks/>
          </p:cNvCxnSpPr>
          <p:nvPr userDrawn="1"/>
        </p:nvCxnSpPr>
        <p:spPr>
          <a:xfrm>
            <a:off x="472208" y="900069"/>
            <a:ext cx="8203481" cy="0"/>
          </a:xfrm>
          <a:prstGeom prst="line">
            <a:avLst/>
          </a:prstGeom>
          <a:ln w="12700">
            <a:solidFill>
              <a:schemeClr val="tx2"/>
            </a:solidFill>
            <a:prstDash val="solid"/>
          </a:ln>
        </p:spPr>
        <p:style>
          <a:lnRef idx="1">
            <a:schemeClr val="accent1"/>
          </a:lnRef>
          <a:fillRef idx="0">
            <a:schemeClr val="accent1"/>
          </a:fillRef>
          <a:effectRef idx="0">
            <a:schemeClr val="accent1"/>
          </a:effectRef>
          <a:fontRef idx="minor">
            <a:schemeClr val="tx1"/>
          </a:fontRef>
        </p:style>
      </p:cxnSp>
      <p:sp>
        <p:nvSpPr>
          <p:cNvPr id="6" name="Text Placeholder 13"/>
          <p:cNvSpPr>
            <a:spLocks noGrp="1"/>
          </p:cNvSpPr>
          <p:nvPr>
            <p:ph type="body" sz="quarter" idx="10" hasCustomPrompt="1"/>
          </p:nvPr>
        </p:nvSpPr>
        <p:spPr>
          <a:xfrm>
            <a:off x="401218" y="300676"/>
            <a:ext cx="8347496" cy="575717"/>
          </a:xfrm>
          <a:prstGeom prst="rect">
            <a:avLst/>
          </a:prstGeom>
        </p:spPr>
        <p:txBody>
          <a:bodyPr anchor="ctr" anchorCtr="0">
            <a:normAutofit/>
          </a:bodyPr>
          <a:lstStyle>
            <a:lvl1pPr>
              <a:defRPr sz="3200" b="1" spc="-30" baseline="0">
                <a:solidFill>
                  <a:schemeClr val="tx2"/>
                </a:solidFill>
              </a:defRPr>
            </a:lvl1pPr>
          </a:lstStyle>
          <a:p>
            <a:pPr lvl="0"/>
            <a:r>
              <a:rPr lang="en-US" dirty="0"/>
              <a:t>Click to add heading</a:t>
            </a:r>
            <a:endParaRPr lang="en-GB" dirty="0"/>
          </a:p>
        </p:txBody>
      </p:sp>
      <p:sp>
        <p:nvSpPr>
          <p:cNvPr id="8" name="Text Placeholder 2"/>
          <p:cNvSpPr>
            <a:spLocks noGrp="1"/>
          </p:cNvSpPr>
          <p:nvPr>
            <p:ph type="body" sz="quarter" idx="13" hasCustomPrompt="1"/>
          </p:nvPr>
        </p:nvSpPr>
        <p:spPr>
          <a:xfrm>
            <a:off x="401638" y="1096649"/>
            <a:ext cx="8347075" cy="3987826"/>
          </a:xfrm>
        </p:spPr>
        <p:txBody>
          <a:bodyPr>
            <a:normAutofit/>
          </a:bodyPr>
          <a:lstStyle>
            <a:lvl1pPr marL="0" marR="0" indent="0" algn="just" defTabSz="685800" rtl="0" eaLnBrk="1" fontAlgn="auto" latinLnBrk="0" hangingPunct="1">
              <a:lnSpc>
                <a:spcPct val="100000"/>
              </a:lnSpc>
              <a:spcBef>
                <a:spcPct val="20000"/>
              </a:spcBef>
              <a:spcAft>
                <a:spcPts val="450"/>
              </a:spcAft>
              <a:buClrTx/>
              <a:buSzTx/>
              <a:buFont typeface="Arial" panose="020B0604020202020204" pitchFamily="34" charset="0"/>
              <a:buNone/>
              <a:tabLst/>
              <a:defRPr sz="2800" baseline="0"/>
            </a:lvl1pPr>
            <a:lvl2pPr>
              <a:lnSpc>
                <a:spcPts val="2200"/>
              </a:lnSpc>
              <a:defRPr sz="1800"/>
            </a:lvl2pPr>
            <a:lvl3pPr>
              <a:lnSpc>
                <a:spcPts val="2200"/>
              </a:lnSpc>
              <a:defRPr sz="1800"/>
            </a:lvl3pPr>
            <a:lvl4pPr>
              <a:lnSpc>
                <a:spcPts val="2200"/>
              </a:lnSpc>
              <a:defRPr sz="1800"/>
            </a:lvl4pPr>
            <a:lvl5pPr>
              <a:lnSpc>
                <a:spcPts val="2200"/>
              </a:lnSpc>
              <a:defRPr sz="1800"/>
            </a:lvl5pPr>
          </a:lstStyle>
          <a:p>
            <a:pPr marL="0" marR="0" lvl="0" indent="0" algn="l" defTabSz="685800" rtl="0" eaLnBrk="1" fontAlgn="auto" latinLnBrk="0" hangingPunct="1">
              <a:lnSpc>
                <a:spcPts val="2200"/>
              </a:lnSpc>
              <a:spcBef>
                <a:spcPct val="20000"/>
              </a:spcBef>
              <a:spcAft>
                <a:spcPts val="450"/>
              </a:spcAft>
              <a:buClrTx/>
              <a:buSzTx/>
              <a:buFont typeface="Arial" panose="020B0604020202020204" pitchFamily="34" charset="0"/>
              <a:buNone/>
              <a:tabLst/>
              <a:defRPr/>
            </a:pPr>
            <a:r>
              <a:rPr lang="en-GB" dirty="0"/>
              <a:t>Click to add text</a:t>
            </a:r>
          </a:p>
        </p:txBody>
      </p:sp>
      <p:pic>
        <p:nvPicPr>
          <p:cNvPr id="12" name="Picture 11">
            <a:extLst>
              <a:ext uri="{FF2B5EF4-FFF2-40B4-BE49-F238E27FC236}">
                <a16:creationId xmlns:a16="http://schemas.microsoft.com/office/drawing/2014/main" id="{F29BA0C8-108D-E14B-88CC-B5792235B1A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363752" y="6178259"/>
            <a:ext cx="1186170" cy="582263"/>
          </a:xfrm>
          <a:prstGeom prst="rect">
            <a:avLst/>
          </a:prstGeom>
        </p:spPr>
      </p:pic>
      <p:sp>
        <p:nvSpPr>
          <p:cNvPr id="14" name="TextBox 13">
            <a:extLst>
              <a:ext uri="{FF2B5EF4-FFF2-40B4-BE49-F238E27FC236}">
                <a16:creationId xmlns:a16="http://schemas.microsoft.com/office/drawing/2014/main" id="{3720AAAA-78D6-4244-BE18-A40275F5F175}"/>
              </a:ext>
            </a:extLst>
          </p:cNvPr>
          <p:cNvSpPr txBox="1"/>
          <p:nvPr userDrawn="1"/>
        </p:nvSpPr>
        <p:spPr>
          <a:xfrm>
            <a:off x="3292210" y="6469934"/>
            <a:ext cx="2559580" cy="276999"/>
          </a:xfrm>
          <a:prstGeom prst="rect">
            <a:avLst/>
          </a:prstGeom>
          <a:noFill/>
        </p:spPr>
        <p:txBody>
          <a:bodyPr wrap="square" rIns="0" rtlCol="0">
            <a:spAutoFit/>
          </a:bodyPr>
          <a:lstStyle/>
          <a:p>
            <a:pPr algn="ctr"/>
            <a:r>
              <a:rPr lang="en-GB" sz="1200" b="1" dirty="0" err="1">
                <a:solidFill>
                  <a:schemeClr val="accent1"/>
                </a:solidFill>
              </a:rPr>
              <a:t>dietandcancerreport.org</a:t>
            </a:r>
            <a:endParaRPr lang="en-GB" sz="1200" b="1" dirty="0">
              <a:solidFill>
                <a:schemeClr val="accent1"/>
              </a:solidFill>
            </a:endParaRPr>
          </a:p>
        </p:txBody>
      </p:sp>
      <p:cxnSp>
        <p:nvCxnSpPr>
          <p:cNvPr id="15" name="Straight Connector 14">
            <a:extLst>
              <a:ext uri="{FF2B5EF4-FFF2-40B4-BE49-F238E27FC236}">
                <a16:creationId xmlns:a16="http://schemas.microsoft.com/office/drawing/2014/main" id="{FA5F52D6-A4BB-9942-8798-E5A90C267252}"/>
              </a:ext>
            </a:extLst>
          </p:cNvPr>
          <p:cNvCxnSpPr/>
          <p:nvPr userDrawn="1"/>
        </p:nvCxnSpPr>
        <p:spPr>
          <a:xfrm>
            <a:off x="0" y="6034084"/>
            <a:ext cx="9144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080371AF-9F0B-654E-8A48-38225127FC0A}"/>
              </a:ext>
            </a:extLst>
          </p:cNvPr>
          <p:cNvSpPr txBox="1"/>
          <p:nvPr userDrawn="1"/>
        </p:nvSpPr>
        <p:spPr>
          <a:xfrm>
            <a:off x="1344706" y="430306"/>
            <a:ext cx="0" cy="0"/>
          </a:xfrm>
          <a:prstGeom prst="rect">
            <a:avLst/>
          </a:prstGeom>
        </p:spPr>
        <p:txBody>
          <a:bodyPr wrap="none" rtlCol="0">
            <a:noAutofit/>
          </a:bodyPr>
          <a:lstStyle/>
          <a:p>
            <a:pPr>
              <a:spcAft>
                <a:spcPts val="600"/>
              </a:spcAft>
            </a:pPr>
            <a:endParaRPr lang="en-US" sz="3200" spc="-40" dirty="0">
              <a:solidFill>
                <a:srgbClr val="005A8C"/>
              </a:solidFill>
              <a:latin typeface="Segoe UI" panose="020B0502040204020203" pitchFamily="34" charset="0"/>
              <a:ea typeface="Segoe UI" panose="020B0502040204020203" pitchFamily="34" charset="0"/>
              <a:cs typeface="Segoe UI" panose="020B0502040204020203" pitchFamily="34" charset="0"/>
            </a:endParaRPr>
          </a:p>
        </p:txBody>
      </p:sp>
      <p:pic>
        <p:nvPicPr>
          <p:cNvPr id="11" name="Picture 10">
            <a:extLst>
              <a:ext uri="{FF2B5EF4-FFF2-40B4-BE49-F238E27FC236}">
                <a16:creationId xmlns:a16="http://schemas.microsoft.com/office/drawing/2014/main" id="{218B2069-579A-D346-B633-D84926F6E80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9456" y="6230663"/>
            <a:ext cx="1641356" cy="433593"/>
          </a:xfrm>
          <a:prstGeom prst="rect">
            <a:avLst/>
          </a:prstGeom>
        </p:spPr>
      </p:pic>
    </p:spTree>
    <p:extLst/>
  </p:cSld>
  <p:clrMapOvr>
    <a:masterClrMapping/>
  </p:clrMapOvr>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_Bullets">
    <p:spTree>
      <p:nvGrpSpPr>
        <p:cNvPr id="1" name=""/>
        <p:cNvGrpSpPr/>
        <p:nvPr/>
      </p:nvGrpSpPr>
      <p:grpSpPr>
        <a:xfrm>
          <a:off x="0" y="0"/>
          <a:ext cx="0" cy="0"/>
          <a:chOff x="0" y="0"/>
          <a:chExt cx="0" cy="0"/>
        </a:xfrm>
      </p:grpSpPr>
      <p:sp>
        <p:nvSpPr>
          <p:cNvPr id="16" name="Text Placeholder 15"/>
          <p:cNvSpPr>
            <a:spLocks noGrp="1"/>
          </p:cNvSpPr>
          <p:nvPr>
            <p:ph type="body" sz="quarter" idx="11" hasCustomPrompt="1"/>
          </p:nvPr>
        </p:nvSpPr>
        <p:spPr>
          <a:xfrm>
            <a:off x="395536" y="1472819"/>
            <a:ext cx="8353177" cy="3628153"/>
          </a:xfrm>
        </p:spPr>
        <p:txBody>
          <a:bodyPr>
            <a:noAutofit/>
          </a:bodyPr>
          <a:lstStyle>
            <a:lvl1pPr marL="214313" marR="0" indent="-214313" algn="l" defTabSz="685800" rtl="0" eaLnBrk="1" fontAlgn="auto" latinLnBrk="0" hangingPunct="1">
              <a:lnSpc>
                <a:spcPct val="100000"/>
              </a:lnSpc>
              <a:spcBef>
                <a:spcPts val="0"/>
              </a:spcBef>
              <a:spcAft>
                <a:spcPts val="450"/>
              </a:spcAft>
              <a:buClr>
                <a:schemeClr val="accent1"/>
              </a:buClr>
              <a:buSzTx/>
              <a:buFont typeface="Arial" charset="0"/>
              <a:buChar char="•"/>
              <a:tabLst/>
              <a:defRPr sz="2000" b="1" baseline="0"/>
            </a:lvl1pPr>
          </a:lstStyle>
          <a:p>
            <a:pPr lvl="0"/>
            <a:r>
              <a:rPr lang="en-US" dirty="0"/>
              <a:t>Bullet point, bullet point, bullet point</a:t>
            </a:r>
          </a:p>
          <a:p>
            <a:pPr marL="214313" marR="0" lvl="0" indent="-214313" algn="l" defTabSz="685800" rtl="0" eaLnBrk="1" fontAlgn="auto" latinLnBrk="0" hangingPunct="1">
              <a:lnSpc>
                <a:spcPct val="100000"/>
              </a:lnSpc>
              <a:spcBef>
                <a:spcPts val="0"/>
              </a:spcBef>
              <a:spcAft>
                <a:spcPts val="450"/>
              </a:spcAft>
              <a:buClr>
                <a:schemeClr val="accent1"/>
              </a:buClr>
              <a:buSzTx/>
              <a:buFont typeface="Arial" charset="0"/>
              <a:buChar char="•"/>
              <a:tabLst/>
              <a:defRPr/>
            </a:pPr>
            <a:r>
              <a:rPr lang="en-US" dirty="0"/>
              <a:t>Bullet point, bullet point, bullet point</a:t>
            </a:r>
          </a:p>
          <a:p>
            <a:pPr lvl="0"/>
            <a:r>
              <a:rPr lang="en-US" dirty="0"/>
              <a:t>bullet point, bullet point</a:t>
            </a:r>
          </a:p>
          <a:p>
            <a:pPr lvl="0"/>
            <a:r>
              <a:rPr lang="en-US" dirty="0"/>
              <a:t>Bullet point, </a:t>
            </a:r>
          </a:p>
          <a:p>
            <a:pPr lvl="0"/>
            <a:endParaRPr lang="en-GB" dirty="0"/>
          </a:p>
        </p:txBody>
      </p:sp>
      <p:sp>
        <p:nvSpPr>
          <p:cNvPr id="18" name="Text Placeholder 2"/>
          <p:cNvSpPr>
            <a:spLocks noGrp="1"/>
          </p:cNvSpPr>
          <p:nvPr>
            <p:ph type="body" sz="quarter" idx="12" hasCustomPrompt="1"/>
          </p:nvPr>
        </p:nvSpPr>
        <p:spPr>
          <a:xfrm>
            <a:off x="395536" y="1112456"/>
            <a:ext cx="8353177" cy="360363"/>
          </a:xfrm>
        </p:spPr>
        <p:txBody>
          <a:bodyPr anchor="ctr" anchorCtr="0">
            <a:normAutofit/>
          </a:bodyPr>
          <a:lstStyle>
            <a:lvl1pPr marL="0" marR="0" indent="0" algn="l" defTabSz="685800" rtl="0" eaLnBrk="1" fontAlgn="auto" latinLnBrk="0" hangingPunct="1">
              <a:lnSpc>
                <a:spcPts val="1650"/>
              </a:lnSpc>
              <a:spcBef>
                <a:spcPct val="20000"/>
              </a:spcBef>
              <a:spcAft>
                <a:spcPts val="450"/>
              </a:spcAft>
              <a:buClrTx/>
              <a:buSzTx/>
              <a:buFont typeface="Arial" panose="020B0604020202020204" pitchFamily="34" charset="0"/>
              <a:buNone/>
              <a:tabLst/>
              <a:defRPr sz="2400" baseline="0"/>
            </a:lvl1pPr>
          </a:lstStyle>
          <a:p>
            <a:pPr marL="0" marR="0" lvl="0" indent="0" algn="l" defTabSz="685800" rtl="0" eaLnBrk="1" fontAlgn="auto" latinLnBrk="0" hangingPunct="1">
              <a:lnSpc>
                <a:spcPts val="1650"/>
              </a:lnSpc>
              <a:spcBef>
                <a:spcPct val="20000"/>
              </a:spcBef>
              <a:spcAft>
                <a:spcPts val="450"/>
              </a:spcAft>
              <a:buClrTx/>
              <a:buSzTx/>
              <a:buFont typeface="Arial" panose="020B0604020202020204" pitchFamily="34" charset="0"/>
              <a:buNone/>
              <a:tabLst/>
              <a:defRPr/>
            </a:pPr>
            <a:r>
              <a:rPr lang="en-GB" dirty="0"/>
              <a:t>Click to add text:</a:t>
            </a:r>
          </a:p>
        </p:txBody>
      </p:sp>
      <p:pic>
        <p:nvPicPr>
          <p:cNvPr id="15" name="Picture 14">
            <a:extLst>
              <a:ext uri="{FF2B5EF4-FFF2-40B4-BE49-F238E27FC236}">
                <a16:creationId xmlns:a16="http://schemas.microsoft.com/office/drawing/2014/main" id="{EC70AC0E-E1D0-C146-B2C5-50A9E0E08C1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363752" y="6178259"/>
            <a:ext cx="1186170" cy="582263"/>
          </a:xfrm>
          <a:prstGeom prst="rect">
            <a:avLst/>
          </a:prstGeom>
        </p:spPr>
      </p:pic>
      <p:sp>
        <p:nvSpPr>
          <p:cNvPr id="19" name="TextBox 18">
            <a:extLst>
              <a:ext uri="{FF2B5EF4-FFF2-40B4-BE49-F238E27FC236}">
                <a16:creationId xmlns:a16="http://schemas.microsoft.com/office/drawing/2014/main" id="{667EC095-054A-574B-8B4C-B307E2163E3F}"/>
              </a:ext>
            </a:extLst>
          </p:cNvPr>
          <p:cNvSpPr txBox="1"/>
          <p:nvPr userDrawn="1"/>
        </p:nvSpPr>
        <p:spPr>
          <a:xfrm>
            <a:off x="3292210" y="6469934"/>
            <a:ext cx="2559580" cy="276999"/>
          </a:xfrm>
          <a:prstGeom prst="rect">
            <a:avLst/>
          </a:prstGeom>
          <a:noFill/>
        </p:spPr>
        <p:txBody>
          <a:bodyPr wrap="square" rIns="0" rtlCol="0">
            <a:spAutoFit/>
          </a:bodyPr>
          <a:lstStyle/>
          <a:p>
            <a:pPr algn="ctr"/>
            <a:r>
              <a:rPr lang="en-GB" sz="1200" b="1" dirty="0" err="1">
                <a:solidFill>
                  <a:schemeClr val="accent1"/>
                </a:solidFill>
              </a:rPr>
              <a:t>dietandcancerreport.org</a:t>
            </a:r>
            <a:endParaRPr lang="en-GB" sz="1200" b="1" dirty="0">
              <a:solidFill>
                <a:schemeClr val="accent1"/>
              </a:solidFill>
            </a:endParaRPr>
          </a:p>
        </p:txBody>
      </p:sp>
      <p:cxnSp>
        <p:nvCxnSpPr>
          <p:cNvPr id="20" name="Straight Connector 19">
            <a:extLst>
              <a:ext uri="{FF2B5EF4-FFF2-40B4-BE49-F238E27FC236}">
                <a16:creationId xmlns:a16="http://schemas.microsoft.com/office/drawing/2014/main" id="{6FAAE75F-80F3-6F47-BECE-0FE551219342}"/>
              </a:ext>
            </a:extLst>
          </p:cNvPr>
          <p:cNvCxnSpPr/>
          <p:nvPr userDrawn="1"/>
        </p:nvCxnSpPr>
        <p:spPr>
          <a:xfrm>
            <a:off x="0" y="6034084"/>
            <a:ext cx="9144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B6FB0633-2B62-2341-A28E-E739C8D58B0E}"/>
              </a:ext>
            </a:extLst>
          </p:cNvPr>
          <p:cNvCxnSpPr>
            <a:cxnSpLocks/>
          </p:cNvCxnSpPr>
          <p:nvPr userDrawn="1"/>
        </p:nvCxnSpPr>
        <p:spPr>
          <a:xfrm>
            <a:off x="472208" y="900069"/>
            <a:ext cx="8203481" cy="0"/>
          </a:xfrm>
          <a:prstGeom prst="line">
            <a:avLst/>
          </a:prstGeom>
          <a:ln w="12700">
            <a:solidFill>
              <a:schemeClr val="tx2"/>
            </a:solidFill>
            <a:prstDash val="solid"/>
          </a:ln>
        </p:spPr>
        <p:style>
          <a:lnRef idx="1">
            <a:schemeClr val="accent1"/>
          </a:lnRef>
          <a:fillRef idx="0">
            <a:schemeClr val="accent1"/>
          </a:fillRef>
          <a:effectRef idx="0">
            <a:schemeClr val="accent1"/>
          </a:effectRef>
          <a:fontRef idx="minor">
            <a:schemeClr val="tx1"/>
          </a:fontRef>
        </p:style>
      </p:cxnSp>
      <p:sp>
        <p:nvSpPr>
          <p:cNvPr id="23" name="Text Placeholder 13">
            <a:extLst>
              <a:ext uri="{FF2B5EF4-FFF2-40B4-BE49-F238E27FC236}">
                <a16:creationId xmlns:a16="http://schemas.microsoft.com/office/drawing/2014/main" id="{BD1768C2-65E2-174E-A260-62CD49331E4A}"/>
              </a:ext>
            </a:extLst>
          </p:cNvPr>
          <p:cNvSpPr>
            <a:spLocks noGrp="1"/>
          </p:cNvSpPr>
          <p:nvPr>
            <p:ph type="body" sz="quarter" idx="10" hasCustomPrompt="1"/>
          </p:nvPr>
        </p:nvSpPr>
        <p:spPr>
          <a:xfrm>
            <a:off x="401218" y="300676"/>
            <a:ext cx="8347496" cy="575717"/>
          </a:xfrm>
          <a:prstGeom prst="rect">
            <a:avLst/>
          </a:prstGeom>
        </p:spPr>
        <p:txBody>
          <a:bodyPr anchor="ctr" anchorCtr="0">
            <a:normAutofit/>
          </a:bodyPr>
          <a:lstStyle>
            <a:lvl1pPr>
              <a:defRPr sz="3200" b="1" spc="-30" baseline="0">
                <a:solidFill>
                  <a:schemeClr val="tx2"/>
                </a:solidFill>
              </a:defRPr>
            </a:lvl1pPr>
          </a:lstStyle>
          <a:p>
            <a:pPr lvl="0"/>
            <a:r>
              <a:rPr lang="en-US" dirty="0"/>
              <a:t>Click to add heading</a:t>
            </a:r>
            <a:endParaRPr lang="en-GB" dirty="0"/>
          </a:p>
        </p:txBody>
      </p:sp>
      <p:pic>
        <p:nvPicPr>
          <p:cNvPr id="10" name="Picture 9">
            <a:extLst>
              <a:ext uri="{FF2B5EF4-FFF2-40B4-BE49-F238E27FC236}">
                <a16:creationId xmlns:a16="http://schemas.microsoft.com/office/drawing/2014/main" id="{3322DFD5-95B5-AB40-8AC1-E3E80CC5482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9456" y="6230663"/>
            <a:ext cx="1641356" cy="433593"/>
          </a:xfrm>
          <a:prstGeom prst="rect">
            <a:avLst/>
          </a:prstGeom>
        </p:spPr>
      </p:pic>
    </p:spTree>
    <p:extLst/>
  </p:cSld>
  <p:clrMapOvr>
    <a:masterClrMapping/>
  </p:clrMapOvr>
  <p:extLst mod="1">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5536" y="436602"/>
            <a:ext cx="8229600" cy="400110"/>
          </a:xfrm>
          <a:prstGeom prst="rect">
            <a:avLst/>
          </a:prstGeom>
        </p:spPr>
        <p:txBody>
          <a:bodyPr vert="horz" lIns="91440" tIns="45720" rIns="91440" bIns="45720" rtlCol="0" anchor="ctr">
            <a:noAutofit/>
          </a:bodyPr>
          <a:lstStyle/>
          <a:p>
            <a:endParaRPr lang="en-GB" dirty="0"/>
          </a:p>
        </p:txBody>
      </p:sp>
      <p:sp>
        <p:nvSpPr>
          <p:cNvPr id="3" name="Text Placeholder 2"/>
          <p:cNvSpPr>
            <a:spLocks noGrp="1"/>
          </p:cNvSpPr>
          <p:nvPr>
            <p:ph type="body" idx="1"/>
          </p:nvPr>
        </p:nvSpPr>
        <p:spPr>
          <a:xfrm>
            <a:off x="395536" y="1556794"/>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900">
                <a:solidFill>
                  <a:srgbClr val="464646"/>
                </a:solidFill>
                <a:latin typeface="+mn-lt"/>
              </a:defRPr>
            </a:lvl1pPr>
          </a:lstStyle>
          <a:p>
            <a:fld id="{485FAB63-0929-446E-B0E5-3735DFF4042D}" type="datetimeFigureOut">
              <a:rPr lang="en-GB" smtClean="0"/>
              <a:pPr/>
              <a:t>22/05/2018</a:t>
            </a:fld>
            <a:endParaRPr lang="en-GB"/>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900">
                <a:solidFill>
                  <a:srgbClr val="464646"/>
                </a:solidFill>
                <a:latin typeface="+mn-lt"/>
              </a:defRPr>
            </a:lvl1pPr>
          </a:lstStyle>
          <a:p>
            <a:endParaRPr lang="en-GB"/>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900">
                <a:solidFill>
                  <a:srgbClr val="464646"/>
                </a:solidFill>
                <a:latin typeface="+mn-lt"/>
              </a:defRPr>
            </a:lvl1pPr>
          </a:lstStyle>
          <a:p>
            <a:fld id="{811FA3AA-8985-4520-AAAF-6D21C979B869}" type="slidenum">
              <a:rPr lang="en-GB" smtClean="0"/>
              <a:pPr/>
              <a:t>‹#›</a:t>
            </a:fld>
            <a:endParaRPr lang="en-GB"/>
          </a:p>
        </p:txBody>
      </p:sp>
    </p:spTree>
    <p:extLst>
      <p:ext uri="{BB962C8B-B14F-4D97-AF65-F5344CB8AC3E}">
        <p14:creationId xmlns:p14="http://schemas.microsoft.com/office/powerpoint/2010/main" val="1218126583"/>
      </p:ext>
    </p:extLst>
  </p:cSld>
  <p:clrMap bg1="lt1" tx1="dk1" bg2="lt2" tx2="dk2" accent1="accent1" accent2="accent2" accent3="accent3" accent4="accent4" accent5="accent5" accent6="accent6" hlink="hlink" folHlink="folHlink"/>
  <p:sldLayoutIdLst>
    <p:sldLayoutId id="2147483696" r:id="rId1"/>
    <p:sldLayoutId id="2147483690" r:id="rId2"/>
    <p:sldLayoutId id="2147483666" r:id="rId3"/>
    <p:sldLayoutId id="2147483681" r:id="rId4"/>
    <p:sldLayoutId id="2147483684" r:id="rId5"/>
    <p:sldLayoutId id="2147483682" r:id="rId6"/>
    <p:sldLayoutId id="2147483689" r:id="rId7"/>
    <p:sldLayoutId id="2147483667" r:id="rId8"/>
    <p:sldLayoutId id="2147483671" r:id="rId9"/>
    <p:sldLayoutId id="2147483673" r:id="rId10"/>
    <p:sldLayoutId id="2147483676" r:id="rId11"/>
    <p:sldLayoutId id="2147483694" r:id="rId12"/>
    <p:sldLayoutId id="2147483677" r:id="rId13"/>
  </p:sldLayoutIdLst>
  <p:txStyles>
    <p:titleStyle>
      <a:lvl1pPr algn="l" defTabSz="685800" rtl="0" eaLnBrk="1" latinLnBrk="0" hangingPunct="1">
        <a:spcBef>
          <a:spcPct val="0"/>
        </a:spcBef>
        <a:buNone/>
        <a:defRPr sz="1800" kern="1200" spc="-30" baseline="0">
          <a:solidFill>
            <a:schemeClr val="tx2"/>
          </a:solidFill>
          <a:latin typeface="+mj-lt"/>
          <a:ea typeface="Segoe UI" panose="020B0502040204020203" pitchFamily="34" charset="0"/>
          <a:cs typeface="Segoe UI" panose="020B0502040204020203" pitchFamily="34" charset="0"/>
        </a:defRPr>
      </a:lvl1pPr>
    </p:titleStyle>
    <p:bodyStyle>
      <a:lvl1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1pPr>
      <a:lvl2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2pPr>
      <a:lvl3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3pPr>
      <a:lvl4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4pPr>
      <a:lvl5pPr marL="0" indent="0" algn="l" defTabSz="685800" rtl="0" eaLnBrk="1" latinLnBrk="0" hangingPunct="1">
        <a:lnSpc>
          <a:spcPts val="1650"/>
        </a:lnSpc>
        <a:spcBef>
          <a:spcPct val="20000"/>
        </a:spcBef>
        <a:spcAft>
          <a:spcPts val="450"/>
        </a:spcAft>
        <a:buFont typeface="Arial" panose="020B0604020202020204" pitchFamily="34" charset="0"/>
        <a:buNone/>
        <a:defRPr lang="en-GB" sz="1200" kern="1200" dirty="0">
          <a:solidFill>
            <a:srgbClr val="464646"/>
          </a:solidFill>
          <a:latin typeface="+mj-lt"/>
          <a:ea typeface="Segoe UI" panose="020B0502040204020203" pitchFamily="34" charset="0"/>
          <a:cs typeface="Segoe UI" panose="020B0502040204020203" pitchFamily="34" charset="0"/>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14.(null)"/><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4.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6.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8.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55.xml"/><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56.xml"/><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8" Type="http://schemas.openxmlformats.org/officeDocument/2006/relationships/image" Target="../media/image43.jpeg"/><Relationship Id="rId13" Type="http://schemas.openxmlformats.org/officeDocument/2006/relationships/image" Target="../media/image48.png"/><Relationship Id="rId3" Type="http://schemas.openxmlformats.org/officeDocument/2006/relationships/image" Target="../media/image38.jpeg"/><Relationship Id="rId7" Type="http://schemas.openxmlformats.org/officeDocument/2006/relationships/image" Target="../media/image42.png"/><Relationship Id="rId12" Type="http://schemas.openxmlformats.org/officeDocument/2006/relationships/image" Target="../media/image47.jpeg"/><Relationship Id="rId2" Type="http://schemas.openxmlformats.org/officeDocument/2006/relationships/notesSlide" Target="../notesSlides/notesSlide59.xml"/><Relationship Id="rId1" Type="http://schemas.openxmlformats.org/officeDocument/2006/relationships/slideLayout" Target="../slideLayouts/slideLayout12.xml"/><Relationship Id="rId6" Type="http://schemas.openxmlformats.org/officeDocument/2006/relationships/image" Target="../media/image41.jpeg"/><Relationship Id="rId11" Type="http://schemas.openxmlformats.org/officeDocument/2006/relationships/image" Target="../media/image46.jpg"/><Relationship Id="rId5" Type="http://schemas.openxmlformats.org/officeDocument/2006/relationships/image" Target="../media/image40.jpg"/><Relationship Id="rId10" Type="http://schemas.openxmlformats.org/officeDocument/2006/relationships/image" Target="../media/image45.jpeg"/><Relationship Id="rId4" Type="http://schemas.openxmlformats.org/officeDocument/2006/relationships/image" Target="../media/image39.jpg"/><Relationship Id="rId9" Type="http://schemas.openxmlformats.org/officeDocument/2006/relationships/image" Target="../media/image44.jpg"/><Relationship Id="rId1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60.xml"/><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62.xml"/><Relationship Id="rId1" Type="http://schemas.openxmlformats.org/officeDocument/2006/relationships/slideLayout" Target="../slideLayouts/slideLayout12.xml"/><Relationship Id="rId6" Type="http://schemas.openxmlformats.org/officeDocument/2006/relationships/image" Target="../media/image53.jpeg"/><Relationship Id="rId5" Type="http://schemas.openxmlformats.org/officeDocument/2006/relationships/image" Target="../media/image52.jpg"/><Relationship Id="rId4" Type="http://schemas.openxmlformats.org/officeDocument/2006/relationships/image" Target="../media/image51.jpg"/></Relationships>
</file>

<file path=ppt/slides/_rels/slide63.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63.xml"/><Relationship Id="rId1" Type="http://schemas.openxmlformats.org/officeDocument/2006/relationships/slideLayout" Target="../slideLayouts/slideLayout12.xml"/><Relationship Id="rId4" Type="http://schemas.openxmlformats.org/officeDocument/2006/relationships/image" Target="../media/image55.jpeg"/></Relationships>
</file>

<file path=ppt/slides/_rels/slide6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64.xml"/><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8.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8.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3" Type="http://schemas.openxmlformats.org/officeDocument/2006/relationships/hyperlink" Target="http://www.dietandcancerreport.org" TargetMode="External"/><Relationship Id="rId2" Type="http://schemas.openxmlformats.org/officeDocument/2006/relationships/notesSlide" Target="../notesSlides/notesSlide78.xml"/><Relationship Id="rId1" Type="http://schemas.openxmlformats.org/officeDocument/2006/relationships/slideLayout" Target="../slideLayouts/slideLayout13.xml"/><Relationship Id="rId4" Type="http://schemas.openxmlformats.org/officeDocument/2006/relationships/hyperlink" Target="https://www.wcrf.org/int/policy/our-policy-work"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745D0F9-8769-D14A-BFE3-E4C4A4026565}"/>
              </a:ext>
            </a:extLst>
          </p:cNvPr>
          <p:cNvSpPr>
            <a:spLocks noGrp="1"/>
          </p:cNvSpPr>
          <p:nvPr>
            <p:ph type="body" sz="quarter" idx="11"/>
          </p:nvPr>
        </p:nvSpPr>
        <p:spPr>
          <a:xfrm>
            <a:off x="529455" y="3259051"/>
            <a:ext cx="4837675" cy="698301"/>
          </a:xfrm>
        </p:spPr>
        <p:txBody>
          <a:bodyPr>
            <a:normAutofit/>
          </a:bodyPr>
          <a:lstStyle/>
          <a:p>
            <a:pPr>
              <a:lnSpc>
                <a:spcPct val="100000"/>
              </a:lnSpc>
            </a:pPr>
            <a:r>
              <a:rPr lang="en-GB" dirty="0"/>
              <a:t>An overview of the Third</a:t>
            </a:r>
            <a:r>
              <a:rPr lang="en-US" dirty="0"/>
              <a:t> Expert Report</a:t>
            </a:r>
          </a:p>
        </p:txBody>
      </p:sp>
    </p:spTree>
    <p:extLst>
      <p:ext uri="{BB962C8B-B14F-4D97-AF65-F5344CB8AC3E}">
        <p14:creationId xmlns:p14="http://schemas.microsoft.com/office/powerpoint/2010/main" val="8044254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9A19349-5505-1549-9A6F-E3B3A270E97A}"/>
              </a:ext>
            </a:extLst>
          </p:cNvPr>
          <p:cNvSpPr>
            <a:spLocks noGrp="1"/>
          </p:cNvSpPr>
          <p:nvPr>
            <p:ph type="body" sz="quarter" idx="11"/>
          </p:nvPr>
        </p:nvSpPr>
        <p:spPr>
          <a:xfrm>
            <a:off x="267945" y="963601"/>
            <a:ext cx="8353177" cy="3628153"/>
          </a:xfrm>
        </p:spPr>
        <p:txBody>
          <a:bodyPr/>
          <a:lstStyle/>
          <a:p>
            <a:r>
              <a:rPr lang="en-US" b="0" dirty="0"/>
              <a:t>Cancer causes </a:t>
            </a:r>
            <a:r>
              <a:rPr lang="en-US" dirty="0">
                <a:solidFill>
                  <a:schemeClr val="tx2"/>
                </a:solidFill>
              </a:rPr>
              <a:t>one in six deaths </a:t>
            </a:r>
            <a:r>
              <a:rPr lang="en-US" b="0" dirty="0"/>
              <a:t>worldwide</a:t>
            </a:r>
          </a:p>
          <a:p>
            <a:r>
              <a:rPr lang="en-US" b="0" dirty="0"/>
              <a:t>21.7 million cases and 13 million death by 2030</a:t>
            </a:r>
          </a:p>
          <a:p>
            <a:r>
              <a:rPr lang="en-US" b="0" dirty="0"/>
              <a:t>32.6 million cancer survivors in 2012</a:t>
            </a:r>
          </a:p>
          <a:p>
            <a:r>
              <a:rPr lang="en-US" b="0" dirty="0"/>
              <a:t>30 to 50% of all cancers are preventable</a:t>
            </a:r>
          </a:p>
          <a:p>
            <a:endParaRPr lang="en-US" dirty="0"/>
          </a:p>
        </p:txBody>
      </p:sp>
      <p:sp>
        <p:nvSpPr>
          <p:cNvPr id="2" name="Text Placeholder 1">
            <a:extLst>
              <a:ext uri="{FF2B5EF4-FFF2-40B4-BE49-F238E27FC236}">
                <a16:creationId xmlns:a16="http://schemas.microsoft.com/office/drawing/2014/main" id="{F5DEB164-A27B-4641-B2D8-BE3C529C5B60}"/>
              </a:ext>
            </a:extLst>
          </p:cNvPr>
          <p:cNvSpPr>
            <a:spLocks noGrp="1"/>
          </p:cNvSpPr>
          <p:nvPr>
            <p:ph type="body" sz="quarter" idx="10"/>
          </p:nvPr>
        </p:nvSpPr>
        <p:spPr>
          <a:xfrm>
            <a:off x="401218" y="300676"/>
            <a:ext cx="8347496" cy="575717"/>
          </a:xfrm>
        </p:spPr>
        <p:txBody>
          <a:bodyPr/>
          <a:lstStyle/>
          <a:p>
            <a:r>
              <a:rPr lang="en-US" dirty="0"/>
              <a:t>The rising burden of cancer</a:t>
            </a:r>
          </a:p>
        </p:txBody>
      </p:sp>
      <p:graphicFrame>
        <p:nvGraphicFramePr>
          <p:cNvPr id="4" name="Chart 3">
            <a:extLst>
              <a:ext uri="{FF2B5EF4-FFF2-40B4-BE49-F238E27FC236}">
                <a16:creationId xmlns:a16="http://schemas.microsoft.com/office/drawing/2014/main" id="{5B241A19-CEF0-B941-817F-F6F70F7A8E28}"/>
              </a:ext>
            </a:extLst>
          </p:cNvPr>
          <p:cNvGraphicFramePr>
            <a:graphicFrameLocks/>
          </p:cNvGraphicFramePr>
          <p:nvPr>
            <p:extLst/>
          </p:nvPr>
        </p:nvGraphicFramePr>
        <p:xfrm>
          <a:off x="520378" y="2887855"/>
          <a:ext cx="4684005" cy="3050382"/>
        </p:xfrm>
        <a:graphic>
          <a:graphicData uri="http://schemas.openxmlformats.org/drawingml/2006/chart">
            <c:chart xmlns:c="http://schemas.openxmlformats.org/drawingml/2006/chart" xmlns:r="http://schemas.openxmlformats.org/officeDocument/2006/relationships" r:id="rId3"/>
          </a:graphicData>
        </a:graphic>
      </p:graphicFrame>
      <p:sp>
        <p:nvSpPr>
          <p:cNvPr id="72" name="TextBox 71">
            <a:extLst>
              <a:ext uri="{FF2B5EF4-FFF2-40B4-BE49-F238E27FC236}">
                <a16:creationId xmlns:a16="http://schemas.microsoft.com/office/drawing/2014/main" id="{3AF2DF09-AF43-8E43-8731-2CB708A5AA0D}"/>
              </a:ext>
            </a:extLst>
          </p:cNvPr>
          <p:cNvSpPr txBox="1"/>
          <p:nvPr/>
        </p:nvSpPr>
        <p:spPr>
          <a:xfrm>
            <a:off x="1126517" y="5813760"/>
            <a:ext cx="3637935" cy="529161"/>
          </a:xfrm>
          <a:prstGeom prst="rect">
            <a:avLst/>
          </a:prstGeom>
        </p:spPr>
        <p:txBody>
          <a:bodyPr wrap="square" rtlCol="0">
            <a:noAutofit/>
          </a:bodyPr>
          <a:lstStyle/>
          <a:p>
            <a:pPr>
              <a:spcAft>
                <a:spcPts val="600"/>
              </a:spcAft>
            </a:pPr>
            <a:r>
              <a:rPr lang="en-US" sz="1100" spc="-40" dirty="0">
                <a:latin typeface="Segoe UI" panose="020B0502040204020203" pitchFamily="34" charset="0"/>
                <a:ea typeface="Segoe UI" panose="020B0502040204020203" pitchFamily="34" charset="0"/>
                <a:cs typeface="Segoe UI" panose="020B0502040204020203" pitchFamily="34" charset="0"/>
              </a:rPr>
              <a:t>Data from Parkin et al., Pisani et al., GLOBOCAN 2012, IARC</a:t>
            </a:r>
          </a:p>
        </p:txBody>
      </p:sp>
      <p:sp>
        <p:nvSpPr>
          <p:cNvPr id="68" name="TextBox 67">
            <a:extLst>
              <a:ext uri="{FF2B5EF4-FFF2-40B4-BE49-F238E27FC236}">
                <a16:creationId xmlns:a16="http://schemas.microsoft.com/office/drawing/2014/main" id="{B919A07C-047B-A44C-8BF3-00B72F7B7462}"/>
              </a:ext>
            </a:extLst>
          </p:cNvPr>
          <p:cNvSpPr txBox="1"/>
          <p:nvPr/>
        </p:nvSpPr>
        <p:spPr>
          <a:xfrm>
            <a:off x="3013082" y="6122263"/>
            <a:ext cx="3204448" cy="412030"/>
          </a:xfrm>
          <a:prstGeom prst="rect">
            <a:avLst/>
          </a:prstGeom>
        </p:spPr>
        <p:txBody>
          <a:bodyPr wrap="square" rtlCol="0">
            <a:noAutofit/>
          </a:bodyPr>
          <a:lstStyle/>
          <a:p>
            <a:pPr algn="ctr">
              <a:spcAft>
                <a:spcPts val="600"/>
              </a:spcAft>
            </a:pPr>
            <a:r>
              <a:rPr lang="en-US"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a:t>
            </a:r>
            <a:r>
              <a:rPr lang="en-US"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cancertrends</a:t>
            </a:r>
            <a:endParaRPr lang="en-US" b="1" spc="-40" dirty="0">
              <a:solidFill>
                <a:schemeClr val="tx2"/>
              </a:solidFill>
              <a:latin typeface="Segoe UI" panose="020B0502040204020203" pitchFamily="34" charset="0"/>
              <a:ea typeface="Segoe UI" panose="020B0502040204020203" pitchFamily="34" charset="0"/>
              <a:cs typeface="Segoe UI" panose="020B0502040204020203" pitchFamily="34" charset="0"/>
            </a:endParaRPr>
          </a:p>
        </p:txBody>
      </p:sp>
      <p:grpSp>
        <p:nvGrpSpPr>
          <p:cNvPr id="3" name="Group 2">
            <a:extLst>
              <a:ext uri="{FF2B5EF4-FFF2-40B4-BE49-F238E27FC236}">
                <a16:creationId xmlns:a16="http://schemas.microsoft.com/office/drawing/2014/main" id="{10450059-22E4-304A-A021-A9C49B2CE849}"/>
              </a:ext>
            </a:extLst>
          </p:cNvPr>
          <p:cNvGrpSpPr/>
          <p:nvPr/>
        </p:nvGrpSpPr>
        <p:grpSpPr>
          <a:xfrm>
            <a:off x="5157407" y="1618071"/>
            <a:ext cx="3964225" cy="3685247"/>
            <a:chOff x="2955091" y="1000193"/>
            <a:chExt cx="5010118" cy="4800600"/>
          </a:xfrm>
        </p:grpSpPr>
        <p:sp>
          <p:nvSpPr>
            <p:cNvPr id="76" name="Freeform 75">
              <a:extLst>
                <a:ext uri="{FF2B5EF4-FFF2-40B4-BE49-F238E27FC236}">
                  <a16:creationId xmlns:a16="http://schemas.microsoft.com/office/drawing/2014/main" id="{7AF91B08-6ECE-B64C-91AC-FA652170BAB8}"/>
                </a:ext>
              </a:extLst>
            </p:cNvPr>
            <p:cNvSpPr>
              <a:spLocks/>
            </p:cNvSpPr>
            <p:nvPr/>
          </p:nvSpPr>
          <p:spPr bwMode="auto">
            <a:xfrm>
              <a:off x="3942484" y="4956243"/>
              <a:ext cx="3933825" cy="769938"/>
            </a:xfrm>
            <a:custGeom>
              <a:avLst/>
              <a:gdLst>
                <a:gd name="T0" fmla="*/ 0 w 2193"/>
                <a:gd name="T1" fmla="*/ 360433 h 455"/>
                <a:gd name="T2" fmla="*/ 495092 w 2193"/>
                <a:gd name="T3" fmla="*/ 0 h 455"/>
                <a:gd name="T4" fmla="*/ 3933825 w 2193"/>
                <a:gd name="T5" fmla="*/ 346895 h 455"/>
                <a:gd name="T6" fmla="*/ 3680898 w 2193"/>
                <a:gd name="T7" fmla="*/ 769938 h 455"/>
                <a:gd name="T8" fmla="*/ 0 w 2193"/>
                <a:gd name="T9" fmla="*/ 360433 h 455"/>
                <a:gd name="T10" fmla="*/ 0 60000 65536"/>
                <a:gd name="T11" fmla="*/ 0 60000 65536"/>
                <a:gd name="T12" fmla="*/ 0 60000 65536"/>
                <a:gd name="T13" fmla="*/ 0 60000 65536"/>
                <a:gd name="T14" fmla="*/ 0 60000 65536"/>
                <a:gd name="T15" fmla="*/ 0 w 2193"/>
                <a:gd name="T16" fmla="*/ 0 h 455"/>
                <a:gd name="T17" fmla="*/ 2193 w 2193"/>
                <a:gd name="T18" fmla="*/ 455 h 455"/>
              </a:gdLst>
              <a:ahLst/>
              <a:cxnLst>
                <a:cxn ang="T10">
                  <a:pos x="T0" y="T1"/>
                </a:cxn>
                <a:cxn ang="T11">
                  <a:pos x="T2" y="T3"/>
                </a:cxn>
                <a:cxn ang="T12">
                  <a:pos x="T4" y="T5"/>
                </a:cxn>
                <a:cxn ang="T13">
                  <a:pos x="T6" y="T7"/>
                </a:cxn>
                <a:cxn ang="T14">
                  <a:pos x="T8" y="T9"/>
                </a:cxn>
              </a:cxnLst>
              <a:rect l="T15" t="T16" r="T17" b="T18"/>
              <a:pathLst>
                <a:path w="2193" h="455">
                  <a:moveTo>
                    <a:pt x="0" y="213"/>
                  </a:moveTo>
                  <a:lnTo>
                    <a:pt x="276" y="0"/>
                  </a:lnTo>
                  <a:lnTo>
                    <a:pt x="2193" y="205"/>
                  </a:lnTo>
                  <a:lnTo>
                    <a:pt x="2052" y="455"/>
                  </a:lnTo>
                  <a:lnTo>
                    <a:pt x="0" y="213"/>
                  </a:lnTo>
                  <a:close/>
                </a:path>
              </a:pathLst>
            </a:custGeom>
            <a:solidFill>
              <a:srgbClr val="C0C0C0"/>
            </a:solidFill>
            <a:ln w="9525">
              <a:noFill/>
              <a:round/>
              <a:headEnd/>
              <a:tailEnd/>
            </a:ln>
          </p:spPr>
          <p:txBody>
            <a:bodyPr/>
            <a:lstStyle/>
            <a:p>
              <a:pPr eaLnBrk="1" hangingPunct="1">
                <a:defRPr/>
              </a:pPr>
              <a:endParaRPr lang="en-GB">
                <a:latin typeface="+mn-lt"/>
                <a:ea typeface="+mn-ea"/>
                <a:cs typeface="+mn-cs"/>
              </a:endParaRPr>
            </a:p>
          </p:txBody>
        </p:sp>
        <p:sp>
          <p:nvSpPr>
            <p:cNvPr id="77" name="Freeform 76">
              <a:extLst>
                <a:ext uri="{FF2B5EF4-FFF2-40B4-BE49-F238E27FC236}">
                  <a16:creationId xmlns:a16="http://schemas.microsoft.com/office/drawing/2014/main" id="{1D4A13ED-26C8-A547-AEB0-67072F3F585B}"/>
                </a:ext>
              </a:extLst>
            </p:cNvPr>
            <p:cNvSpPr>
              <a:spLocks/>
            </p:cNvSpPr>
            <p:nvPr/>
          </p:nvSpPr>
          <p:spPr bwMode="auto">
            <a:xfrm>
              <a:off x="3866284" y="1000193"/>
              <a:ext cx="571500" cy="4314825"/>
            </a:xfrm>
            <a:custGeom>
              <a:avLst/>
              <a:gdLst>
                <a:gd name="T0" fmla="*/ 77036 w 319"/>
                <a:gd name="T1" fmla="*/ 4314825 h 2542"/>
                <a:gd name="T2" fmla="*/ 0 w 319"/>
                <a:gd name="T3" fmla="*/ 61107 h 2542"/>
                <a:gd name="T4" fmla="*/ 515962 w 319"/>
                <a:gd name="T5" fmla="*/ 0 h 2542"/>
                <a:gd name="T6" fmla="*/ 571500 w 319"/>
                <a:gd name="T7" fmla="*/ 3953276 h 2542"/>
                <a:gd name="T8" fmla="*/ 77036 w 319"/>
                <a:gd name="T9" fmla="*/ 4314825 h 2542"/>
                <a:gd name="T10" fmla="*/ 0 60000 65536"/>
                <a:gd name="T11" fmla="*/ 0 60000 65536"/>
                <a:gd name="T12" fmla="*/ 0 60000 65536"/>
                <a:gd name="T13" fmla="*/ 0 60000 65536"/>
                <a:gd name="T14" fmla="*/ 0 60000 65536"/>
                <a:gd name="T15" fmla="*/ 0 w 319"/>
                <a:gd name="T16" fmla="*/ 0 h 2542"/>
                <a:gd name="T17" fmla="*/ 319 w 319"/>
                <a:gd name="T18" fmla="*/ 2542 h 2542"/>
              </a:gdLst>
              <a:ahLst/>
              <a:cxnLst>
                <a:cxn ang="T10">
                  <a:pos x="T0" y="T1"/>
                </a:cxn>
                <a:cxn ang="T11">
                  <a:pos x="T2" y="T3"/>
                </a:cxn>
                <a:cxn ang="T12">
                  <a:pos x="T4" y="T5"/>
                </a:cxn>
                <a:cxn ang="T13">
                  <a:pos x="T6" y="T7"/>
                </a:cxn>
                <a:cxn ang="T14">
                  <a:pos x="T8" y="T9"/>
                </a:cxn>
              </a:cxnLst>
              <a:rect l="T15" t="T16" r="T17" b="T18"/>
              <a:pathLst>
                <a:path w="319" h="2542">
                  <a:moveTo>
                    <a:pt x="43" y="2542"/>
                  </a:moveTo>
                  <a:lnTo>
                    <a:pt x="0" y="36"/>
                  </a:lnTo>
                  <a:lnTo>
                    <a:pt x="288" y="0"/>
                  </a:lnTo>
                  <a:lnTo>
                    <a:pt x="319" y="2329"/>
                  </a:lnTo>
                  <a:lnTo>
                    <a:pt x="43" y="2542"/>
                  </a:lnTo>
                  <a:close/>
                </a:path>
              </a:pathLst>
            </a:custGeom>
            <a:noFill/>
            <a:ln w="9525">
              <a:noFill/>
              <a:round/>
              <a:headEnd/>
              <a:tailEnd/>
            </a:ln>
          </p:spPr>
          <p:txBody>
            <a:bodyPr/>
            <a:lstStyle/>
            <a:p>
              <a:pPr eaLnBrk="1" hangingPunct="1">
                <a:defRPr/>
              </a:pPr>
              <a:endParaRPr lang="en-GB">
                <a:latin typeface="+mn-lt"/>
                <a:ea typeface="+mn-ea"/>
                <a:cs typeface="+mn-cs"/>
              </a:endParaRPr>
            </a:p>
          </p:txBody>
        </p:sp>
        <p:sp>
          <p:nvSpPr>
            <p:cNvPr id="78" name="Freeform 77">
              <a:extLst>
                <a:ext uri="{FF2B5EF4-FFF2-40B4-BE49-F238E27FC236}">
                  <a16:creationId xmlns:a16="http://schemas.microsoft.com/office/drawing/2014/main" id="{8F0E43F5-733C-5C40-BC96-F86D274D0989}"/>
                </a:ext>
              </a:extLst>
            </p:cNvPr>
            <p:cNvSpPr>
              <a:spLocks/>
            </p:cNvSpPr>
            <p:nvPr/>
          </p:nvSpPr>
          <p:spPr bwMode="auto">
            <a:xfrm>
              <a:off x="4382222" y="1000193"/>
              <a:ext cx="3582987" cy="4302125"/>
            </a:xfrm>
            <a:custGeom>
              <a:avLst/>
              <a:gdLst>
                <a:gd name="T0" fmla="*/ 55592 w 1998"/>
                <a:gd name="T1" fmla="*/ 3954084 h 2534"/>
                <a:gd name="T2" fmla="*/ 0 w 1998"/>
                <a:gd name="T3" fmla="*/ 0 h 2534"/>
                <a:gd name="T4" fmla="*/ 3582988 w 1998"/>
                <a:gd name="T5" fmla="*/ 61119 h 2534"/>
                <a:gd name="T6" fmla="*/ 3493324 w 1998"/>
                <a:gd name="T7" fmla="*/ 4302125 h 2534"/>
                <a:gd name="T8" fmla="*/ 55592 w 1998"/>
                <a:gd name="T9" fmla="*/ 3954084 h 2534"/>
                <a:gd name="T10" fmla="*/ 0 60000 65536"/>
                <a:gd name="T11" fmla="*/ 0 60000 65536"/>
                <a:gd name="T12" fmla="*/ 0 60000 65536"/>
                <a:gd name="T13" fmla="*/ 0 60000 65536"/>
                <a:gd name="T14" fmla="*/ 0 60000 65536"/>
                <a:gd name="T15" fmla="*/ 0 w 1998"/>
                <a:gd name="T16" fmla="*/ 0 h 2534"/>
                <a:gd name="T17" fmla="*/ 1998 w 1998"/>
                <a:gd name="T18" fmla="*/ 2534 h 2534"/>
              </a:gdLst>
              <a:ahLst/>
              <a:cxnLst>
                <a:cxn ang="T10">
                  <a:pos x="T0" y="T1"/>
                </a:cxn>
                <a:cxn ang="T11">
                  <a:pos x="T2" y="T3"/>
                </a:cxn>
                <a:cxn ang="T12">
                  <a:pos x="T4" y="T5"/>
                </a:cxn>
                <a:cxn ang="T13">
                  <a:pos x="T6" y="T7"/>
                </a:cxn>
                <a:cxn ang="T14">
                  <a:pos x="T8" y="T9"/>
                </a:cxn>
              </a:cxnLst>
              <a:rect l="T15" t="T16" r="T17" b="T18"/>
              <a:pathLst>
                <a:path w="1998" h="2534">
                  <a:moveTo>
                    <a:pt x="31" y="2329"/>
                  </a:moveTo>
                  <a:lnTo>
                    <a:pt x="0" y="0"/>
                  </a:lnTo>
                  <a:lnTo>
                    <a:pt x="1998" y="36"/>
                  </a:lnTo>
                  <a:lnTo>
                    <a:pt x="1948" y="2534"/>
                  </a:lnTo>
                  <a:lnTo>
                    <a:pt x="31" y="2329"/>
                  </a:lnTo>
                  <a:close/>
                </a:path>
              </a:pathLst>
            </a:custGeom>
            <a:noFill/>
            <a:ln w="9525">
              <a:noFill/>
              <a:round/>
              <a:headEnd/>
              <a:tailEnd/>
            </a:ln>
          </p:spPr>
          <p:txBody>
            <a:bodyPr/>
            <a:lstStyle/>
            <a:p>
              <a:pPr eaLnBrk="1" hangingPunct="1">
                <a:defRPr/>
              </a:pPr>
              <a:endParaRPr lang="en-GB">
                <a:latin typeface="+mn-lt"/>
                <a:ea typeface="+mn-ea"/>
                <a:cs typeface="+mn-cs"/>
              </a:endParaRPr>
            </a:p>
          </p:txBody>
        </p:sp>
        <p:sp>
          <p:nvSpPr>
            <p:cNvPr id="79" name="Freeform 78">
              <a:extLst>
                <a:ext uri="{FF2B5EF4-FFF2-40B4-BE49-F238E27FC236}">
                  <a16:creationId xmlns:a16="http://schemas.microsoft.com/office/drawing/2014/main" id="{4C246739-8B96-CA4B-A5BC-D5387C2981A8}"/>
                </a:ext>
              </a:extLst>
            </p:cNvPr>
            <p:cNvSpPr>
              <a:spLocks/>
            </p:cNvSpPr>
            <p:nvPr/>
          </p:nvSpPr>
          <p:spPr bwMode="auto">
            <a:xfrm>
              <a:off x="3942484" y="4956243"/>
              <a:ext cx="3933825" cy="769938"/>
            </a:xfrm>
            <a:custGeom>
              <a:avLst/>
              <a:gdLst>
                <a:gd name="T0" fmla="*/ 3933825 w 2193"/>
                <a:gd name="T1" fmla="*/ 346895 h 455"/>
                <a:gd name="T2" fmla="*/ 3680898 w 2193"/>
                <a:gd name="T3" fmla="*/ 769938 h 455"/>
                <a:gd name="T4" fmla="*/ 0 w 2193"/>
                <a:gd name="T5" fmla="*/ 360433 h 455"/>
                <a:gd name="T6" fmla="*/ 495092 w 2193"/>
                <a:gd name="T7" fmla="*/ 0 h 455"/>
                <a:gd name="T8" fmla="*/ 3933825 w 2193"/>
                <a:gd name="T9" fmla="*/ 346895 h 455"/>
                <a:gd name="T10" fmla="*/ 0 60000 65536"/>
                <a:gd name="T11" fmla="*/ 0 60000 65536"/>
                <a:gd name="T12" fmla="*/ 0 60000 65536"/>
                <a:gd name="T13" fmla="*/ 0 60000 65536"/>
                <a:gd name="T14" fmla="*/ 0 60000 65536"/>
                <a:gd name="T15" fmla="*/ 0 w 2193"/>
                <a:gd name="T16" fmla="*/ 0 h 455"/>
                <a:gd name="T17" fmla="*/ 2193 w 2193"/>
                <a:gd name="T18" fmla="*/ 455 h 455"/>
              </a:gdLst>
              <a:ahLst/>
              <a:cxnLst>
                <a:cxn ang="T10">
                  <a:pos x="T0" y="T1"/>
                </a:cxn>
                <a:cxn ang="T11">
                  <a:pos x="T2" y="T3"/>
                </a:cxn>
                <a:cxn ang="T12">
                  <a:pos x="T4" y="T5"/>
                </a:cxn>
                <a:cxn ang="T13">
                  <a:pos x="T6" y="T7"/>
                </a:cxn>
                <a:cxn ang="T14">
                  <a:pos x="T8" y="T9"/>
                </a:cxn>
              </a:cxnLst>
              <a:rect l="T15" t="T16" r="T17" b="T18"/>
              <a:pathLst>
                <a:path w="2193" h="455">
                  <a:moveTo>
                    <a:pt x="2193" y="205"/>
                  </a:moveTo>
                  <a:lnTo>
                    <a:pt x="2052" y="455"/>
                  </a:lnTo>
                  <a:lnTo>
                    <a:pt x="0" y="213"/>
                  </a:lnTo>
                  <a:lnTo>
                    <a:pt x="276" y="0"/>
                  </a:lnTo>
                  <a:lnTo>
                    <a:pt x="2193" y="205"/>
                  </a:lnTo>
                  <a:close/>
                </a:path>
              </a:pathLst>
            </a:custGeom>
            <a:noFill/>
            <a:ln w="9525">
              <a:noFill/>
              <a:round/>
              <a:headEnd/>
              <a:tailEnd/>
            </a:ln>
          </p:spPr>
          <p:txBody>
            <a:bodyPr/>
            <a:lstStyle/>
            <a:p>
              <a:pPr eaLnBrk="1" hangingPunct="1">
                <a:defRPr/>
              </a:pPr>
              <a:endParaRPr lang="en-GB">
                <a:latin typeface="+mn-lt"/>
                <a:ea typeface="+mn-ea"/>
                <a:cs typeface="+mn-cs"/>
              </a:endParaRPr>
            </a:p>
          </p:txBody>
        </p:sp>
        <p:sp>
          <p:nvSpPr>
            <p:cNvPr id="80" name="Freeform 79">
              <a:extLst>
                <a:ext uri="{FF2B5EF4-FFF2-40B4-BE49-F238E27FC236}">
                  <a16:creationId xmlns:a16="http://schemas.microsoft.com/office/drawing/2014/main" id="{C72FD68B-4F88-124B-9FFD-F882FDA9BC38}"/>
                </a:ext>
              </a:extLst>
            </p:cNvPr>
            <p:cNvSpPr>
              <a:spLocks/>
            </p:cNvSpPr>
            <p:nvPr/>
          </p:nvSpPr>
          <p:spPr bwMode="auto">
            <a:xfrm>
              <a:off x="3866284" y="1000193"/>
              <a:ext cx="571500" cy="4314825"/>
            </a:xfrm>
            <a:custGeom>
              <a:avLst/>
              <a:gdLst>
                <a:gd name="T0" fmla="*/ 77036 w 319"/>
                <a:gd name="T1" fmla="*/ 4314825 h 2542"/>
                <a:gd name="T2" fmla="*/ 0 w 319"/>
                <a:gd name="T3" fmla="*/ 61107 h 2542"/>
                <a:gd name="T4" fmla="*/ 515962 w 319"/>
                <a:gd name="T5" fmla="*/ 0 h 2542"/>
                <a:gd name="T6" fmla="*/ 571500 w 319"/>
                <a:gd name="T7" fmla="*/ 3953276 h 2542"/>
                <a:gd name="T8" fmla="*/ 77036 w 319"/>
                <a:gd name="T9" fmla="*/ 4314825 h 2542"/>
                <a:gd name="T10" fmla="*/ 0 60000 65536"/>
                <a:gd name="T11" fmla="*/ 0 60000 65536"/>
                <a:gd name="T12" fmla="*/ 0 60000 65536"/>
                <a:gd name="T13" fmla="*/ 0 60000 65536"/>
                <a:gd name="T14" fmla="*/ 0 60000 65536"/>
                <a:gd name="T15" fmla="*/ 0 w 319"/>
                <a:gd name="T16" fmla="*/ 0 h 2542"/>
                <a:gd name="T17" fmla="*/ 319 w 319"/>
                <a:gd name="T18" fmla="*/ 2542 h 2542"/>
              </a:gdLst>
              <a:ahLst/>
              <a:cxnLst>
                <a:cxn ang="T10">
                  <a:pos x="T0" y="T1"/>
                </a:cxn>
                <a:cxn ang="T11">
                  <a:pos x="T2" y="T3"/>
                </a:cxn>
                <a:cxn ang="T12">
                  <a:pos x="T4" y="T5"/>
                </a:cxn>
                <a:cxn ang="T13">
                  <a:pos x="T6" y="T7"/>
                </a:cxn>
                <a:cxn ang="T14">
                  <a:pos x="T8" y="T9"/>
                </a:cxn>
              </a:cxnLst>
              <a:rect l="T15" t="T16" r="T17" b="T18"/>
              <a:pathLst>
                <a:path w="319" h="2542">
                  <a:moveTo>
                    <a:pt x="43" y="2542"/>
                  </a:moveTo>
                  <a:lnTo>
                    <a:pt x="0" y="36"/>
                  </a:lnTo>
                  <a:lnTo>
                    <a:pt x="288" y="0"/>
                  </a:lnTo>
                  <a:lnTo>
                    <a:pt x="319" y="2329"/>
                  </a:lnTo>
                  <a:lnTo>
                    <a:pt x="43" y="2542"/>
                  </a:lnTo>
                  <a:close/>
                </a:path>
              </a:pathLst>
            </a:custGeom>
            <a:noFill/>
            <a:ln w="9525">
              <a:solidFill>
                <a:srgbClr val="C0C0C0"/>
              </a:solidFill>
              <a:round/>
              <a:headEnd/>
              <a:tailEnd/>
            </a:ln>
          </p:spPr>
          <p:txBody>
            <a:bodyPr/>
            <a:lstStyle/>
            <a:p>
              <a:pPr eaLnBrk="1" hangingPunct="1">
                <a:defRPr/>
              </a:pPr>
              <a:endParaRPr lang="en-GB">
                <a:latin typeface="+mn-lt"/>
                <a:ea typeface="+mn-ea"/>
                <a:cs typeface="+mn-cs"/>
              </a:endParaRPr>
            </a:p>
          </p:txBody>
        </p:sp>
        <p:sp>
          <p:nvSpPr>
            <p:cNvPr id="81" name="Freeform 80">
              <a:extLst>
                <a:ext uri="{FF2B5EF4-FFF2-40B4-BE49-F238E27FC236}">
                  <a16:creationId xmlns:a16="http://schemas.microsoft.com/office/drawing/2014/main" id="{C329B667-AFA4-F842-9A3F-98F9B8B01FEB}"/>
                </a:ext>
              </a:extLst>
            </p:cNvPr>
            <p:cNvSpPr>
              <a:spLocks/>
            </p:cNvSpPr>
            <p:nvPr/>
          </p:nvSpPr>
          <p:spPr bwMode="auto">
            <a:xfrm>
              <a:off x="4366347" y="1000193"/>
              <a:ext cx="3582987" cy="4302125"/>
            </a:xfrm>
            <a:custGeom>
              <a:avLst/>
              <a:gdLst>
                <a:gd name="T0" fmla="*/ 55592 w 1998"/>
                <a:gd name="T1" fmla="*/ 3954084 h 2534"/>
                <a:gd name="T2" fmla="*/ 0 w 1998"/>
                <a:gd name="T3" fmla="*/ 0 h 2534"/>
                <a:gd name="T4" fmla="*/ 3582988 w 1998"/>
                <a:gd name="T5" fmla="*/ 61119 h 2534"/>
                <a:gd name="T6" fmla="*/ 3493324 w 1998"/>
                <a:gd name="T7" fmla="*/ 4302125 h 2534"/>
                <a:gd name="T8" fmla="*/ 55592 w 1998"/>
                <a:gd name="T9" fmla="*/ 3954084 h 2534"/>
                <a:gd name="T10" fmla="*/ 0 60000 65536"/>
                <a:gd name="T11" fmla="*/ 0 60000 65536"/>
                <a:gd name="T12" fmla="*/ 0 60000 65536"/>
                <a:gd name="T13" fmla="*/ 0 60000 65536"/>
                <a:gd name="T14" fmla="*/ 0 60000 65536"/>
                <a:gd name="T15" fmla="*/ 0 w 1998"/>
                <a:gd name="T16" fmla="*/ 0 h 2534"/>
                <a:gd name="T17" fmla="*/ 1998 w 1998"/>
                <a:gd name="T18" fmla="*/ 2534 h 2534"/>
              </a:gdLst>
              <a:ahLst/>
              <a:cxnLst>
                <a:cxn ang="T10">
                  <a:pos x="T0" y="T1"/>
                </a:cxn>
                <a:cxn ang="T11">
                  <a:pos x="T2" y="T3"/>
                </a:cxn>
                <a:cxn ang="T12">
                  <a:pos x="T4" y="T5"/>
                </a:cxn>
                <a:cxn ang="T13">
                  <a:pos x="T6" y="T7"/>
                </a:cxn>
                <a:cxn ang="T14">
                  <a:pos x="T8" y="T9"/>
                </a:cxn>
              </a:cxnLst>
              <a:rect l="T15" t="T16" r="T17" b="T18"/>
              <a:pathLst>
                <a:path w="1998" h="2534">
                  <a:moveTo>
                    <a:pt x="31" y="2329"/>
                  </a:moveTo>
                  <a:lnTo>
                    <a:pt x="0" y="0"/>
                  </a:lnTo>
                  <a:lnTo>
                    <a:pt x="1998" y="36"/>
                  </a:lnTo>
                  <a:lnTo>
                    <a:pt x="1948" y="2534"/>
                  </a:lnTo>
                  <a:lnTo>
                    <a:pt x="31" y="2329"/>
                  </a:lnTo>
                  <a:close/>
                </a:path>
              </a:pathLst>
            </a:custGeom>
            <a:noFill/>
            <a:ln w="9525">
              <a:solidFill>
                <a:srgbClr val="C0C0C0"/>
              </a:solidFill>
              <a:round/>
              <a:headEnd/>
              <a:tailEnd/>
            </a:ln>
          </p:spPr>
          <p:txBody>
            <a:bodyPr/>
            <a:lstStyle/>
            <a:p>
              <a:pPr eaLnBrk="1" hangingPunct="1">
                <a:defRPr/>
              </a:pPr>
              <a:endParaRPr lang="en-GB">
                <a:latin typeface="+mn-lt"/>
                <a:ea typeface="+mn-ea"/>
                <a:cs typeface="+mn-cs"/>
              </a:endParaRPr>
            </a:p>
          </p:txBody>
        </p:sp>
        <p:sp>
          <p:nvSpPr>
            <p:cNvPr id="82" name="Line 10">
              <a:extLst>
                <a:ext uri="{FF2B5EF4-FFF2-40B4-BE49-F238E27FC236}">
                  <a16:creationId xmlns:a16="http://schemas.microsoft.com/office/drawing/2014/main" id="{830DFAF0-1EB6-764C-91E4-EF5A16DA71C6}"/>
                </a:ext>
              </a:extLst>
            </p:cNvPr>
            <p:cNvSpPr>
              <a:spLocks noChangeShapeType="1"/>
            </p:cNvSpPr>
            <p:nvPr/>
          </p:nvSpPr>
          <p:spPr bwMode="auto">
            <a:xfrm>
              <a:off x="3931372" y="5315650"/>
              <a:ext cx="3679825" cy="429771"/>
            </a:xfrm>
            <a:prstGeom prst="line">
              <a:avLst/>
            </a:prstGeom>
            <a:noFill/>
            <a:ln w="19050">
              <a:solidFill>
                <a:srgbClr val="969696"/>
              </a:solidFill>
              <a:round/>
              <a:headEnd/>
              <a:tailEnd/>
            </a:ln>
          </p:spPr>
          <p:txBody>
            <a:bodyPr/>
            <a:lstStyle/>
            <a:p>
              <a:pPr eaLnBrk="1" hangingPunct="1">
                <a:defRPr/>
              </a:pPr>
              <a:endParaRPr lang="en-US">
                <a:latin typeface="+mn-lt"/>
                <a:ea typeface="+mn-ea"/>
                <a:cs typeface="+mn-cs"/>
              </a:endParaRPr>
            </a:p>
          </p:txBody>
        </p:sp>
        <p:sp>
          <p:nvSpPr>
            <p:cNvPr id="83" name="Line 11">
              <a:extLst>
                <a:ext uri="{FF2B5EF4-FFF2-40B4-BE49-F238E27FC236}">
                  <a16:creationId xmlns:a16="http://schemas.microsoft.com/office/drawing/2014/main" id="{42899675-EBB9-E146-A21E-A68EE1B5BA31}"/>
                </a:ext>
              </a:extLst>
            </p:cNvPr>
            <p:cNvSpPr>
              <a:spLocks noChangeShapeType="1"/>
            </p:cNvSpPr>
            <p:nvPr/>
          </p:nvSpPr>
          <p:spPr bwMode="auto">
            <a:xfrm>
              <a:off x="3942484" y="5315018"/>
              <a:ext cx="0" cy="77788"/>
            </a:xfrm>
            <a:prstGeom prst="line">
              <a:avLst/>
            </a:prstGeom>
            <a:noFill/>
            <a:ln w="19050">
              <a:solidFill>
                <a:srgbClr val="969696"/>
              </a:solidFill>
              <a:round/>
              <a:headEnd/>
              <a:tailEnd/>
            </a:ln>
          </p:spPr>
          <p:txBody>
            <a:bodyPr/>
            <a:lstStyle/>
            <a:p>
              <a:pPr eaLnBrk="1" hangingPunct="1">
                <a:defRPr/>
              </a:pPr>
              <a:endParaRPr lang="en-US">
                <a:solidFill>
                  <a:schemeClr val="tx1">
                    <a:lumMod val="75000"/>
                    <a:lumOff val="25000"/>
                  </a:schemeClr>
                </a:solidFill>
                <a:latin typeface="+mn-lt"/>
                <a:ea typeface="+mn-ea"/>
                <a:cs typeface="+mn-cs"/>
              </a:endParaRPr>
            </a:p>
          </p:txBody>
        </p:sp>
        <p:sp>
          <p:nvSpPr>
            <p:cNvPr id="84" name="Line 12">
              <a:extLst>
                <a:ext uri="{FF2B5EF4-FFF2-40B4-BE49-F238E27FC236}">
                  <a16:creationId xmlns:a16="http://schemas.microsoft.com/office/drawing/2014/main" id="{1FBE7307-D866-7046-AA5B-936554D8A1B9}"/>
                </a:ext>
              </a:extLst>
            </p:cNvPr>
            <p:cNvSpPr>
              <a:spLocks noChangeShapeType="1"/>
            </p:cNvSpPr>
            <p:nvPr/>
          </p:nvSpPr>
          <p:spPr bwMode="auto">
            <a:xfrm>
              <a:off x="5110884" y="5442018"/>
              <a:ext cx="0" cy="73025"/>
            </a:xfrm>
            <a:prstGeom prst="line">
              <a:avLst/>
            </a:prstGeom>
            <a:noFill/>
            <a:ln w="19050">
              <a:solidFill>
                <a:srgbClr val="969696"/>
              </a:solidFill>
              <a:round/>
              <a:headEnd/>
              <a:tailEnd/>
            </a:ln>
          </p:spPr>
          <p:txBody>
            <a:bodyPr/>
            <a:lstStyle/>
            <a:p>
              <a:pPr eaLnBrk="1" hangingPunct="1">
                <a:defRPr/>
              </a:pPr>
              <a:endParaRPr lang="en-US">
                <a:latin typeface="+mn-lt"/>
                <a:ea typeface="+mn-ea"/>
                <a:cs typeface="+mn-cs"/>
              </a:endParaRPr>
            </a:p>
          </p:txBody>
        </p:sp>
        <p:sp>
          <p:nvSpPr>
            <p:cNvPr id="85" name="Line 13">
              <a:extLst>
                <a:ext uri="{FF2B5EF4-FFF2-40B4-BE49-F238E27FC236}">
                  <a16:creationId xmlns:a16="http://schemas.microsoft.com/office/drawing/2014/main" id="{655F6680-4993-4E49-91DC-F1959E6D8950}"/>
                </a:ext>
              </a:extLst>
            </p:cNvPr>
            <p:cNvSpPr>
              <a:spLocks noChangeShapeType="1"/>
            </p:cNvSpPr>
            <p:nvPr/>
          </p:nvSpPr>
          <p:spPr bwMode="auto">
            <a:xfrm>
              <a:off x="6333259" y="5578543"/>
              <a:ext cx="0" cy="74613"/>
            </a:xfrm>
            <a:prstGeom prst="line">
              <a:avLst/>
            </a:prstGeom>
            <a:noFill/>
            <a:ln w="19050">
              <a:solidFill>
                <a:srgbClr val="969696"/>
              </a:solidFill>
              <a:round/>
              <a:headEnd/>
              <a:tailEnd/>
            </a:ln>
          </p:spPr>
          <p:txBody>
            <a:bodyPr/>
            <a:lstStyle/>
            <a:p>
              <a:pPr eaLnBrk="1" hangingPunct="1">
                <a:defRPr/>
              </a:pPr>
              <a:endParaRPr lang="en-US">
                <a:solidFill>
                  <a:schemeClr val="tx1">
                    <a:lumMod val="75000"/>
                    <a:lumOff val="25000"/>
                  </a:schemeClr>
                </a:solidFill>
                <a:latin typeface="+mn-lt"/>
                <a:ea typeface="+mn-ea"/>
                <a:cs typeface="+mn-cs"/>
              </a:endParaRPr>
            </a:p>
          </p:txBody>
        </p:sp>
        <p:sp>
          <p:nvSpPr>
            <p:cNvPr id="86" name="Line 14">
              <a:extLst>
                <a:ext uri="{FF2B5EF4-FFF2-40B4-BE49-F238E27FC236}">
                  <a16:creationId xmlns:a16="http://schemas.microsoft.com/office/drawing/2014/main" id="{6B396FA0-CEE9-4E4E-8AB2-9D238FA3A889}"/>
                </a:ext>
              </a:extLst>
            </p:cNvPr>
            <p:cNvSpPr>
              <a:spLocks noChangeShapeType="1"/>
            </p:cNvSpPr>
            <p:nvPr/>
          </p:nvSpPr>
          <p:spPr bwMode="auto">
            <a:xfrm>
              <a:off x="7622309" y="5726181"/>
              <a:ext cx="0" cy="74612"/>
            </a:xfrm>
            <a:prstGeom prst="line">
              <a:avLst/>
            </a:prstGeom>
            <a:noFill/>
            <a:ln w="19050">
              <a:solidFill>
                <a:srgbClr val="969696"/>
              </a:solidFill>
              <a:round/>
              <a:headEnd/>
              <a:tailEnd/>
            </a:ln>
          </p:spPr>
          <p:txBody>
            <a:bodyPr/>
            <a:lstStyle/>
            <a:p>
              <a:pPr eaLnBrk="1" hangingPunct="1">
                <a:defRPr/>
              </a:pPr>
              <a:endParaRPr lang="en-US">
                <a:solidFill>
                  <a:schemeClr val="tx1">
                    <a:lumMod val="75000"/>
                    <a:lumOff val="25000"/>
                  </a:schemeClr>
                </a:solidFill>
                <a:latin typeface="+mn-lt"/>
                <a:ea typeface="+mn-ea"/>
                <a:cs typeface="+mn-cs"/>
              </a:endParaRPr>
            </a:p>
          </p:txBody>
        </p:sp>
        <p:sp>
          <p:nvSpPr>
            <p:cNvPr id="87" name="Rectangle 86">
              <a:extLst>
                <a:ext uri="{FF2B5EF4-FFF2-40B4-BE49-F238E27FC236}">
                  <a16:creationId xmlns:a16="http://schemas.microsoft.com/office/drawing/2014/main" id="{7B87D93B-8869-DA4D-B448-148055339819}"/>
                </a:ext>
              </a:extLst>
            </p:cNvPr>
            <p:cNvSpPr>
              <a:spLocks noChangeArrowheads="1"/>
            </p:cNvSpPr>
            <p:nvPr/>
          </p:nvSpPr>
          <p:spPr bwMode="auto">
            <a:xfrm>
              <a:off x="4107422" y="5404716"/>
              <a:ext cx="881392" cy="30215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r>
                <a:rPr lang="en-US" sz="1600" dirty="0">
                  <a:solidFill>
                    <a:schemeClr val="tx1">
                      <a:lumMod val="75000"/>
                      <a:lumOff val="25000"/>
                    </a:schemeClr>
                  </a:solidFill>
                </a:rPr>
                <a:t>2005</a:t>
              </a:r>
            </a:p>
          </p:txBody>
        </p:sp>
        <p:sp>
          <p:nvSpPr>
            <p:cNvPr id="88" name="Freeform 87">
              <a:extLst>
                <a:ext uri="{FF2B5EF4-FFF2-40B4-BE49-F238E27FC236}">
                  <a16:creationId xmlns:a16="http://schemas.microsoft.com/office/drawing/2014/main" id="{E383355D-2B86-F240-B96B-8460C47D14C9}"/>
                </a:ext>
              </a:extLst>
            </p:cNvPr>
            <p:cNvSpPr>
              <a:spLocks/>
            </p:cNvSpPr>
            <p:nvPr/>
          </p:nvSpPr>
          <p:spPr bwMode="auto">
            <a:xfrm>
              <a:off x="5001347" y="4456181"/>
              <a:ext cx="174625" cy="846137"/>
            </a:xfrm>
            <a:custGeom>
              <a:avLst/>
              <a:gdLst>
                <a:gd name="T0" fmla="*/ 0 w 98"/>
                <a:gd name="T1" fmla="*/ 846137 h 499"/>
                <a:gd name="T2" fmla="*/ 0 w 98"/>
                <a:gd name="T3" fmla="*/ 123784 h 499"/>
                <a:gd name="T4" fmla="*/ 174625 w 98"/>
                <a:gd name="T5" fmla="*/ 0 h 499"/>
                <a:gd name="T6" fmla="*/ 174625 w 98"/>
                <a:gd name="T7" fmla="*/ 696918 h 499"/>
                <a:gd name="T8" fmla="*/ 0 w 98"/>
                <a:gd name="T9" fmla="*/ 846137 h 499"/>
                <a:gd name="T10" fmla="*/ 0 60000 65536"/>
                <a:gd name="T11" fmla="*/ 0 60000 65536"/>
                <a:gd name="T12" fmla="*/ 0 60000 65536"/>
                <a:gd name="T13" fmla="*/ 0 60000 65536"/>
                <a:gd name="T14" fmla="*/ 0 60000 65536"/>
                <a:gd name="T15" fmla="*/ 0 w 98"/>
                <a:gd name="T16" fmla="*/ 0 h 499"/>
                <a:gd name="T17" fmla="*/ 98 w 98"/>
                <a:gd name="T18" fmla="*/ 499 h 499"/>
              </a:gdLst>
              <a:ahLst/>
              <a:cxnLst>
                <a:cxn ang="T10">
                  <a:pos x="T0" y="T1"/>
                </a:cxn>
                <a:cxn ang="T11">
                  <a:pos x="T2" y="T3"/>
                </a:cxn>
                <a:cxn ang="T12">
                  <a:pos x="T4" y="T5"/>
                </a:cxn>
                <a:cxn ang="T13">
                  <a:pos x="T6" y="T7"/>
                </a:cxn>
                <a:cxn ang="T14">
                  <a:pos x="T8" y="T9"/>
                </a:cxn>
              </a:cxnLst>
              <a:rect l="T15" t="T16" r="T17" b="T18"/>
              <a:pathLst>
                <a:path w="98" h="499">
                  <a:moveTo>
                    <a:pt x="0" y="499"/>
                  </a:moveTo>
                  <a:lnTo>
                    <a:pt x="0" y="73"/>
                  </a:lnTo>
                  <a:lnTo>
                    <a:pt x="98" y="0"/>
                  </a:lnTo>
                  <a:lnTo>
                    <a:pt x="98" y="411"/>
                  </a:lnTo>
                  <a:lnTo>
                    <a:pt x="0" y="499"/>
                  </a:lnTo>
                  <a:close/>
                </a:path>
              </a:pathLst>
            </a:custGeom>
            <a:solidFill>
              <a:schemeClr val="accent1">
                <a:lumMod val="50000"/>
              </a:schemeClr>
            </a:solidFill>
            <a:ln w="9525">
              <a:solidFill>
                <a:schemeClr val="accent1">
                  <a:lumMod val="50000"/>
                </a:schemeClr>
              </a:solidFill>
              <a:round/>
              <a:headEnd/>
              <a:tailEnd/>
            </a:ln>
          </p:spPr>
          <p:txBody>
            <a:bodyPr/>
            <a:lstStyle/>
            <a:p>
              <a:pPr eaLnBrk="1" hangingPunct="1">
                <a:defRPr/>
              </a:pPr>
              <a:endParaRPr lang="en-GB">
                <a:latin typeface="+mn-lt"/>
                <a:ea typeface="+mn-ea"/>
                <a:cs typeface="+mn-cs"/>
              </a:endParaRPr>
            </a:p>
          </p:txBody>
        </p:sp>
        <p:sp>
          <p:nvSpPr>
            <p:cNvPr id="89" name="Freeform 88">
              <a:extLst>
                <a:ext uri="{FF2B5EF4-FFF2-40B4-BE49-F238E27FC236}">
                  <a16:creationId xmlns:a16="http://schemas.microsoft.com/office/drawing/2014/main" id="{2E4B75DE-22D1-EF46-B7E4-BEBFB597C27F}"/>
                </a:ext>
              </a:extLst>
            </p:cNvPr>
            <p:cNvSpPr>
              <a:spLocks/>
            </p:cNvSpPr>
            <p:nvPr/>
          </p:nvSpPr>
          <p:spPr bwMode="auto">
            <a:xfrm>
              <a:off x="4317134" y="4518093"/>
              <a:ext cx="684213" cy="784225"/>
            </a:xfrm>
            <a:custGeom>
              <a:avLst/>
              <a:gdLst>
                <a:gd name="T0" fmla="*/ 21550 w 381"/>
                <a:gd name="T1" fmla="*/ 709698 h 463"/>
                <a:gd name="T2" fmla="*/ 0 w 381"/>
                <a:gd name="T3" fmla="*/ 0 h 463"/>
                <a:gd name="T4" fmla="*/ 684212 w 381"/>
                <a:gd name="T5" fmla="*/ 62670 h 463"/>
                <a:gd name="T6" fmla="*/ 684212 w 381"/>
                <a:gd name="T7" fmla="*/ 784225 h 463"/>
                <a:gd name="T8" fmla="*/ 21550 w 381"/>
                <a:gd name="T9" fmla="*/ 709698 h 463"/>
                <a:gd name="T10" fmla="*/ 0 60000 65536"/>
                <a:gd name="T11" fmla="*/ 0 60000 65536"/>
                <a:gd name="T12" fmla="*/ 0 60000 65536"/>
                <a:gd name="T13" fmla="*/ 0 60000 65536"/>
                <a:gd name="T14" fmla="*/ 0 60000 65536"/>
                <a:gd name="T15" fmla="*/ 0 w 381"/>
                <a:gd name="T16" fmla="*/ 0 h 463"/>
                <a:gd name="T17" fmla="*/ 381 w 381"/>
                <a:gd name="T18" fmla="*/ 463 h 463"/>
              </a:gdLst>
              <a:ahLst/>
              <a:cxnLst>
                <a:cxn ang="T10">
                  <a:pos x="T0" y="T1"/>
                </a:cxn>
                <a:cxn ang="T11">
                  <a:pos x="T2" y="T3"/>
                </a:cxn>
                <a:cxn ang="T12">
                  <a:pos x="T4" y="T5"/>
                </a:cxn>
                <a:cxn ang="T13">
                  <a:pos x="T6" y="T7"/>
                </a:cxn>
                <a:cxn ang="T14">
                  <a:pos x="T8" y="T9"/>
                </a:cxn>
              </a:cxnLst>
              <a:rect l="T15" t="T16" r="T17" b="T18"/>
              <a:pathLst>
                <a:path w="381" h="463">
                  <a:moveTo>
                    <a:pt x="12" y="419"/>
                  </a:moveTo>
                  <a:lnTo>
                    <a:pt x="0" y="0"/>
                  </a:lnTo>
                  <a:lnTo>
                    <a:pt x="381" y="37"/>
                  </a:lnTo>
                  <a:lnTo>
                    <a:pt x="381" y="463"/>
                  </a:lnTo>
                  <a:lnTo>
                    <a:pt x="12" y="419"/>
                  </a:lnTo>
                  <a:close/>
                </a:path>
              </a:pathLst>
            </a:custGeom>
            <a:solidFill>
              <a:schemeClr val="accent1"/>
            </a:solidFill>
            <a:ln w="9525">
              <a:noFill/>
              <a:round/>
              <a:headEnd/>
              <a:tailEnd/>
            </a:ln>
          </p:spPr>
          <p:txBody>
            <a:bodyPr/>
            <a:lstStyle/>
            <a:p>
              <a:pPr eaLnBrk="1" hangingPunct="1">
                <a:defRPr/>
              </a:pPr>
              <a:endParaRPr lang="en-GB">
                <a:latin typeface="+mn-lt"/>
                <a:ea typeface="+mn-ea"/>
                <a:cs typeface="+mn-cs"/>
              </a:endParaRPr>
            </a:p>
          </p:txBody>
        </p:sp>
        <p:sp>
          <p:nvSpPr>
            <p:cNvPr id="90" name="Freeform 89">
              <a:extLst>
                <a:ext uri="{FF2B5EF4-FFF2-40B4-BE49-F238E27FC236}">
                  <a16:creationId xmlns:a16="http://schemas.microsoft.com/office/drawing/2014/main" id="{D9EC2D0E-BE77-A44F-ADD7-BAA9961A0DEC}"/>
                </a:ext>
              </a:extLst>
            </p:cNvPr>
            <p:cNvSpPr>
              <a:spLocks/>
            </p:cNvSpPr>
            <p:nvPr/>
          </p:nvSpPr>
          <p:spPr bwMode="auto">
            <a:xfrm>
              <a:off x="4317134" y="4392681"/>
              <a:ext cx="858838" cy="187325"/>
            </a:xfrm>
            <a:custGeom>
              <a:avLst/>
              <a:gdLst>
                <a:gd name="T0" fmla="*/ 683125 w 479"/>
                <a:gd name="T1" fmla="*/ 187325 h 110"/>
                <a:gd name="T2" fmla="*/ 858837 w 479"/>
                <a:gd name="T3" fmla="*/ 63009 h 110"/>
                <a:gd name="T4" fmla="*/ 197228 w 479"/>
                <a:gd name="T5" fmla="*/ 0 h 110"/>
                <a:gd name="T6" fmla="*/ 0 w 479"/>
                <a:gd name="T7" fmla="*/ 124316 h 110"/>
                <a:gd name="T8" fmla="*/ 683125 w 479"/>
                <a:gd name="T9" fmla="*/ 187325 h 110"/>
                <a:gd name="T10" fmla="*/ 0 60000 65536"/>
                <a:gd name="T11" fmla="*/ 0 60000 65536"/>
                <a:gd name="T12" fmla="*/ 0 60000 65536"/>
                <a:gd name="T13" fmla="*/ 0 60000 65536"/>
                <a:gd name="T14" fmla="*/ 0 60000 65536"/>
                <a:gd name="T15" fmla="*/ 0 w 479"/>
                <a:gd name="T16" fmla="*/ 0 h 110"/>
                <a:gd name="T17" fmla="*/ 479 w 479"/>
                <a:gd name="T18" fmla="*/ 110 h 110"/>
              </a:gdLst>
              <a:ahLst/>
              <a:cxnLst>
                <a:cxn ang="T10">
                  <a:pos x="T0" y="T1"/>
                </a:cxn>
                <a:cxn ang="T11">
                  <a:pos x="T2" y="T3"/>
                </a:cxn>
                <a:cxn ang="T12">
                  <a:pos x="T4" y="T5"/>
                </a:cxn>
                <a:cxn ang="T13">
                  <a:pos x="T6" y="T7"/>
                </a:cxn>
                <a:cxn ang="T14">
                  <a:pos x="T8" y="T9"/>
                </a:cxn>
              </a:cxnLst>
              <a:rect l="T15" t="T16" r="T17" b="T18"/>
              <a:pathLst>
                <a:path w="479" h="110">
                  <a:moveTo>
                    <a:pt x="381" y="110"/>
                  </a:moveTo>
                  <a:lnTo>
                    <a:pt x="479" y="37"/>
                  </a:lnTo>
                  <a:lnTo>
                    <a:pt x="110" y="0"/>
                  </a:lnTo>
                  <a:lnTo>
                    <a:pt x="0" y="73"/>
                  </a:lnTo>
                  <a:lnTo>
                    <a:pt x="381" y="110"/>
                  </a:lnTo>
                  <a:close/>
                </a:path>
              </a:pathLst>
            </a:custGeom>
            <a:solidFill>
              <a:srgbClr val="BF4D00"/>
            </a:solidFill>
            <a:ln w="9525">
              <a:noFill/>
              <a:round/>
              <a:headEnd/>
              <a:tailEnd/>
            </a:ln>
          </p:spPr>
          <p:txBody>
            <a:bodyPr/>
            <a:lstStyle/>
            <a:p>
              <a:pPr eaLnBrk="1" hangingPunct="1">
                <a:defRPr/>
              </a:pPr>
              <a:endParaRPr lang="en-GB">
                <a:latin typeface="+mn-lt"/>
                <a:ea typeface="+mn-ea"/>
                <a:cs typeface="+mn-cs"/>
              </a:endParaRPr>
            </a:p>
          </p:txBody>
        </p:sp>
        <p:sp>
          <p:nvSpPr>
            <p:cNvPr id="91" name="Freeform 90">
              <a:extLst>
                <a:ext uri="{FF2B5EF4-FFF2-40B4-BE49-F238E27FC236}">
                  <a16:creationId xmlns:a16="http://schemas.microsoft.com/office/drawing/2014/main" id="{44EBC95C-0AEB-0743-AF3E-B5FA66515A48}"/>
                </a:ext>
              </a:extLst>
            </p:cNvPr>
            <p:cNvSpPr>
              <a:spLocks/>
            </p:cNvSpPr>
            <p:nvPr/>
          </p:nvSpPr>
          <p:spPr bwMode="auto">
            <a:xfrm>
              <a:off x="4977534" y="2582931"/>
              <a:ext cx="198438" cy="1997075"/>
            </a:xfrm>
            <a:custGeom>
              <a:avLst/>
              <a:gdLst>
                <a:gd name="T0" fmla="*/ 23240 w 111"/>
                <a:gd name="T1" fmla="*/ 1997075 h 1175"/>
                <a:gd name="T2" fmla="*/ 0 w 111"/>
                <a:gd name="T3" fmla="*/ 74784 h 1175"/>
                <a:gd name="T4" fmla="*/ 187711 w 111"/>
                <a:gd name="T5" fmla="*/ 0 h 1175"/>
                <a:gd name="T6" fmla="*/ 198437 w 111"/>
                <a:gd name="T7" fmla="*/ 1873001 h 1175"/>
                <a:gd name="T8" fmla="*/ 23240 w 111"/>
                <a:gd name="T9" fmla="*/ 1997075 h 1175"/>
                <a:gd name="T10" fmla="*/ 0 60000 65536"/>
                <a:gd name="T11" fmla="*/ 0 60000 65536"/>
                <a:gd name="T12" fmla="*/ 0 60000 65536"/>
                <a:gd name="T13" fmla="*/ 0 60000 65536"/>
                <a:gd name="T14" fmla="*/ 0 60000 65536"/>
                <a:gd name="T15" fmla="*/ 0 w 111"/>
                <a:gd name="T16" fmla="*/ 0 h 1175"/>
                <a:gd name="T17" fmla="*/ 111 w 111"/>
                <a:gd name="T18" fmla="*/ 1175 h 1175"/>
              </a:gdLst>
              <a:ahLst/>
              <a:cxnLst>
                <a:cxn ang="T10">
                  <a:pos x="T0" y="T1"/>
                </a:cxn>
                <a:cxn ang="T11">
                  <a:pos x="T2" y="T3"/>
                </a:cxn>
                <a:cxn ang="T12">
                  <a:pos x="T4" y="T5"/>
                </a:cxn>
                <a:cxn ang="T13">
                  <a:pos x="T6" y="T7"/>
                </a:cxn>
                <a:cxn ang="T14">
                  <a:pos x="T8" y="T9"/>
                </a:cxn>
              </a:cxnLst>
              <a:rect l="T15" t="T16" r="T17" b="T18"/>
              <a:pathLst>
                <a:path w="111" h="1175">
                  <a:moveTo>
                    <a:pt x="13" y="1175"/>
                  </a:moveTo>
                  <a:lnTo>
                    <a:pt x="0" y="44"/>
                  </a:lnTo>
                  <a:lnTo>
                    <a:pt x="105" y="0"/>
                  </a:lnTo>
                  <a:lnTo>
                    <a:pt x="111" y="1102"/>
                  </a:lnTo>
                  <a:lnTo>
                    <a:pt x="13" y="1175"/>
                  </a:lnTo>
                  <a:close/>
                </a:path>
              </a:pathLst>
            </a:custGeom>
            <a:solidFill>
              <a:schemeClr val="bg2">
                <a:lumMod val="75000"/>
              </a:schemeClr>
            </a:solidFill>
            <a:ln w="9525">
              <a:noFill/>
              <a:round/>
              <a:headEnd/>
              <a:tailEnd/>
            </a:ln>
          </p:spPr>
          <p:txBody>
            <a:bodyPr/>
            <a:lstStyle/>
            <a:p>
              <a:pPr eaLnBrk="1" hangingPunct="1">
                <a:defRPr/>
              </a:pPr>
              <a:endParaRPr lang="en-GB">
                <a:latin typeface="+mn-lt"/>
                <a:ea typeface="+mn-ea"/>
                <a:cs typeface="+mn-cs"/>
              </a:endParaRPr>
            </a:p>
          </p:txBody>
        </p:sp>
        <p:sp>
          <p:nvSpPr>
            <p:cNvPr id="92" name="Freeform 91">
              <a:extLst>
                <a:ext uri="{FF2B5EF4-FFF2-40B4-BE49-F238E27FC236}">
                  <a16:creationId xmlns:a16="http://schemas.microsoft.com/office/drawing/2014/main" id="{E66064AE-D469-A14E-8D04-2240228F6B12}"/>
                </a:ext>
              </a:extLst>
            </p:cNvPr>
            <p:cNvSpPr>
              <a:spLocks/>
            </p:cNvSpPr>
            <p:nvPr/>
          </p:nvSpPr>
          <p:spPr bwMode="auto">
            <a:xfrm>
              <a:off x="4294909" y="2622618"/>
              <a:ext cx="706438" cy="1957388"/>
            </a:xfrm>
            <a:custGeom>
              <a:avLst/>
              <a:gdLst>
                <a:gd name="T0" fmla="*/ 23309 w 394"/>
                <a:gd name="T1" fmla="*/ 1894575 h 1153"/>
                <a:gd name="T2" fmla="*/ 0 w 394"/>
                <a:gd name="T3" fmla="*/ 0 h 1153"/>
                <a:gd name="T4" fmla="*/ 683128 w 394"/>
                <a:gd name="T5" fmla="*/ 37348 h 1153"/>
                <a:gd name="T6" fmla="*/ 706437 w 394"/>
                <a:gd name="T7" fmla="*/ 1957388 h 1153"/>
                <a:gd name="T8" fmla="*/ 23309 w 394"/>
                <a:gd name="T9" fmla="*/ 1894575 h 1153"/>
                <a:gd name="T10" fmla="*/ 0 60000 65536"/>
                <a:gd name="T11" fmla="*/ 0 60000 65536"/>
                <a:gd name="T12" fmla="*/ 0 60000 65536"/>
                <a:gd name="T13" fmla="*/ 0 60000 65536"/>
                <a:gd name="T14" fmla="*/ 0 60000 65536"/>
                <a:gd name="T15" fmla="*/ 0 w 394"/>
                <a:gd name="T16" fmla="*/ 0 h 1153"/>
                <a:gd name="T17" fmla="*/ 394 w 394"/>
                <a:gd name="T18" fmla="*/ 1153 h 1153"/>
              </a:gdLst>
              <a:ahLst/>
              <a:cxnLst>
                <a:cxn ang="T10">
                  <a:pos x="T0" y="T1"/>
                </a:cxn>
                <a:cxn ang="T11">
                  <a:pos x="T2" y="T3"/>
                </a:cxn>
                <a:cxn ang="T12">
                  <a:pos x="T4" y="T5"/>
                </a:cxn>
                <a:cxn ang="T13">
                  <a:pos x="T6" y="T7"/>
                </a:cxn>
                <a:cxn ang="T14">
                  <a:pos x="T8" y="T9"/>
                </a:cxn>
              </a:cxnLst>
              <a:rect l="T15" t="T16" r="T17" b="T18"/>
              <a:pathLst>
                <a:path w="394" h="1153">
                  <a:moveTo>
                    <a:pt x="13" y="1116"/>
                  </a:moveTo>
                  <a:lnTo>
                    <a:pt x="0" y="0"/>
                  </a:lnTo>
                  <a:lnTo>
                    <a:pt x="381" y="22"/>
                  </a:lnTo>
                  <a:lnTo>
                    <a:pt x="394" y="1153"/>
                  </a:lnTo>
                  <a:lnTo>
                    <a:pt x="13" y="1116"/>
                  </a:lnTo>
                  <a:close/>
                </a:path>
              </a:pathLst>
            </a:custGeom>
            <a:solidFill>
              <a:schemeClr val="bg2"/>
            </a:solidFill>
            <a:ln w="9525">
              <a:noFill/>
              <a:round/>
              <a:headEnd/>
              <a:tailEnd/>
            </a:ln>
          </p:spPr>
          <p:txBody>
            <a:bodyPr/>
            <a:lstStyle/>
            <a:p>
              <a:pPr eaLnBrk="1" hangingPunct="1">
                <a:defRPr/>
              </a:pPr>
              <a:endParaRPr lang="en-GB">
                <a:latin typeface="+mn-lt"/>
                <a:ea typeface="+mn-ea"/>
                <a:cs typeface="+mn-cs"/>
              </a:endParaRPr>
            </a:p>
          </p:txBody>
        </p:sp>
        <p:sp>
          <p:nvSpPr>
            <p:cNvPr id="93" name="Freeform 92">
              <a:extLst>
                <a:ext uri="{FF2B5EF4-FFF2-40B4-BE49-F238E27FC236}">
                  <a16:creationId xmlns:a16="http://schemas.microsoft.com/office/drawing/2014/main" id="{A52729E5-B894-8242-ADFF-3E0CCA8612C6}"/>
                </a:ext>
              </a:extLst>
            </p:cNvPr>
            <p:cNvSpPr>
              <a:spLocks/>
            </p:cNvSpPr>
            <p:nvPr/>
          </p:nvSpPr>
          <p:spPr bwMode="auto">
            <a:xfrm>
              <a:off x="4294909" y="2548006"/>
              <a:ext cx="871538" cy="112712"/>
            </a:xfrm>
            <a:custGeom>
              <a:avLst/>
              <a:gdLst>
                <a:gd name="T0" fmla="*/ 683242 w 486"/>
                <a:gd name="T1" fmla="*/ 112712 h 66"/>
                <a:gd name="T2" fmla="*/ 871537 w 486"/>
                <a:gd name="T3" fmla="*/ 37571 h 66"/>
                <a:gd name="T4" fmla="*/ 199055 w 486"/>
                <a:gd name="T5" fmla="*/ 0 h 66"/>
                <a:gd name="T6" fmla="*/ 0 w 486"/>
                <a:gd name="T7" fmla="*/ 75141 h 66"/>
                <a:gd name="T8" fmla="*/ 683242 w 486"/>
                <a:gd name="T9" fmla="*/ 112712 h 66"/>
                <a:gd name="T10" fmla="*/ 0 60000 65536"/>
                <a:gd name="T11" fmla="*/ 0 60000 65536"/>
                <a:gd name="T12" fmla="*/ 0 60000 65536"/>
                <a:gd name="T13" fmla="*/ 0 60000 65536"/>
                <a:gd name="T14" fmla="*/ 0 60000 65536"/>
                <a:gd name="T15" fmla="*/ 0 w 486"/>
                <a:gd name="T16" fmla="*/ 0 h 66"/>
                <a:gd name="T17" fmla="*/ 486 w 486"/>
                <a:gd name="T18" fmla="*/ 66 h 66"/>
              </a:gdLst>
              <a:ahLst/>
              <a:cxnLst>
                <a:cxn ang="T10">
                  <a:pos x="T0" y="T1"/>
                </a:cxn>
                <a:cxn ang="T11">
                  <a:pos x="T2" y="T3"/>
                </a:cxn>
                <a:cxn ang="T12">
                  <a:pos x="T4" y="T5"/>
                </a:cxn>
                <a:cxn ang="T13">
                  <a:pos x="T6" y="T7"/>
                </a:cxn>
                <a:cxn ang="T14">
                  <a:pos x="T8" y="T9"/>
                </a:cxn>
              </a:cxnLst>
              <a:rect l="T15" t="T16" r="T17" b="T18"/>
              <a:pathLst>
                <a:path w="486" h="66">
                  <a:moveTo>
                    <a:pt x="381" y="66"/>
                  </a:moveTo>
                  <a:lnTo>
                    <a:pt x="486" y="22"/>
                  </a:lnTo>
                  <a:lnTo>
                    <a:pt x="111" y="0"/>
                  </a:lnTo>
                  <a:lnTo>
                    <a:pt x="0" y="44"/>
                  </a:lnTo>
                  <a:lnTo>
                    <a:pt x="381" y="66"/>
                  </a:lnTo>
                  <a:close/>
                </a:path>
              </a:pathLst>
            </a:custGeom>
            <a:solidFill>
              <a:schemeClr val="bg2">
                <a:lumMod val="75000"/>
              </a:schemeClr>
            </a:solidFill>
            <a:ln w="9525">
              <a:noFill/>
              <a:round/>
              <a:headEnd/>
              <a:tailEnd/>
            </a:ln>
          </p:spPr>
          <p:txBody>
            <a:bodyPr/>
            <a:lstStyle/>
            <a:p>
              <a:pPr eaLnBrk="1" hangingPunct="1">
                <a:defRPr/>
              </a:pPr>
              <a:endParaRPr lang="en-GB">
                <a:latin typeface="+mn-lt"/>
                <a:ea typeface="+mn-ea"/>
                <a:cs typeface="+mn-cs"/>
              </a:endParaRPr>
            </a:p>
          </p:txBody>
        </p:sp>
        <p:sp>
          <p:nvSpPr>
            <p:cNvPr id="94" name="Rectangle 93">
              <a:extLst>
                <a:ext uri="{FF2B5EF4-FFF2-40B4-BE49-F238E27FC236}">
                  <a16:creationId xmlns:a16="http://schemas.microsoft.com/office/drawing/2014/main" id="{657B7CFE-9CAF-2D41-A980-76DA4275AB13}"/>
                </a:ext>
              </a:extLst>
            </p:cNvPr>
            <p:cNvSpPr>
              <a:spLocks noChangeArrowheads="1"/>
            </p:cNvSpPr>
            <p:nvPr/>
          </p:nvSpPr>
          <p:spPr bwMode="auto">
            <a:xfrm rot="297862">
              <a:off x="4439372" y="4646681"/>
              <a:ext cx="427037"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r>
                <a:rPr lang="en-US" dirty="0">
                  <a:solidFill>
                    <a:schemeClr val="tx1">
                      <a:lumMod val="75000"/>
                      <a:lumOff val="25000"/>
                    </a:schemeClr>
                  </a:solidFill>
                </a:rPr>
                <a:t>2.1</a:t>
              </a:r>
              <a:endParaRPr lang="en-US" sz="1400" dirty="0">
                <a:solidFill>
                  <a:schemeClr val="tx1">
                    <a:lumMod val="75000"/>
                    <a:lumOff val="25000"/>
                  </a:schemeClr>
                </a:solidFill>
              </a:endParaRPr>
            </a:p>
          </p:txBody>
        </p:sp>
        <p:sp>
          <p:nvSpPr>
            <p:cNvPr id="95" name="Rectangle 94">
              <a:extLst>
                <a:ext uri="{FF2B5EF4-FFF2-40B4-BE49-F238E27FC236}">
                  <a16:creationId xmlns:a16="http://schemas.microsoft.com/office/drawing/2014/main" id="{2D99A249-3DF2-C742-9063-FA8D68756C09}"/>
                </a:ext>
              </a:extLst>
            </p:cNvPr>
            <p:cNvSpPr>
              <a:spLocks noChangeArrowheads="1"/>
            </p:cNvSpPr>
            <p:nvPr/>
          </p:nvSpPr>
          <p:spPr bwMode="auto">
            <a:xfrm rot="120000">
              <a:off x="4356822" y="3318998"/>
              <a:ext cx="577850" cy="604318"/>
            </a:xfrm>
            <a:prstGeom prst="rect">
              <a:avLst/>
            </a:prstGeom>
            <a:noFill/>
            <a:ln w="9525">
              <a:noFill/>
              <a:miter lim="800000"/>
              <a:headEnd/>
              <a:tailEnd/>
            </a:ln>
          </p:spPr>
          <p:txBody>
            <a:bodyPr wrap="square" lIns="0" tIns="0" rIns="0" bIns="0">
              <a:spAutoFit/>
            </a:bodyPr>
            <a:lstStyle/>
            <a:p>
              <a:pPr algn="ctr" eaLnBrk="1" hangingPunct="1">
                <a:defRPr/>
              </a:pPr>
              <a:r>
                <a:rPr lang="en-US" sz="2000" dirty="0">
                  <a:solidFill>
                    <a:schemeClr val="bg1"/>
                  </a:solidFill>
                  <a:latin typeface="+mn-lt"/>
                  <a:ea typeface="+mn-ea"/>
                  <a:cs typeface="+mn-cs"/>
                </a:rPr>
                <a:t>5.5</a:t>
              </a:r>
              <a:br>
                <a:rPr lang="en-US" sz="2000" dirty="0">
                  <a:solidFill>
                    <a:schemeClr val="bg1"/>
                  </a:solidFill>
                  <a:latin typeface="+mn-lt"/>
                  <a:ea typeface="+mn-ea"/>
                  <a:cs typeface="+mn-cs"/>
                </a:rPr>
              </a:br>
              <a:r>
                <a:rPr lang="en-US" sz="1200" dirty="0">
                  <a:solidFill>
                    <a:schemeClr val="bg1"/>
                  </a:solidFill>
                  <a:latin typeface="+mn-lt"/>
                  <a:ea typeface="+mn-ea"/>
                  <a:cs typeface="+mn-cs"/>
                </a:rPr>
                <a:t>million</a:t>
              </a:r>
            </a:p>
          </p:txBody>
        </p:sp>
        <p:sp>
          <p:nvSpPr>
            <p:cNvPr id="96" name="Freeform 95">
              <a:extLst>
                <a:ext uri="{FF2B5EF4-FFF2-40B4-BE49-F238E27FC236}">
                  <a16:creationId xmlns:a16="http://schemas.microsoft.com/office/drawing/2014/main" id="{B220E95C-7102-DB44-96D3-C3EA2649E9BC}"/>
                </a:ext>
              </a:extLst>
            </p:cNvPr>
            <p:cNvSpPr>
              <a:spLocks/>
            </p:cNvSpPr>
            <p:nvPr/>
          </p:nvSpPr>
          <p:spPr bwMode="auto">
            <a:xfrm>
              <a:off x="6190384" y="4491106"/>
              <a:ext cx="153988" cy="936625"/>
            </a:xfrm>
            <a:custGeom>
              <a:avLst/>
              <a:gdLst>
                <a:gd name="T0" fmla="*/ 0 w 86"/>
                <a:gd name="T1" fmla="*/ 936625 h 551"/>
                <a:gd name="T2" fmla="*/ 0 w 86"/>
                <a:gd name="T3" fmla="*/ 137689 h 551"/>
                <a:gd name="T4" fmla="*/ 153987 w 86"/>
                <a:gd name="T5" fmla="*/ 0 h 551"/>
                <a:gd name="T6" fmla="*/ 143244 w 86"/>
                <a:gd name="T7" fmla="*/ 773438 h 551"/>
                <a:gd name="T8" fmla="*/ 0 w 86"/>
                <a:gd name="T9" fmla="*/ 936625 h 551"/>
                <a:gd name="T10" fmla="*/ 0 60000 65536"/>
                <a:gd name="T11" fmla="*/ 0 60000 65536"/>
                <a:gd name="T12" fmla="*/ 0 60000 65536"/>
                <a:gd name="T13" fmla="*/ 0 60000 65536"/>
                <a:gd name="T14" fmla="*/ 0 60000 65536"/>
                <a:gd name="T15" fmla="*/ 0 w 86"/>
                <a:gd name="T16" fmla="*/ 0 h 551"/>
                <a:gd name="T17" fmla="*/ 86 w 86"/>
                <a:gd name="T18" fmla="*/ 551 h 551"/>
              </a:gdLst>
              <a:ahLst/>
              <a:cxnLst>
                <a:cxn ang="T10">
                  <a:pos x="T0" y="T1"/>
                </a:cxn>
                <a:cxn ang="T11">
                  <a:pos x="T2" y="T3"/>
                </a:cxn>
                <a:cxn ang="T12">
                  <a:pos x="T4" y="T5"/>
                </a:cxn>
                <a:cxn ang="T13">
                  <a:pos x="T6" y="T7"/>
                </a:cxn>
                <a:cxn ang="T14">
                  <a:pos x="T8" y="T9"/>
                </a:cxn>
              </a:cxnLst>
              <a:rect l="T15" t="T16" r="T17" b="T18"/>
              <a:pathLst>
                <a:path w="86" h="551">
                  <a:moveTo>
                    <a:pt x="0" y="551"/>
                  </a:moveTo>
                  <a:lnTo>
                    <a:pt x="0" y="81"/>
                  </a:lnTo>
                  <a:lnTo>
                    <a:pt x="86" y="0"/>
                  </a:lnTo>
                  <a:lnTo>
                    <a:pt x="80" y="455"/>
                  </a:lnTo>
                  <a:lnTo>
                    <a:pt x="0" y="551"/>
                  </a:lnTo>
                  <a:close/>
                </a:path>
              </a:pathLst>
            </a:custGeom>
            <a:solidFill>
              <a:schemeClr val="accent1">
                <a:lumMod val="50000"/>
              </a:schemeClr>
            </a:solidFill>
            <a:ln w="9525">
              <a:noFill/>
              <a:round/>
              <a:headEnd/>
              <a:tailEnd/>
            </a:ln>
          </p:spPr>
          <p:txBody>
            <a:bodyPr/>
            <a:lstStyle/>
            <a:p>
              <a:pPr eaLnBrk="1" hangingPunct="1">
                <a:defRPr/>
              </a:pPr>
              <a:endParaRPr lang="en-GB">
                <a:latin typeface="+mn-lt"/>
                <a:ea typeface="+mn-ea"/>
                <a:cs typeface="+mn-cs"/>
              </a:endParaRPr>
            </a:p>
          </p:txBody>
        </p:sp>
        <p:sp>
          <p:nvSpPr>
            <p:cNvPr id="97" name="Freeform 96">
              <a:extLst>
                <a:ext uri="{FF2B5EF4-FFF2-40B4-BE49-F238E27FC236}">
                  <a16:creationId xmlns:a16="http://schemas.microsoft.com/office/drawing/2014/main" id="{3B2CA1B8-AFBD-7D4C-9876-A163DF96FC4D}"/>
                </a:ext>
              </a:extLst>
            </p:cNvPr>
            <p:cNvSpPr>
              <a:spLocks/>
            </p:cNvSpPr>
            <p:nvPr/>
          </p:nvSpPr>
          <p:spPr bwMode="auto">
            <a:xfrm>
              <a:off x="5485534" y="4553018"/>
              <a:ext cx="704850" cy="874713"/>
            </a:xfrm>
            <a:custGeom>
              <a:avLst/>
              <a:gdLst>
                <a:gd name="T0" fmla="*/ 0 w 393"/>
                <a:gd name="T1" fmla="*/ 799980 h 515"/>
                <a:gd name="T2" fmla="*/ 0 w 393"/>
                <a:gd name="T3" fmla="*/ 0 h 515"/>
                <a:gd name="T4" fmla="*/ 704850 w 393"/>
                <a:gd name="T5" fmla="*/ 76431 h 515"/>
                <a:gd name="T6" fmla="*/ 704850 w 393"/>
                <a:gd name="T7" fmla="*/ 874713 h 515"/>
                <a:gd name="T8" fmla="*/ 0 w 393"/>
                <a:gd name="T9" fmla="*/ 799980 h 515"/>
                <a:gd name="T10" fmla="*/ 0 60000 65536"/>
                <a:gd name="T11" fmla="*/ 0 60000 65536"/>
                <a:gd name="T12" fmla="*/ 0 60000 65536"/>
                <a:gd name="T13" fmla="*/ 0 60000 65536"/>
                <a:gd name="T14" fmla="*/ 0 60000 65536"/>
                <a:gd name="T15" fmla="*/ 0 w 393"/>
                <a:gd name="T16" fmla="*/ 0 h 515"/>
                <a:gd name="T17" fmla="*/ 393 w 393"/>
                <a:gd name="T18" fmla="*/ 515 h 515"/>
              </a:gdLst>
              <a:ahLst/>
              <a:cxnLst>
                <a:cxn ang="T10">
                  <a:pos x="T0" y="T1"/>
                </a:cxn>
                <a:cxn ang="T11">
                  <a:pos x="T2" y="T3"/>
                </a:cxn>
                <a:cxn ang="T12">
                  <a:pos x="T4" y="T5"/>
                </a:cxn>
                <a:cxn ang="T13">
                  <a:pos x="T6" y="T7"/>
                </a:cxn>
                <a:cxn ang="T14">
                  <a:pos x="T8" y="T9"/>
                </a:cxn>
              </a:cxnLst>
              <a:rect l="T15" t="T16" r="T17" b="T18"/>
              <a:pathLst>
                <a:path w="393" h="515">
                  <a:moveTo>
                    <a:pt x="0" y="471"/>
                  </a:moveTo>
                  <a:lnTo>
                    <a:pt x="0" y="0"/>
                  </a:lnTo>
                  <a:lnTo>
                    <a:pt x="393" y="45"/>
                  </a:lnTo>
                  <a:lnTo>
                    <a:pt x="393" y="515"/>
                  </a:lnTo>
                  <a:lnTo>
                    <a:pt x="0" y="471"/>
                  </a:lnTo>
                  <a:close/>
                </a:path>
              </a:pathLst>
            </a:custGeom>
            <a:solidFill>
              <a:schemeClr val="accent1"/>
            </a:solidFill>
            <a:ln w="9525">
              <a:solidFill>
                <a:schemeClr val="accent1"/>
              </a:solidFill>
              <a:round/>
              <a:headEnd/>
              <a:tailEnd/>
            </a:ln>
          </p:spPr>
          <p:txBody>
            <a:bodyPr/>
            <a:lstStyle/>
            <a:p>
              <a:pPr eaLnBrk="1" hangingPunct="1">
                <a:defRPr/>
              </a:pPr>
              <a:endParaRPr lang="en-GB">
                <a:latin typeface="+mn-lt"/>
                <a:ea typeface="+mn-ea"/>
                <a:cs typeface="+mn-cs"/>
              </a:endParaRPr>
            </a:p>
          </p:txBody>
        </p:sp>
        <p:sp>
          <p:nvSpPr>
            <p:cNvPr id="98" name="Freeform 97">
              <a:extLst>
                <a:ext uri="{FF2B5EF4-FFF2-40B4-BE49-F238E27FC236}">
                  <a16:creationId xmlns:a16="http://schemas.microsoft.com/office/drawing/2014/main" id="{B2A57E48-B7B9-DF4A-AFAB-584C7C69813B}"/>
                </a:ext>
              </a:extLst>
            </p:cNvPr>
            <p:cNvSpPr>
              <a:spLocks/>
            </p:cNvSpPr>
            <p:nvPr/>
          </p:nvSpPr>
          <p:spPr bwMode="auto">
            <a:xfrm>
              <a:off x="5485534" y="4430781"/>
              <a:ext cx="858838" cy="198437"/>
            </a:xfrm>
            <a:custGeom>
              <a:avLst/>
              <a:gdLst>
                <a:gd name="T0" fmla="*/ 704641 w 479"/>
                <a:gd name="T1" fmla="*/ 198437 h 118"/>
                <a:gd name="T2" fmla="*/ 858837 w 479"/>
                <a:gd name="T3" fmla="*/ 62222 h 118"/>
                <a:gd name="T4" fmla="*/ 164954 w 479"/>
                <a:gd name="T5" fmla="*/ 0 h 118"/>
                <a:gd name="T6" fmla="*/ 0 w 479"/>
                <a:gd name="T7" fmla="*/ 122762 h 118"/>
                <a:gd name="T8" fmla="*/ 704641 w 479"/>
                <a:gd name="T9" fmla="*/ 198437 h 118"/>
                <a:gd name="T10" fmla="*/ 0 60000 65536"/>
                <a:gd name="T11" fmla="*/ 0 60000 65536"/>
                <a:gd name="T12" fmla="*/ 0 60000 65536"/>
                <a:gd name="T13" fmla="*/ 0 60000 65536"/>
                <a:gd name="T14" fmla="*/ 0 60000 65536"/>
                <a:gd name="T15" fmla="*/ 0 w 479"/>
                <a:gd name="T16" fmla="*/ 0 h 118"/>
                <a:gd name="T17" fmla="*/ 479 w 479"/>
                <a:gd name="T18" fmla="*/ 118 h 118"/>
              </a:gdLst>
              <a:ahLst/>
              <a:cxnLst>
                <a:cxn ang="T10">
                  <a:pos x="T0" y="T1"/>
                </a:cxn>
                <a:cxn ang="T11">
                  <a:pos x="T2" y="T3"/>
                </a:cxn>
                <a:cxn ang="T12">
                  <a:pos x="T4" y="T5"/>
                </a:cxn>
                <a:cxn ang="T13">
                  <a:pos x="T6" y="T7"/>
                </a:cxn>
                <a:cxn ang="T14">
                  <a:pos x="T8" y="T9"/>
                </a:cxn>
              </a:cxnLst>
              <a:rect l="T15" t="T16" r="T17" b="T18"/>
              <a:pathLst>
                <a:path w="479" h="118">
                  <a:moveTo>
                    <a:pt x="393" y="118"/>
                  </a:moveTo>
                  <a:lnTo>
                    <a:pt x="479" y="37"/>
                  </a:lnTo>
                  <a:lnTo>
                    <a:pt x="92" y="0"/>
                  </a:lnTo>
                  <a:lnTo>
                    <a:pt x="0" y="73"/>
                  </a:lnTo>
                  <a:lnTo>
                    <a:pt x="393" y="118"/>
                  </a:lnTo>
                  <a:close/>
                </a:path>
              </a:pathLst>
            </a:custGeom>
            <a:solidFill>
              <a:srgbClr val="BF4D00"/>
            </a:solidFill>
            <a:ln w="9525">
              <a:noFill/>
              <a:round/>
              <a:headEnd/>
              <a:tailEnd/>
            </a:ln>
          </p:spPr>
          <p:txBody>
            <a:bodyPr/>
            <a:lstStyle/>
            <a:p>
              <a:pPr eaLnBrk="1" hangingPunct="1">
                <a:defRPr/>
              </a:pPr>
              <a:endParaRPr lang="en-GB">
                <a:latin typeface="+mn-lt"/>
                <a:ea typeface="+mn-ea"/>
                <a:cs typeface="+mn-cs"/>
              </a:endParaRPr>
            </a:p>
          </p:txBody>
        </p:sp>
        <p:sp>
          <p:nvSpPr>
            <p:cNvPr id="99" name="Freeform 98">
              <a:extLst>
                <a:ext uri="{FF2B5EF4-FFF2-40B4-BE49-F238E27FC236}">
                  <a16:creationId xmlns:a16="http://schemas.microsoft.com/office/drawing/2014/main" id="{1945B55F-3BD1-D142-A02A-F15BE913CB62}"/>
                </a:ext>
              </a:extLst>
            </p:cNvPr>
            <p:cNvSpPr>
              <a:spLocks/>
            </p:cNvSpPr>
            <p:nvPr/>
          </p:nvSpPr>
          <p:spPr bwMode="auto">
            <a:xfrm>
              <a:off x="6190384" y="2147956"/>
              <a:ext cx="153988" cy="2481262"/>
            </a:xfrm>
            <a:custGeom>
              <a:avLst/>
              <a:gdLst>
                <a:gd name="T0" fmla="*/ 0 w 86"/>
                <a:gd name="T1" fmla="*/ 2481262 h 1462"/>
                <a:gd name="T2" fmla="*/ 10743 w 86"/>
                <a:gd name="T3" fmla="*/ 61098 h 1462"/>
                <a:gd name="T4" fmla="*/ 153987 w 86"/>
                <a:gd name="T5" fmla="*/ 0 h 1462"/>
                <a:gd name="T6" fmla="*/ 153987 w 86"/>
                <a:gd name="T7" fmla="*/ 2343791 h 1462"/>
                <a:gd name="T8" fmla="*/ 0 w 86"/>
                <a:gd name="T9" fmla="*/ 2481262 h 1462"/>
                <a:gd name="T10" fmla="*/ 0 60000 65536"/>
                <a:gd name="T11" fmla="*/ 0 60000 65536"/>
                <a:gd name="T12" fmla="*/ 0 60000 65536"/>
                <a:gd name="T13" fmla="*/ 0 60000 65536"/>
                <a:gd name="T14" fmla="*/ 0 60000 65536"/>
                <a:gd name="T15" fmla="*/ 0 w 86"/>
                <a:gd name="T16" fmla="*/ 0 h 1462"/>
                <a:gd name="T17" fmla="*/ 86 w 86"/>
                <a:gd name="T18" fmla="*/ 1462 h 1462"/>
              </a:gdLst>
              <a:ahLst/>
              <a:cxnLst>
                <a:cxn ang="T10">
                  <a:pos x="T0" y="T1"/>
                </a:cxn>
                <a:cxn ang="T11">
                  <a:pos x="T2" y="T3"/>
                </a:cxn>
                <a:cxn ang="T12">
                  <a:pos x="T4" y="T5"/>
                </a:cxn>
                <a:cxn ang="T13">
                  <a:pos x="T6" y="T7"/>
                </a:cxn>
                <a:cxn ang="T14">
                  <a:pos x="T8" y="T9"/>
                </a:cxn>
              </a:cxnLst>
              <a:rect l="T15" t="T16" r="T17" b="T18"/>
              <a:pathLst>
                <a:path w="86" h="1462">
                  <a:moveTo>
                    <a:pt x="0" y="1462"/>
                  </a:moveTo>
                  <a:lnTo>
                    <a:pt x="6" y="36"/>
                  </a:lnTo>
                  <a:lnTo>
                    <a:pt x="86" y="0"/>
                  </a:lnTo>
                  <a:lnTo>
                    <a:pt x="86" y="1381"/>
                  </a:lnTo>
                  <a:lnTo>
                    <a:pt x="0" y="1462"/>
                  </a:lnTo>
                  <a:close/>
                </a:path>
              </a:pathLst>
            </a:custGeom>
            <a:solidFill>
              <a:schemeClr val="bg2">
                <a:lumMod val="75000"/>
              </a:schemeClr>
            </a:solidFill>
            <a:ln w="9525">
              <a:noFill/>
              <a:round/>
              <a:headEnd/>
              <a:tailEnd/>
            </a:ln>
          </p:spPr>
          <p:txBody>
            <a:bodyPr/>
            <a:lstStyle/>
            <a:p>
              <a:pPr eaLnBrk="1" hangingPunct="1">
                <a:defRPr/>
              </a:pPr>
              <a:endParaRPr lang="en-GB">
                <a:latin typeface="+mn-lt"/>
                <a:ea typeface="+mn-ea"/>
                <a:cs typeface="+mn-cs"/>
              </a:endParaRPr>
            </a:p>
          </p:txBody>
        </p:sp>
        <p:sp>
          <p:nvSpPr>
            <p:cNvPr id="100" name="Freeform 99">
              <a:extLst>
                <a:ext uri="{FF2B5EF4-FFF2-40B4-BE49-F238E27FC236}">
                  <a16:creationId xmlns:a16="http://schemas.microsoft.com/office/drawing/2014/main" id="{58200460-7897-9745-BF51-2EEFECA832E7}"/>
                </a:ext>
              </a:extLst>
            </p:cNvPr>
            <p:cNvSpPr>
              <a:spLocks/>
            </p:cNvSpPr>
            <p:nvPr/>
          </p:nvSpPr>
          <p:spPr bwMode="auto">
            <a:xfrm>
              <a:off x="5474422" y="2171768"/>
              <a:ext cx="725487" cy="2457450"/>
            </a:xfrm>
            <a:custGeom>
              <a:avLst/>
              <a:gdLst>
                <a:gd name="T0" fmla="*/ 10748 w 405"/>
                <a:gd name="T1" fmla="*/ 2381079 h 1448"/>
                <a:gd name="T2" fmla="*/ 0 w 405"/>
                <a:gd name="T3" fmla="*/ 0 h 1448"/>
                <a:gd name="T4" fmla="*/ 725488 w 405"/>
                <a:gd name="T5" fmla="*/ 37337 h 1448"/>
                <a:gd name="T6" fmla="*/ 714740 w 405"/>
                <a:gd name="T7" fmla="*/ 2457450 h 1448"/>
                <a:gd name="T8" fmla="*/ 10748 w 405"/>
                <a:gd name="T9" fmla="*/ 2381079 h 1448"/>
                <a:gd name="T10" fmla="*/ 0 60000 65536"/>
                <a:gd name="T11" fmla="*/ 0 60000 65536"/>
                <a:gd name="T12" fmla="*/ 0 60000 65536"/>
                <a:gd name="T13" fmla="*/ 0 60000 65536"/>
                <a:gd name="T14" fmla="*/ 0 60000 65536"/>
                <a:gd name="T15" fmla="*/ 0 w 405"/>
                <a:gd name="T16" fmla="*/ 0 h 1448"/>
                <a:gd name="T17" fmla="*/ 405 w 405"/>
                <a:gd name="T18" fmla="*/ 1448 h 1448"/>
              </a:gdLst>
              <a:ahLst/>
              <a:cxnLst>
                <a:cxn ang="T10">
                  <a:pos x="T0" y="T1"/>
                </a:cxn>
                <a:cxn ang="T11">
                  <a:pos x="T2" y="T3"/>
                </a:cxn>
                <a:cxn ang="T12">
                  <a:pos x="T4" y="T5"/>
                </a:cxn>
                <a:cxn ang="T13">
                  <a:pos x="T6" y="T7"/>
                </a:cxn>
                <a:cxn ang="T14">
                  <a:pos x="T8" y="T9"/>
                </a:cxn>
              </a:cxnLst>
              <a:rect l="T15" t="T16" r="T17" b="T18"/>
              <a:pathLst>
                <a:path w="405" h="1448">
                  <a:moveTo>
                    <a:pt x="6" y="1403"/>
                  </a:moveTo>
                  <a:lnTo>
                    <a:pt x="0" y="0"/>
                  </a:lnTo>
                  <a:lnTo>
                    <a:pt x="405" y="22"/>
                  </a:lnTo>
                  <a:lnTo>
                    <a:pt x="399" y="1448"/>
                  </a:lnTo>
                  <a:lnTo>
                    <a:pt x="6" y="1403"/>
                  </a:lnTo>
                  <a:close/>
                </a:path>
              </a:pathLst>
            </a:custGeom>
            <a:solidFill>
              <a:schemeClr val="bg2"/>
            </a:solidFill>
            <a:ln w="9525">
              <a:noFill/>
              <a:round/>
              <a:headEnd/>
              <a:tailEnd/>
            </a:ln>
          </p:spPr>
          <p:txBody>
            <a:bodyPr/>
            <a:lstStyle/>
            <a:p>
              <a:pPr eaLnBrk="1" hangingPunct="1">
                <a:defRPr/>
              </a:pPr>
              <a:endParaRPr lang="en-GB">
                <a:latin typeface="+mn-lt"/>
                <a:ea typeface="+mn-ea"/>
                <a:cs typeface="+mn-cs"/>
              </a:endParaRPr>
            </a:p>
          </p:txBody>
        </p:sp>
        <p:sp>
          <p:nvSpPr>
            <p:cNvPr id="101" name="Freeform 100">
              <a:extLst>
                <a:ext uri="{FF2B5EF4-FFF2-40B4-BE49-F238E27FC236}">
                  <a16:creationId xmlns:a16="http://schemas.microsoft.com/office/drawing/2014/main" id="{50E229A5-77EA-8E4D-B07E-6BFA39E3CD1F}"/>
                </a:ext>
              </a:extLst>
            </p:cNvPr>
            <p:cNvSpPr>
              <a:spLocks/>
            </p:cNvSpPr>
            <p:nvPr/>
          </p:nvSpPr>
          <p:spPr bwMode="auto">
            <a:xfrm>
              <a:off x="5474422" y="2111443"/>
              <a:ext cx="869950" cy="96838"/>
            </a:xfrm>
            <a:custGeom>
              <a:avLst/>
              <a:gdLst>
                <a:gd name="T0" fmla="*/ 726453 w 485"/>
                <a:gd name="T1" fmla="*/ 96838 h 58"/>
                <a:gd name="T2" fmla="*/ 869950 w 485"/>
                <a:gd name="T3" fmla="*/ 36732 h 58"/>
                <a:gd name="T4" fmla="*/ 165021 w 485"/>
                <a:gd name="T5" fmla="*/ 0 h 58"/>
                <a:gd name="T6" fmla="*/ 0 w 485"/>
                <a:gd name="T7" fmla="*/ 60106 h 58"/>
                <a:gd name="T8" fmla="*/ 726453 w 485"/>
                <a:gd name="T9" fmla="*/ 96838 h 58"/>
                <a:gd name="T10" fmla="*/ 0 60000 65536"/>
                <a:gd name="T11" fmla="*/ 0 60000 65536"/>
                <a:gd name="T12" fmla="*/ 0 60000 65536"/>
                <a:gd name="T13" fmla="*/ 0 60000 65536"/>
                <a:gd name="T14" fmla="*/ 0 60000 65536"/>
                <a:gd name="T15" fmla="*/ 0 w 485"/>
                <a:gd name="T16" fmla="*/ 0 h 58"/>
                <a:gd name="T17" fmla="*/ 485 w 485"/>
                <a:gd name="T18" fmla="*/ 58 h 58"/>
              </a:gdLst>
              <a:ahLst/>
              <a:cxnLst>
                <a:cxn ang="T10">
                  <a:pos x="T0" y="T1"/>
                </a:cxn>
                <a:cxn ang="T11">
                  <a:pos x="T2" y="T3"/>
                </a:cxn>
                <a:cxn ang="T12">
                  <a:pos x="T4" y="T5"/>
                </a:cxn>
                <a:cxn ang="T13">
                  <a:pos x="T6" y="T7"/>
                </a:cxn>
                <a:cxn ang="T14">
                  <a:pos x="T8" y="T9"/>
                </a:cxn>
              </a:cxnLst>
              <a:rect l="T15" t="T16" r="T17" b="T18"/>
              <a:pathLst>
                <a:path w="485" h="58">
                  <a:moveTo>
                    <a:pt x="405" y="58"/>
                  </a:moveTo>
                  <a:lnTo>
                    <a:pt x="485" y="22"/>
                  </a:lnTo>
                  <a:lnTo>
                    <a:pt x="92" y="0"/>
                  </a:lnTo>
                  <a:lnTo>
                    <a:pt x="0" y="36"/>
                  </a:lnTo>
                  <a:lnTo>
                    <a:pt x="405" y="58"/>
                  </a:lnTo>
                  <a:close/>
                </a:path>
              </a:pathLst>
            </a:custGeom>
            <a:solidFill>
              <a:schemeClr val="bg2">
                <a:lumMod val="75000"/>
              </a:schemeClr>
            </a:solidFill>
            <a:ln w="9525">
              <a:noFill/>
              <a:round/>
              <a:headEnd/>
              <a:tailEnd/>
            </a:ln>
          </p:spPr>
          <p:txBody>
            <a:bodyPr/>
            <a:lstStyle/>
            <a:p>
              <a:pPr eaLnBrk="1" hangingPunct="1">
                <a:defRPr/>
              </a:pPr>
              <a:endParaRPr lang="en-GB">
                <a:latin typeface="+mn-lt"/>
                <a:ea typeface="+mn-ea"/>
                <a:cs typeface="+mn-cs"/>
              </a:endParaRPr>
            </a:p>
          </p:txBody>
        </p:sp>
        <p:sp>
          <p:nvSpPr>
            <p:cNvPr id="102" name="Rectangle 101">
              <a:extLst>
                <a:ext uri="{FF2B5EF4-FFF2-40B4-BE49-F238E27FC236}">
                  <a16:creationId xmlns:a16="http://schemas.microsoft.com/office/drawing/2014/main" id="{A929509A-3BFA-2642-9D7C-AF5018BE9216}"/>
                </a:ext>
              </a:extLst>
            </p:cNvPr>
            <p:cNvSpPr>
              <a:spLocks noChangeArrowheads="1"/>
            </p:cNvSpPr>
            <p:nvPr/>
          </p:nvSpPr>
          <p:spPr bwMode="auto">
            <a:xfrm rot="356719">
              <a:off x="5636347" y="4746693"/>
              <a:ext cx="427037"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r>
                <a:rPr lang="en-US" dirty="0">
                  <a:solidFill>
                    <a:schemeClr val="tx1">
                      <a:lumMod val="75000"/>
                      <a:lumOff val="25000"/>
                    </a:schemeClr>
                  </a:solidFill>
                </a:rPr>
                <a:t>2.3</a:t>
              </a:r>
              <a:endParaRPr lang="en-US" sz="1400" dirty="0">
                <a:solidFill>
                  <a:schemeClr val="tx1">
                    <a:lumMod val="75000"/>
                    <a:lumOff val="25000"/>
                  </a:schemeClr>
                </a:solidFill>
              </a:endParaRPr>
            </a:p>
          </p:txBody>
        </p:sp>
        <p:sp>
          <p:nvSpPr>
            <p:cNvPr id="103" name="Rectangle 102">
              <a:extLst>
                <a:ext uri="{FF2B5EF4-FFF2-40B4-BE49-F238E27FC236}">
                  <a16:creationId xmlns:a16="http://schemas.microsoft.com/office/drawing/2014/main" id="{C8EC9910-50B4-F74F-9925-C9FF42FB2205}"/>
                </a:ext>
              </a:extLst>
            </p:cNvPr>
            <p:cNvSpPr>
              <a:spLocks noChangeArrowheads="1"/>
            </p:cNvSpPr>
            <p:nvPr/>
          </p:nvSpPr>
          <p:spPr bwMode="auto">
            <a:xfrm rot="120000">
              <a:off x="5556972" y="2728448"/>
              <a:ext cx="577850" cy="6043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r>
                <a:rPr lang="en-US" sz="2000" dirty="0">
                  <a:solidFill>
                    <a:schemeClr val="bg1"/>
                  </a:solidFill>
                </a:rPr>
                <a:t>6.7</a:t>
              </a:r>
            </a:p>
            <a:p>
              <a:pPr algn="ctr" eaLnBrk="1" hangingPunct="1"/>
              <a:r>
                <a:rPr lang="en-GB" sz="1200" dirty="0">
                  <a:solidFill>
                    <a:schemeClr val="bg1"/>
                  </a:solidFill>
                </a:rPr>
                <a:t>million</a:t>
              </a:r>
              <a:endParaRPr lang="en-US" sz="1200" dirty="0">
                <a:solidFill>
                  <a:schemeClr val="bg1"/>
                </a:solidFill>
              </a:endParaRPr>
            </a:p>
          </p:txBody>
        </p:sp>
        <p:sp>
          <p:nvSpPr>
            <p:cNvPr id="104" name="Freeform 103">
              <a:extLst>
                <a:ext uri="{FF2B5EF4-FFF2-40B4-BE49-F238E27FC236}">
                  <a16:creationId xmlns:a16="http://schemas.microsoft.com/office/drawing/2014/main" id="{38B0C150-E173-1047-94EA-FCE28694A84C}"/>
                </a:ext>
              </a:extLst>
            </p:cNvPr>
            <p:cNvSpPr>
              <a:spLocks/>
            </p:cNvSpPr>
            <p:nvPr/>
          </p:nvSpPr>
          <p:spPr bwMode="auto">
            <a:xfrm>
              <a:off x="7436572" y="4530793"/>
              <a:ext cx="130175" cy="1033463"/>
            </a:xfrm>
            <a:custGeom>
              <a:avLst/>
              <a:gdLst>
                <a:gd name="T0" fmla="*/ 0 w 73"/>
                <a:gd name="T1" fmla="*/ 1033463 h 610"/>
                <a:gd name="T2" fmla="*/ 21399 w 73"/>
                <a:gd name="T3" fmla="*/ 137230 h 610"/>
                <a:gd name="T4" fmla="*/ 130175 w 73"/>
                <a:gd name="T5" fmla="*/ 0 h 610"/>
                <a:gd name="T6" fmla="*/ 108776 w 73"/>
                <a:gd name="T7" fmla="*/ 870820 h 610"/>
                <a:gd name="T8" fmla="*/ 0 w 73"/>
                <a:gd name="T9" fmla="*/ 1033463 h 610"/>
                <a:gd name="T10" fmla="*/ 0 60000 65536"/>
                <a:gd name="T11" fmla="*/ 0 60000 65536"/>
                <a:gd name="T12" fmla="*/ 0 60000 65536"/>
                <a:gd name="T13" fmla="*/ 0 60000 65536"/>
                <a:gd name="T14" fmla="*/ 0 60000 65536"/>
                <a:gd name="T15" fmla="*/ 0 w 73"/>
                <a:gd name="T16" fmla="*/ 0 h 610"/>
                <a:gd name="T17" fmla="*/ 73 w 73"/>
                <a:gd name="T18" fmla="*/ 610 h 610"/>
              </a:gdLst>
              <a:ahLst/>
              <a:cxnLst>
                <a:cxn ang="T10">
                  <a:pos x="T0" y="T1"/>
                </a:cxn>
                <a:cxn ang="T11">
                  <a:pos x="T2" y="T3"/>
                </a:cxn>
                <a:cxn ang="T12">
                  <a:pos x="T4" y="T5"/>
                </a:cxn>
                <a:cxn ang="T13">
                  <a:pos x="T6" y="T7"/>
                </a:cxn>
                <a:cxn ang="T14">
                  <a:pos x="T8" y="T9"/>
                </a:cxn>
              </a:cxnLst>
              <a:rect l="T15" t="T16" r="T17" b="T18"/>
              <a:pathLst>
                <a:path w="73" h="610">
                  <a:moveTo>
                    <a:pt x="0" y="610"/>
                  </a:moveTo>
                  <a:lnTo>
                    <a:pt x="12" y="81"/>
                  </a:lnTo>
                  <a:lnTo>
                    <a:pt x="73" y="0"/>
                  </a:lnTo>
                  <a:lnTo>
                    <a:pt x="61" y="514"/>
                  </a:lnTo>
                  <a:lnTo>
                    <a:pt x="0" y="610"/>
                  </a:lnTo>
                  <a:close/>
                </a:path>
              </a:pathLst>
            </a:custGeom>
            <a:solidFill>
              <a:schemeClr val="accent1">
                <a:lumMod val="50000"/>
              </a:schemeClr>
            </a:solidFill>
            <a:ln w="9525">
              <a:noFill/>
              <a:round/>
              <a:headEnd/>
              <a:tailEnd/>
            </a:ln>
          </p:spPr>
          <p:txBody>
            <a:bodyPr/>
            <a:lstStyle/>
            <a:p>
              <a:pPr eaLnBrk="1" hangingPunct="1">
                <a:defRPr/>
              </a:pPr>
              <a:endParaRPr lang="en-GB">
                <a:latin typeface="+mn-lt"/>
                <a:ea typeface="+mn-ea"/>
                <a:cs typeface="+mn-cs"/>
              </a:endParaRPr>
            </a:p>
          </p:txBody>
        </p:sp>
        <p:sp>
          <p:nvSpPr>
            <p:cNvPr id="105" name="Freeform 104">
              <a:extLst>
                <a:ext uri="{FF2B5EF4-FFF2-40B4-BE49-F238E27FC236}">
                  <a16:creationId xmlns:a16="http://schemas.microsoft.com/office/drawing/2014/main" id="{BBA8A9D7-9D3F-F944-AD6B-9D3F0116A384}"/>
                </a:ext>
              </a:extLst>
            </p:cNvPr>
            <p:cNvSpPr>
              <a:spLocks/>
            </p:cNvSpPr>
            <p:nvPr/>
          </p:nvSpPr>
          <p:spPr bwMode="auto">
            <a:xfrm>
              <a:off x="6696797" y="4603818"/>
              <a:ext cx="760412" cy="960438"/>
            </a:xfrm>
            <a:custGeom>
              <a:avLst/>
              <a:gdLst>
                <a:gd name="T0" fmla="*/ 0 w 424"/>
                <a:gd name="T1" fmla="*/ 872200 h 566"/>
                <a:gd name="T2" fmla="*/ 10761 w 424"/>
                <a:gd name="T3" fmla="*/ 0 h 566"/>
                <a:gd name="T4" fmla="*/ 760413 w 424"/>
                <a:gd name="T5" fmla="*/ 62785 h 566"/>
                <a:gd name="T6" fmla="*/ 738892 w 424"/>
                <a:gd name="T7" fmla="*/ 960438 h 566"/>
                <a:gd name="T8" fmla="*/ 0 w 424"/>
                <a:gd name="T9" fmla="*/ 872200 h 566"/>
                <a:gd name="T10" fmla="*/ 0 60000 65536"/>
                <a:gd name="T11" fmla="*/ 0 60000 65536"/>
                <a:gd name="T12" fmla="*/ 0 60000 65536"/>
                <a:gd name="T13" fmla="*/ 0 60000 65536"/>
                <a:gd name="T14" fmla="*/ 0 60000 65536"/>
                <a:gd name="T15" fmla="*/ 0 w 424"/>
                <a:gd name="T16" fmla="*/ 0 h 566"/>
                <a:gd name="T17" fmla="*/ 424 w 424"/>
                <a:gd name="T18" fmla="*/ 566 h 566"/>
              </a:gdLst>
              <a:ahLst/>
              <a:cxnLst>
                <a:cxn ang="T10">
                  <a:pos x="T0" y="T1"/>
                </a:cxn>
                <a:cxn ang="T11">
                  <a:pos x="T2" y="T3"/>
                </a:cxn>
                <a:cxn ang="T12">
                  <a:pos x="T4" y="T5"/>
                </a:cxn>
                <a:cxn ang="T13">
                  <a:pos x="T6" y="T7"/>
                </a:cxn>
                <a:cxn ang="T14">
                  <a:pos x="T8" y="T9"/>
                </a:cxn>
              </a:cxnLst>
              <a:rect l="T15" t="T16" r="T17" b="T18"/>
              <a:pathLst>
                <a:path w="424" h="566">
                  <a:moveTo>
                    <a:pt x="0" y="514"/>
                  </a:moveTo>
                  <a:lnTo>
                    <a:pt x="6" y="0"/>
                  </a:lnTo>
                  <a:lnTo>
                    <a:pt x="424" y="37"/>
                  </a:lnTo>
                  <a:lnTo>
                    <a:pt x="412" y="566"/>
                  </a:lnTo>
                  <a:lnTo>
                    <a:pt x="0" y="514"/>
                  </a:lnTo>
                  <a:close/>
                </a:path>
              </a:pathLst>
            </a:custGeom>
            <a:solidFill>
              <a:schemeClr val="accent1"/>
            </a:solidFill>
            <a:ln w="9525">
              <a:noFill/>
              <a:round/>
              <a:headEnd/>
              <a:tailEnd/>
            </a:ln>
          </p:spPr>
          <p:txBody>
            <a:bodyPr/>
            <a:lstStyle/>
            <a:p>
              <a:pPr eaLnBrk="1" hangingPunct="1">
                <a:defRPr/>
              </a:pPr>
              <a:endParaRPr lang="en-GB">
                <a:latin typeface="+mn-lt"/>
                <a:ea typeface="+mn-ea"/>
                <a:cs typeface="+mn-cs"/>
              </a:endParaRPr>
            </a:p>
          </p:txBody>
        </p:sp>
        <p:sp>
          <p:nvSpPr>
            <p:cNvPr id="106" name="Freeform 105">
              <a:extLst>
                <a:ext uri="{FF2B5EF4-FFF2-40B4-BE49-F238E27FC236}">
                  <a16:creationId xmlns:a16="http://schemas.microsoft.com/office/drawing/2014/main" id="{484956F8-FB92-DB45-918D-A5E7B686C89A}"/>
                </a:ext>
              </a:extLst>
            </p:cNvPr>
            <p:cNvSpPr>
              <a:spLocks/>
            </p:cNvSpPr>
            <p:nvPr/>
          </p:nvSpPr>
          <p:spPr bwMode="auto">
            <a:xfrm>
              <a:off x="6707909" y="4467293"/>
              <a:ext cx="858838" cy="200025"/>
            </a:xfrm>
            <a:custGeom>
              <a:avLst/>
              <a:gdLst>
                <a:gd name="T0" fmla="*/ 749465 w 479"/>
                <a:gd name="T1" fmla="*/ 200025 h 118"/>
                <a:gd name="T2" fmla="*/ 858837 w 479"/>
                <a:gd name="T3" fmla="*/ 62720 h 118"/>
                <a:gd name="T4" fmla="*/ 132680 w 479"/>
                <a:gd name="T5" fmla="*/ 0 h 118"/>
                <a:gd name="T6" fmla="*/ 0 w 479"/>
                <a:gd name="T7" fmla="*/ 137305 h 118"/>
                <a:gd name="T8" fmla="*/ 749465 w 479"/>
                <a:gd name="T9" fmla="*/ 200025 h 118"/>
                <a:gd name="T10" fmla="*/ 0 60000 65536"/>
                <a:gd name="T11" fmla="*/ 0 60000 65536"/>
                <a:gd name="T12" fmla="*/ 0 60000 65536"/>
                <a:gd name="T13" fmla="*/ 0 60000 65536"/>
                <a:gd name="T14" fmla="*/ 0 60000 65536"/>
                <a:gd name="T15" fmla="*/ 0 w 479"/>
                <a:gd name="T16" fmla="*/ 0 h 118"/>
                <a:gd name="T17" fmla="*/ 479 w 479"/>
                <a:gd name="T18" fmla="*/ 118 h 118"/>
              </a:gdLst>
              <a:ahLst/>
              <a:cxnLst>
                <a:cxn ang="T10">
                  <a:pos x="T0" y="T1"/>
                </a:cxn>
                <a:cxn ang="T11">
                  <a:pos x="T2" y="T3"/>
                </a:cxn>
                <a:cxn ang="T12">
                  <a:pos x="T4" y="T5"/>
                </a:cxn>
                <a:cxn ang="T13">
                  <a:pos x="T6" y="T7"/>
                </a:cxn>
                <a:cxn ang="T14">
                  <a:pos x="T8" y="T9"/>
                </a:cxn>
              </a:cxnLst>
              <a:rect l="T15" t="T16" r="T17" b="T18"/>
              <a:pathLst>
                <a:path w="479" h="118">
                  <a:moveTo>
                    <a:pt x="418" y="118"/>
                  </a:moveTo>
                  <a:lnTo>
                    <a:pt x="479" y="37"/>
                  </a:lnTo>
                  <a:lnTo>
                    <a:pt x="74" y="0"/>
                  </a:lnTo>
                  <a:lnTo>
                    <a:pt x="0" y="81"/>
                  </a:lnTo>
                  <a:lnTo>
                    <a:pt x="418" y="118"/>
                  </a:lnTo>
                  <a:close/>
                </a:path>
              </a:pathLst>
            </a:custGeom>
            <a:solidFill>
              <a:srgbClr val="BF4D00"/>
            </a:solidFill>
            <a:ln w="9525">
              <a:noFill/>
              <a:round/>
              <a:headEnd/>
              <a:tailEnd/>
            </a:ln>
          </p:spPr>
          <p:txBody>
            <a:bodyPr/>
            <a:lstStyle/>
            <a:p>
              <a:pPr eaLnBrk="1" hangingPunct="1">
                <a:defRPr/>
              </a:pPr>
              <a:endParaRPr lang="en-GB">
                <a:latin typeface="+mn-lt"/>
                <a:ea typeface="+mn-ea"/>
                <a:cs typeface="+mn-cs"/>
              </a:endParaRPr>
            </a:p>
          </p:txBody>
        </p:sp>
        <p:sp>
          <p:nvSpPr>
            <p:cNvPr id="107" name="Freeform 106">
              <a:extLst>
                <a:ext uri="{FF2B5EF4-FFF2-40B4-BE49-F238E27FC236}">
                  <a16:creationId xmlns:a16="http://schemas.microsoft.com/office/drawing/2014/main" id="{CCD5A15D-EC96-3843-998D-FC6AA9D75755}"/>
                </a:ext>
              </a:extLst>
            </p:cNvPr>
            <p:cNvSpPr>
              <a:spLocks/>
            </p:cNvSpPr>
            <p:nvPr/>
          </p:nvSpPr>
          <p:spPr bwMode="auto">
            <a:xfrm>
              <a:off x="7457209" y="1311343"/>
              <a:ext cx="153988" cy="3355975"/>
            </a:xfrm>
            <a:custGeom>
              <a:avLst/>
              <a:gdLst>
                <a:gd name="T0" fmla="*/ 0 w 86"/>
                <a:gd name="T1" fmla="*/ 3355975 h 1977"/>
                <a:gd name="T2" fmla="*/ 44764 w 86"/>
                <a:gd name="T3" fmla="*/ 37345 h 1977"/>
                <a:gd name="T4" fmla="*/ 153987 w 86"/>
                <a:gd name="T5" fmla="*/ 0 h 1977"/>
                <a:gd name="T6" fmla="*/ 109223 w 86"/>
                <a:gd name="T7" fmla="*/ 3218477 h 1977"/>
                <a:gd name="T8" fmla="*/ 0 w 86"/>
                <a:gd name="T9" fmla="*/ 3355975 h 1977"/>
                <a:gd name="T10" fmla="*/ 0 60000 65536"/>
                <a:gd name="T11" fmla="*/ 0 60000 65536"/>
                <a:gd name="T12" fmla="*/ 0 60000 65536"/>
                <a:gd name="T13" fmla="*/ 0 60000 65536"/>
                <a:gd name="T14" fmla="*/ 0 60000 65536"/>
                <a:gd name="T15" fmla="*/ 0 w 86"/>
                <a:gd name="T16" fmla="*/ 0 h 1977"/>
                <a:gd name="T17" fmla="*/ 86 w 86"/>
                <a:gd name="T18" fmla="*/ 1977 h 1977"/>
              </a:gdLst>
              <a:ahLst/>
              <a:cxnLst>
                <a:cxn ang="T10">
                  <a:pos x="T0" y="T1"/>
                </a:cxn>
                <a:cxn ang="T11">
                  <a:pos x="T2" y="T3"/>
                </a:cxn>
                <a:cxn ang="T12">
                  <a:pos x="T4" y="T5"/>
                </a:cxn>
                <a:cxn ang="T13">
                  <a:pos x="T6" y="T7"/>
                </a:cxn>
                <a:cxn ang="T14">
                  <a:pos x="T8" y="T9"/>
                </a:cxn>
              </a:cxnLst>
              <a:rect l="T15" t="T16" r="T17" b="T18"/>
              <a:pathLst>
                <a:path w="86" h="1977">
                  <a:moveTo>
                    <a:pt x="0" y="1977"/>
                  </a:moveTo>
                  <a:lnTo>
                    <a:pt x="25" y="22"/>
                  </a:lnTo>
                  <a:lnTo>
                    <a:pt x="86" y="0"/>
                  </a:lnTo>
                  <a:lnTo>
                    <a:pt x="61" y="1896"/>
                  </a:lnTo>
                  <a:lnTo>
                    <a:pt x="0" y="1977"/>
                  </a:lnTo>
                  <a:close/>
                </a:path>
              </a:pathLst>
            </a:custGeom>
            <a:solidFill>
              <a:schemeClr val="bg2">
                <a:lumMod val="75000"/>
              </a:schemeClr>
            </a:solidFill>
            <a:ln w="9525">
              <a:noFill/>
              <a:round/>
              <a:headEnd/>
              <a:tailEnd/>
            </a:ln>
          </p:spPr>
          <p:txBody>
            <a:bodyPr/>
            <a:lstStyle/>
            <a:p>
              <a:pPr eaLnBrk="1" hangingPunct="1">
                <a:defRPr/>
              </a:pPr>
              <a:endParaRPr lang="en-GB">
                <a:latin typeface="+mn-lt"/>
                <a:ea typeface="+mn-ea"/>
                <a:cs typeface="+mn-cs"/>
              </a:endParaRPr>
            </a:p>
          </p:txBody>
        </p:sp>
        <p:sp>
          <p:nvSpPr>
            <p:cNvPr id="108" name="Freeform 107">
              <a:extLst>
                <a:ext uri="{FF2B5EF4-FFF2-40B4-BE49-F238E27FC236}">
                  <a16:creationId xmlns:a16="http://schemas.microsoft.com/office/drawing/2014/main" id="{27FE0392-B10F-E14C-A12D-344DCD6B52AC}"/>
                </a:ext>
              </a:extLst>
            </p:cNvPr>
            <p:cNvSpPr>
              <a:spLocks/>
            </p:cNvSpPr>
            <p:nvPr/>
          </p:nvSpPr>
          <p:spPr bwMode="auto">
            <a:xfrm>
              <a:off x="6707909" y="1324043"/>
              <a:ext cx="795338" cy="3343275"/>
            </a:xfrm>
            <a:custGeom>
              <a:avLst/>
              <a:gdLst>
                <a:gd name="T0" fmla="*/ 0 w 443"/>
                <a:gd name="T1" fmla="*/ 3280451 h 1969"/>
                <a:gd name="T2" fmla="*/ 21544 w 443"/>
                <a:gd name="T3" fmla="*/ 0 h 1969"/>
                <a:gd name="T4" fmla="*/ 795337 w 443"/>
                <a:gd name="T5" fmla="*/ 23771 h 1969"/>
                <a:gd name="T6" fmla="*/ 750453 w 443"/>
                <a:gd name="T7" fmla="*/ 3343275 h 1969"/>
                <a:gd name="T8" fmla="*/ 0 w 443"/>
                <a:gd name="T9" fmla="*/ 3280451 h 1969"/>
                <a:gd name="T10" fmla="*/ 0 60000 65536"/>
                <a:gd name="T11" fmla="*/ 0 60000 65536"/>
                <a:gd name="T12" fmla="*/ 0 60000 65536"/>
                <a:gd name="T13" fmla="*/ 0 60000 65536"/>
                <a:gd name="T14" fmla="*/ 0 60000 65536"/>
                <a:gd name="T15" fmla="*/ 0 w 443"/>
                <a:gd name="T16" fmla="*/ 0 h 1969"/>
                <a:gd name="T17" fmla="*/ 443 w 443"/>
                <a:gd name="T18" fmla="*/ 1969 h 1969"/>
              </a:gdLst>
              <a:ahLst/>
              <a:cxnLst>
                <a:cxn ang="T10">
                  <a:pos x="T0" y="T1"/>
                </a:cxn>
                <a:cxn ang="T11">
                  <a:pos x="T2" y="T3"/>
                </a:cxn>
                <a:cxn ang="T12">
                  <a:pos x="T4" y="T5"/>
                </a:cxn>
                <a:cxn ang="T13">
                  <a:pos x="T6" y="T7"/>
                </a:cxn>
                <a:cxn ang="T14">
                  <a:pos x="T8" y="T9"/>
                </a:cxn>
              </a:cxnLst>
              <a:rect l="T15" t="T16" r="T17" b="T18"/>
              <a:pathLst>
                <a:path w="443" h="1969">
                  <a:moveTo>
                    <a:pt x="0" y="1932"/>
                  </a:moveTo>
                  <a:lnTo>
                    <a:pt x="12" y="0"/>
                  </a:lnTo>
                  <a:lnTo>
                    <a:pt x="443" y="14"/>
                  </a:lnTo>
                  <a:lnTo>
                    <a:pt x="418" y="1969"/>
                  </a:lnTo>
                  <a:lnTo>
                    <a:pt x="0" y="1932"/>
                  </a:lnTo>
                  <a:close/>
                </a:path>
              </a:pathLst>
            </a:custGeom>
            <a:solidFill>
              <a:schemeClr val="bg2"/>
            </a:solidFill>
            <a:ln w="9525">
              <a:noFill/>
              <a:round/>
              <a:headEnd/>
              <a:tailEnd/>
            </a:ln>
          </p:spPr>
          <p:txBody>
            <a:bodyPr/>
            <a:lstStyle/>
            <a:p>
              <a:pPr eaLnBrk="1" hangingPunct="1">
                <a:defRPr/>
              </a:pPr>
              <a:endParaRPr lang="en-GB">
                <a:latin typeface="+mn-lt"/>
                <a:ea typeface="+mn-ea"/>
                <a:cs typeface="+mn-cs"/>
              </a:endParaRPr>
            </a:p>
          </p:txBody>
        </p:sp>
        <p:sp>
          <p:nvSpPr>
            <p:cNvPr id="109" name="Freeform 108">
              <a:extLst>
                <a:ext uri="{FF2B5EF4-FFF2-40B4-BE49-F238E27FC236}">
                  <a16:creationId xmlns:a16="http://schemas.microsoft.com/office/drawing/2014/main" id="{39746CDF-7D7A-1640-A10A-A32DAB685B70}"/>
                </a:ext>
              </a:extLst>
            </p:cNvPr>
            <p:cNvSpPr>
              <a:spLocks/>
            </p:cNvSpPr>
            <p:nvPr/>
          </p:nvSpPr>
          <p:spPr bwMode="auto">
            <a:xfrm>
              <a:off x="6730134" y="1287531"/>
              <a:ext cx="881063" cy="60325"/>
            </a:xfrm>
            <a:custGeom>
              <a:avLst/>
              <a:gdLst>
                <a:gd name="T0" fmla="*/ 771825 w 492"/>
                <a:gd name="T1" fmla="*/ 60325 h 36"/>
                <a:gd name="T2" fmla="*/ 881062 w 492"/>
                <a:gd name="T3" fmla="*/ 23460 h 36"/>
                <a:gd name="T4" fmla="*/ 132517 w 492"/>
                <a:gd name="T5" fmla="*/ 0 h 36"/>
                <a:gd name="T6" fmla="*/ 0 w 492"/>
                <a:gd name="T7" fmla="*/ 36865 h 36"/>
                <a:gd name="T8" fmla="*/ 771825 w 492"/>
                <a:gd name="T9" fmla="*/ 60325 h 36"/>
                <a:gd name="T10" fmla="*/ 0 60000 65536"/>
                <a:gd name="T11" fmla="*/ 0 60000 65536"/>
                <a:gd name="T12" fmla="*/ 0 60000 65536"/>
                <a:gd name="T13" fmla="*/ 0 60000 65536"/>
                <a:gd name="T14" fmla="*/ 0 60000 65536"/>
                <a:gd name="T15" fmla="*/ 0 w 492"/>
                <a:gd name="T16" fmla="*/ 0 h 36"/>
                <a:gd name="T17" fmla="*/ 492 w 492"/>
                <a:gd name="T18" fmla="*/ 36 h 36"/>
              </a:gdLst>
              <a:ahLst/>
              <a:cxnLst>
                <a:cxn ang="T10">
                  <a:pos x="T0" y="T1"/>
                </a:cxn>
                <a:cxn ang="T11">
                  <a:pos x="T2" y="T3"/>
                </a:cxn>
                <a:cxn ang="T12">
                  <a:pos x="T4" y="T5"/>
                </a:cxn>
                <a:cxn ang="T13">
                  <a:pos x="T6" y="T7"/>
                </a:cxn>
                <a:cxn ang="T14">
                  <a:pos x="T8" y="T9"/>
                </a:cxn>
              </a:cxnLst>
              <a:rect l="T15" t="T16" r="T17" b="T18"/>
              <a:pathLst>
                <a:path w="492" h="36">
                  <a:moveTo>
                    <a:pt x="431" y="36"/>
                  </a:moveTo>
                  <a:lnTo>
                    <a:pt x="492" y="14"/>
                  </a:lnTo>
                  <a:lnTo>
                    <a:pt x="74" y="0"/>
                  </a:lnTo>
                  <a:lnTo>
                    <a:pt x="0" y="22"/>
                  </a:lnTo>
                  <a:lnTo>
                    <a:pt x="431" y="36"/>
                  </a:lnTo>
                  <a:close/>
                </a:path>
              </a:pathLst>
            </a:custGeom>
            <a:solidFill>
              <a:schemeClr val="bg2">
                <a:lumMod val="75000"/>
              </a:schemeClr>
            </a:solidFill>
            <a:ln w="9525">
              <a:noFill/>
              <a:round/>
              <a:headEnd/>
              <a:tailEnd/>
            </a:ln>
          </p:spPr>
          <p:txBody>
            <a:bodyPr/>
            <a:lstStyle/>
            <a:p>
              <a:pPr eaLnBrk="1" hangingPunct="1">
                <a:defRPr/>
              </a:pPr>
              <a:endParaRPr lang="en-GB">
                <a:latin typeface="+mn-lt"/>
                <a:ea typeface="+mn-ea"/>
                <a:cs typeface="+mn-cs"/>
              </a:endParaRPr>
            </a:p>
          </p:txBody>
        </p:sp>
        <p:sp>
          <p:nvSpPr>
            <p:cNvPr id="110" name="Rectangle 109">
              <a:extLst>
                <a:ext uri="{FF2B5EF4-FFF2-40B4-BE49-F238E27FC236}">
                  <a16:creationId xmlns:a16="http://schemas.microsoft.com/office/drawing/2014/main" id="{2ACAFC4A-376C-D541-841C-350F21B41982}"/>
                </a:ext>
              </a:extLst>
            </p:cNvPr>
            <p:cNvSpPr>
              <a:spLocks noChangeArrowheads="1"/>
            </p:cNvSpPr>
            <p:nvPr/>
          </p:nvSpPr>
          <p:spPr bwMode="auto">
            <a:xfrm rot="268090">
              <a:off x="6860309" y="4870518"/>
              <a:ext cx="423863" cy="366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r>
                <a:rPr lang="en-US" dirty="0">
                  <a:solidFill>
                    <a:schemeClr val="tx1">
                      <a:lumMod val="75000"/>
                      <a:lumOff val="25000"/>
                    </a:schemeClr>
                  </a:solidFill>
                </a:rPr>
                <a:t>2.5</a:t>
              </a:r>
              <a:endParaRPr lang="en-US" sz="1400" dirty="0">
                <a:solidFill>
                  <a:schemeClr val="tx1">
                    <a:lumMod val="75000"/>
                    <a:lumOff val="25000"/>
                  </a:schemeClr>
                </a:solidFill>
              </a:endParaRPr>
            </a:p>
          </p:txBody>
        </p:sp>
        <p:sp>
          <p:nvSpPr>
            <p:cNvPr id="111" name="Rectangle 110">
              <a:extLst>
                <a:ext uri="{FF2B5EF4-FFF2-40B4-BE49-F238E27FC236}">
                  <a16:creationId xmlns:a16="http://schemas.microsoft.com/office/drawing/2014/main" id="{2EB0A389-CD1C-DA45-AF39-28983AD705C1}"/>
                </a:ext>
              </a:extLst>
            </p:cNvPr>
            <p:cNvSpPr>
              <a:spLocks noChangeArrowheads="1"/>
            </p:cNvSpPr>
            <p:nvPr/>
          </p:nvSpPr>
          <p:spPr bwMode="auto">
            <a:xfrm rot="120000">
              <a:off x="6861897" y="1975973"/>
              <a:ext cx="577850" cy="6043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r>
                <a:rPr lang="en-US" sz="2000" dirty="0">
                  <a:solidFill>
                    <a:schemeClr val="bg1"/>
                  </a:solidFill>
                </a:rPr>
                <a:t>8.9</a:t>
              </a:r>
            </a:p>
            <a:p>
              <a:pPr algn="ctr" eaLnBrk="1" hangingPunct="1"/>
              <a:r>
                <a:rPr lang="en-GB" sz="1200" dirty="0">
                  <a:solidFill>
                    <a:schemeClr val="bg1"/>
                  </a:solidFill>
                </a:rPr>
                <a:t>million</a:t>
              </a:r>
              <a:endParaRPr lang="en-US" sz="1200" dirty="0">
                <a:solidFill>
                  <a:schemeClr val="bg1"/>
                </a:solidFill>
              </a:endParaRPr>
            </a:p>
          </p:txBody>
        </p:sp>
        <p:sp>
          <p:nvSpPr>
            <p:cNvPr id="112" name="Line 42">
              <a:extLst>
                <a:ext uri="{FF2B5EF4-FFF2-40B4-BE49-F238E27FC236}">
                  <a16:creationId xmlns:a16="http://schemas.microsoft.com/office/drawing/2014/main" id="{CB6700BD-E7AB-FB4D-ABFD-E899BF8030EF}"/>
                </a:ext>
              </a:extLst>
            </p:cNvPr>
            <p:cNvSpPr>
              <a:spLocks noChangeShapeType="1"/>
            </p:cNvSpPr>
            <p:nvPr/>
          </p:nvSpPr>
          <p:spPr bwMode="auto">
            <a:xfrm flipH="1" flipV="1">
              <a:off x="3866284" y="1062106"/>
              <a:ext cx="76200" cy="4252912"/>
            </a:xfrm>
            <a:prstGeom prst="line">
              <a:avLst/>
            </a:prstGeom>
            <a:noFill/>
            <a:ln w="19050">
              <a:solidFill>
                <a:srgbClr val="969696"/>
              </a:solidFill>
              <a:round/>
              <a:headEnd/>
              <a:tailEnd/>
            </a:ln>
          </p:spPr>
          <p:txBody>
            <a:bodyPr/>
            <a:lstStyle/>
            <a:p>
              <a:pPr eaLnBrk="1" hangingPunct="1">
                <a:defRPr/>
              </a:pPr>
              <a:endParaRPr lang="en-US">
                <a:solidFill>
                  <a:schemeClr val="tx1">
                    <a:lumMod val="75000"/>
                    <a:lumOff val="25000"/>
                  </a:schemeClr>
                </a:solidFill>
                <a:latin typeface="+mn-lt"/>
                <a:ea typeface="+mn-ea"/>
                <a:cs typeface="+mn-cs"/>
              </a:endParaRPr>
            </a:p>
          </p:txBody>
        </p:sp>
        <p:sp>
          <p:nvSpPr>
            <p:cNvPr id="113" name="Line 43">
              <a:extLst>
                <a:ext uri="{FF2B5EF4-FFF2-40B4-BE49-F238E27FC236}">
                  <a16:creationId xmlns:a16="http://schemas.microsoft.com/office/drawing/2014/main" id="{108A457B-C9D7-FB4F-89B5-7605ED44AA42}"/>
                </a:ext>
              </a:extLst>
            </p:cNvPr>
            <p:cNvSpPr>
              <a:spLocks noChangeShapeType="1"/>
            </p:cNvSpPr>
            <p:nvPr/>
          </p:nvSpPr>
          <p:spPr bwMode="auto">
            <a:xfrm flipH="1">
              <a:off x="3875809" y="5315018"/>
              <a:ext cx="66675" cy="0"/>
            </a:xfrm>
            <a:prstGeom prst="line">
              <a:avLst/>
            </a:prstGeom>
            <a:noFill/>
            <a:ln w="19050">
              <a:solidFill>
                <a:srgbClr val="969696"/>
              </a:solidFill>
              <a:round/>
              <a:headEnd/>
              <a:tailEnd/>
            </a:ln>
          </p:spPr>
          <p:txBody>
            <a:bodyPr/>
            <a:lstStyle/>
            <a:p>
              <a:pPr eaLnBrk="1" hangingPunct="1">
                <a:defRPr/>
              </a:pPr>
              <a:endParaRPr lang="en-US">
                <a:solidFill>
                  <a:schemeClr val="tx1">
                    <a:lumMod val="75000"/>
                    <a:lumOff val="25000"/>
                  </a:schemeClr>
                </a:solidFill>
                <a:latin typeface="+mn-lt"/>
                <a:ea typeface="+mn-ea"/>
                <a:cs typeface="+mn-cs"/>
              </a:endParaRPr>
            </a:p>
          </p:txBody>
        </p:sp>
        <p:sp>
          <p:nvSpPr>
            <p:cNvPr id="114" name="Line 44">
              <a:extLst>
                <a:ext uri="{FF2B5EF4-FFF2-40B4-BE49-F238E27FC236}">
                  <a16:creationId xmlns:a16="http://schemas.microsoft.com/office/drawing/2014/main" id="{CA62B2A8-8C66-4148-A7ED-0F4FA50E8AB0}"/>
                </a:ext>
              </a:extLst>
            </p:cNvPr>
            <p:cNvSpPr>
              <a:spLocks noChangeShapeType="1"/>
            </p:cNvSpPr>
            <p:nvPr/>
          </p:nvSpPr>
          <p:spPr bwMode="auto">
            <a:xfrm flipH="1">
              <a:off x="3866284" y="4629218"/>
              <a:ext cx="63500" cy="0"/>
            </a:xfrm>
            <a:prstGeom prst="line">
              <a:avLst/>
            </a:prstGeom>
            <a:noFill/>
            <a:ln w="19050">
              <a:solidFill>
                <a:srgbClr val="969696"/>
              </a:solidFill>
              <a:round/>
              <a:headEnd/>
              <a:tailEnd/>
            </a:ln>
          </p:spPr>
          <p:txBody>
            <a:bodyPr/>
            <a:lstStyle/>
            <a:p>
              <a:pPr eaLnBrk="1" hangingPunct="1">
                <a:defRPr/>
              </a:pPr>
              <a:endParaRPr lang="en-US">
                <a:solidFill>
                  <a:schemeClr val="tx1">
                    <a:lumMod val="75000"/>
                    <a:lumOff val="25000"/>
                  </a:schemeClr>
                </a:solidFill>
                <a:latin typeface="+mn-lt"/>
                <a:ea typeface="+mn-ea"/>
                <a:cs typeface="+mn-cs"/>
              </a:endParaRPr>
            </a:p>
          </p:txBody>
        </p:sp>
        <p:sp>
          <p:nvSpPr>
            <p:cNvPr id="115" name="Line 45">
              <a:extLst>
                <a:ext uri="{FF2B5EF4-FFF2-40B4-BE49-F238E27FC236}">
                  <a16:creationId xmlns:a16="http://schemas.microsoft.com/office/drawing/2014/main" id="{76FA80E0-CBC5-5345-A70D-E0CA335C2C4A}"/>
                </a:ext>
              </a:extLst>
            </p:cNvPr>
            <p:cNvSpPr>
              <a:spLocks noChangeShapeType="1"/>
            </p:cNvSpPr>
            <p:nvPr/>
          </p:nvSpPr>
          <p:spPr bwMode="auto">
            <a:xfrm flipH="1">
              <a:off x="3853584" y="3941831"/>
              <a:ext cx="65088" cy="0"/>
            </a:xfrm>
            <a:prstGeom prst="line">
              <a:avLst/>
            </a:prstGeom>
            <a:noFill/>
            <a:ln w="19050">
              <a:solidFill>
                <a:srgbClr val="969696"/>
              </a:solidFill>
              <a:round/>
              <a:headEnd/>
              <a:tailEnd/>
            </a:ln>
          </p:spPr>
          <p:txBody>
            <a:bodyPr/>
            <a:lstStyle/>
            <a:p>
              <a:pPr eaLnBrk="1" hangingPunct="1">
                <a:defRPr/>
              </a:pPr>
              <a:endParaRPr lang="en-US">
                <a:solidFill>
                  <a:schemeClr val="tx1">
                    <a:lumMod val="75000"/>
                    <a:lumOff val="25000"/>
                  </a:schemeClr>
                </a:solidFill>
                <a:latin typeface="+mn-lt"/>
                <a:ea typeface="+mn-ea"/>
                <a:cs typeface="+mn-cs"/>
              </a:endParaRPr>
            </a:p>
          </p:txBody>
        </p:sp>
        <p:sp>
          <p:nvSpPr>
            <p:cNvPr id="116" name="Line 46">
              <a:extLst>
                <a:ext uri="{FF2B5EF4-FFF2-40B4-BE49-F238E27FC236}">
                  <a16:creationId xmlns:a16="http://schemas.microsoft.com/office/drawing/2014/main" id="{ADFDCD43-F2E4-1E47-AE1A-F7717139CB6F}"/>
                </a:ext>
              </a:extLst>
            </p:cNvPr>
            <p:cNvSpPr>
              <a:spLocks noChangeShapeType="1"/>
            </p:cNvSpPr>
            <p:nvPr/>
          </p:nvSpPr>
          <p:spPr bwMode="auto">
            <a:xfrm flipH="1">
              <a:off x="3842472" y="3233806"/>
              <a:ext cx="66675" cy="0"/>
            </a:xfrm>
            <a:prstGeom prst="line">
              <a:avLst/>
            </a:prstGeom>
            <a:noFill/>
            <a:ln w="19050">
              <a:solidFill>
                <a:srgbClr val="969696"/>
              </a:solidFill>
              <a:round/>
              <a:headEnd/>
              <a:tailEnd/>
            </a:ln>
          </p:spPr>
          <p:txBody>
            <a:bodyPr/>
            <a:lstStyle/>
            <a:p>
              <a:pPr eaLnBrk="1" hangingPunct="1">
                <a:defRPr/>
              </a:pPr>
              <a:endParaRPr lang="en-US">
                <a:solidFill>
                  <a:schemeClr val="tx1">
                    <a:lumMod val="75000"/>
                    <a:lumOff val="25000"/>
                  </a:schemeClr>
                </a:solidFill>
                <a:latin typeface="+mn-lt"/>
                <a:ea typeface="+mn-ea"/>
                <a:cs typeface="+mn-cs"/>
              </a:endParaRPr>
            </a:p>
          </p:txBody>
        </p:sp>
        <p:sp>
          <p:nvSpPr>
            <p:cNvPr id="117" name="Line 47">
              <a:extLst>
                <a:ext uri="{FF2B5EF4-FFF2-40B4-BE49-F238E27FC236}">
                  <a16:creationId xmlns:a16="http://schemas.microsoft.com/office/drawing/2014/main" id="{0F83903D-0694-B049-BBE0-D266952E554F}"/>
                </a:ext>
              </a:extLst>
            </p:cNvPr>
            <p:cNvSpPr>
              <a:spLocks noChangeShapeType="1"/>
            </p:cNvSpPr>
            <p:nvPr/>
          </p:nvSpPr>
          <p:spPr bwMode="auto">
            <a:xfrm flipH="1">
              <a:off x="3820247" y="2519431"/>
              <a:ext cx="66675" cy="0"/>
            </a:xfrm>
            <a:prstGeom prst="line">
              <a:avLst/>
            </a:prstGeom>
            <a:noFill/>
            <a:ln w="19050">
              <a:solidFill>
                <a:srgbClr val="969696"/>
              </a:solidFill>
              <a:round/>
              <a:headEnd/>
              <a:tailEnd/>
            </a:ln>
          </p:spPr>
          <p:txBody>
            <a:bodyPr/>
            <a:lstStyle/>
            <a:p>
              <a:pPr eaLnBrk="1" hangingPunct="1">
                <a:defRPr/>
              </a:pPr>
              <a:endParaRPr lang="en-US">
                <a:solidFill>
                  <a:schemeClr val="tx1">
                    <a:lumMod val="75000"/>
                    <a:lumOff val="25000"/>
                  </a:schemeClr>
                </a:solidFill>
                <a:latin typeface="+mn-lt"/>
                <a:ea typeface="+mn-ea"/>
                <a:cs typeface="+mn-cs"/>
              </a:endParaRPr>
            </a:p>
          </p:txBody>
        </p:sp>
        <p:sp>
          <p:nvSpPr>
            <p:cNvPr id="118" name="Line 48">
              <a:extLst>
                <a:ext uri="{FF2B5EF4-FFF2-40B4-BE49-F238E27FC236}">
                  <a16:creationId xmlns:a16="http://schemas.microsoft.com/office/drawing/2014/main" id="{95B204B7-E319-414A-A83D-8B65D5FE3CE3}"/>
                </a:ext>
              </a:extLst>
            </p:cNvPr>
            <p:cNvSpPr>
              <a:spLocks noChangeShapeType="1"/>
            </p:cNvSpPr>
            <p:nvPr/>
          </p:nvSpPr>
          <p:spPr bwMode="auto">
            <a:xfrm flipH="1">
              <a:off x="3810722" y="1798706"/>
              <a:ext cx="65087" cy="0"/>
            </a:xfrm>
            <a:prstGeom prst="line">
              <a:avLst/>
            </a:prstGeom>
            <a:noFill/>
            <a:ln w="19050">
              <a:solidFill>
                <a:srgbClr val="969696"/>
              </a:solidFill>
              <a:round/>
              <a:headEnd/>
              <a:tailEnd/>
            </a:ln>
          </p:spPr>
          <p:txBody>
            <a:bodyPr/>
            <a:lstStyle/>
            <a:p>
              <a:pPr eaLnBrk="1" hangingPunct="1">
                <a:defRPr/>
              </a:pPr>
              <a:endParaRPr lang="en-US">
                <a:solidFill>
                  <a:schemeClr val="tx1">
                    <a:lumMod val="75000"/>
                    <a:lumOff val="25000"/>
                  </a:schemeClr>
                </a:solidFill>
                <a:latin typeface="+mn-lt"/>
                <a:ea typeface="+mn-ea"/>
                <a:cs typeface="+mn-cs"/>
              </a:endParaRPr>
            </a:p>
          </p:txBody>
        </p:sp>
        <p:sp>
          <p:nvSpPr>
            <p:cNvPr id="119" name="Line 49">
              <a:extLst>
                <a:ext uri="{FF2B5EF4-FFF2-40B4-BE49-F238E27FC236}">
                  <a16:creationId xmlns:a16="http://schemas.microsoft.com/office/drawing/2014/main" id="{E1C62100-6E5E-DE44-9158-85760B325ACB}"/>
                </a:ext>
              </a:extLst>
            </p:cNvPr>
            <p:cNvSpPr>
              <a:spLocks noChangeShapeType="1"/>
            </p:cNvSpPr>
            <p:nvPr/>
          </p:nvSpPr>
          <p:spPr bwMode="auto">
            <a:xfrm flipH="1">
              <a:off x="3799609" y="1062106"/>
              <a:ext cx="66675" cy="0"/>
            </a:xfrm>
            <a:prstGeom prst="line">
              <a:avLst/>
            </a:prstGeom>
            <a:noFill/>
            <a:ln w="19050">
              <a:solidFill>
                <a:srgbClr val="969696"/>
              </a:solidFill>
              <a:round/>
              <a:headEnd/>
              <a:tailEnd/>
            </a:ln>
          </p:spPr>
          <p:txBody>
            <a:bodyPr/>
            <a:lstStyle/>
            <a:p>
              <a:pPr eaLnBrk="1" hangingPunct="1">
                <a:defRPr/>
              </a:pPr>
              <a:endParaRPr lang="en-US">
                <a:solidFill>
                  <a:schemeClr val="tx1">
                    <a:lumMod val="75000"/>
                    <a:lumOff val="25000"/>
                  </a:schemeClr>
                </a:solidFill>
                <a:latin typeface="+mn-lt"/>
                <a:ea typeface="+mn-ea"/>
                <a:cs typeface="+mn-cs"/>
              </a:endParaRPr>
            </a:p>
          </p:txBody>
        </p:sp>
        <p:sp>
          <p:nvSpPr>
            <p:cNvPr id="120" name="Rectangle 119">
              <a:extLst>
                <a:ext uri="{FF2B5EF4-FFF2-40B4-BE49-F238E27FC236}">
                  <a16:creationId xmlns:a16="http://schemas.microsoft.com/office/drawing/2014/main" id="{B43B95C8-36A8-0842-A4C7-3F60AC507DAB}"/>
                </a:ext>
              </a:extLst>
            </p:cNvPr>
            <p:cNvSpPr>
              <a:spLocks noChangeArrowheads="1"/>
            </p:cNvSpPr>
            <p:nvPr/>
          </p:nvSpPr>
          <p:spPr bwMode="auto">
            <a:xfrm>
              <a:off x="3720234" y="5200718"/>
              <a:ext cx="141288" cy="3063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r>
                <a:rPr lang="en-US" sz="2000">
                  <a:solidFill>
                    <a:schemeClr val="tx1">
                      <a:lumMod val="75000"/>
                      <a:lumOff val="25000"/>
                    </a:schemeClr>
                  </a:solidFill>
                </a:rPr>
                <a:t>0</a:t>
              </a:r>
            </a:p>
          </p:txBody>
        </p:sp>
        <p:sp>
          <p:nvSpPr>
            <p:cNvPr id="121" name="Rectangle 120">
              <a:extLst>
                <a:ext uri="{FF2B5EF4-FFF2-40B4-BE49-F238E27FC236}">
                  <a16:creationId xmlns:a16="http://schemas.microsoft.com/office/drawing/2014/main" id="{28CC2EDF-1BA8-8647-BD82-6CE15CF6288A}"/>
                </a:ext>
              </a:extLst>
            </p:cNvPr>
            <p:cNvSpPr>
              <a:spLocks noChangeArrowheads="1"/>
            </p:cNvSpPr>
            <p:nvPr/>
          </p:nvSpPr>
          <p:spPr bwMode="auto">
            <a:xfrm>
              <a:off x="3576798" y="4435706"/>
              <a:ext cx="327362" cy="3608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r>
                <a:rPr lang="en-US" dirty="0">
                  <a:solidFill>
                    <a:schemeClr val="tx1">
                      <a:lumMod val="75000"/>
                      <a:lumOff val="25000"/>
                    </a:schemeClr>
                  </a:solidFill>
                </a:rPr>
                <a:t>2</a:t>
              </a:r>
            </a:p>
          </p:txBody>
        </p:sp>
        <p:sp>
          <p:nvSpPr>
            <p:cNvPr id="122" name="Rectangle 121">
              <a:extLst>
                <a:ext uri="{FF2B5EF4-FFF2-40B4-BE49-F238E27FC236}">
                  <a16:creationId xmlns:a16="http://schemas.microsoft.com/office/drawing/2014/main" id="{47F3BE03-40C8-4645-8802-1900A903C891}"/>
                </a:ext>
              </a:extLst>
            </p:cNvPr>
            <p:cNvSpPr>
              <a:spLocks noChangeArrowheads="1"/>
            </p:cNvSpPr>
            <p:nvPr/>
          </p:nvSpPr>
          <p:spPr bwMode="auto">
            <a:xfrm>
              <a:off x="3523049" y="3776891"/>
              <a:ext cx="395979" cy="3608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r>
                <a:rPr lang="en-US" dirty="0">
                  <a:solidFill>
                    <a:schemeClr val="tx1">
                      <a:lumMod val="75000"/>
                      <a:lumOff val="25000"/>
                    </a:schemeClr>
                  </a:solidFill>
                </a:rPr>
                <a:t>4</a:t>
              </a:r>
            </a:p>
          </p:txBody>
        </p:sp>
        <p:sp>
          <p:nvSpPr>
            <p:cNvPr id="123" name="Rectangle 122">
              <a:extLst>
                <a:ext uri="{FF2B5EF4-FFF2-40B4-BE49-F238E27FC236}">
                  <a16:creationId xmlns:a16="http://schemas.microsoft.com/office/drawing/2014/main" id="{371BEC63-2C3A-6444-A995-8997ADBDBD90}"/>
                </a:ext>
              </a:extLst>
            </p:cNvPr>
            <p:cNvSpPr>
              <a:spLocks noChangeArrowheads="1"/>
            </p:cNvSpPr>
            <p:nvPr/>
          </p:nvSpPr>
          <p:spPr bwMode="auto">
            <a:xfrm>
              <a:off x="3506690" y="3060769"/>
              <a:ext cx="429687" cy="3608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r>
                <a:rPr lang="en-US" dirty="0">
                  <a:solidFill>
                    <a:schemeClr val="tx1">
                      <a:lumMod val="75000"/>
                      <a:lumOff val="25000"/>
                    </a:schemeClr>
                  </a:solidFill>
                </a:rPr>
                <a:t>6</a:t>
              </a:r>
            </a:p>
          </p:txBody>
        </p:sp>
        <p:sp>
          <p:nvSpPr>
            <p:cNvPr id="124" name="Rectangle 123">
              <a:extLst>
                <a:ext uri="{FF2B5EF4-FFF2-40B4-BE49-F238E27FC236}">
                  <a16:creationId xmlns:a16="http://schemas.microsoft.com/office/drawing/2014/main" id="{8D87BE8E-2D90-E846-94C0-86910B194689}"/>
                </a:ext>
              </a:extLst>
            </p:cNvPr>
            <p:cNvSpPr>
              <a:spLocks noChangeArrowheads="1"/>
            </p:cNvSpPr>
            <p:nvPr/>
          </p:nvSpPr>
          <p:spPr bwMode="auto">
            <a:xfrm>
              <a:off x="3523047" y="2340045"/>
              <a:ext cx="338829" cy="3608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r>
                <a:rPr lang="en-US" dirty="0">
                  <a:solidFill>
                    <a:schemeClr val="tx1">
                      <a:lumMod val="75000"/>
                      <a:lumOff val="25000"/>
                    </a:schemeClr>
                  </a:solidFill>
                </a:rPr>
                <a:t>8</a:t>
              </a:r>
            </a:p>
          </p:txBody>
        </p:sp>
        <p:sp>
          <p:nvSpPr>
            <p:cNvPr id="125" name="Rectangle 124">
              <a:extLst>
                <a:ext uri="{FF2B5EF4-FFF2-40B4-BE49-F238E27FC236}">
                  <a16:creationId xmlns:a16="http://schemas.microsoft.com/office/drawing/2014/main" id="{5AACD28C-6CC5-6B48-A1AF-C0E260E8828F}"/>
                </a:ext>
              </a:extLst>
            </p:cNvPr>
            <p:cNvSpPr>
              <a:spLocks noChangeArrowheads="1"/>
            </p:cNvSpPr>
            <p:nvPr/>
          </p:nvSpPr>
          <p:spPr bwMode="auto">
            <a:xfrm>
              <a:off x="3297848" y="1658291"/>
              <a:ext cx="536575" cy="3608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r>
                <a:rPr lang="en-US" dirty="0">
                  <a:solidFill>
                    <a:schemeClr val="tx1">
                      <a:lumMod val="75000"/>
                      <a:lumOff val="25000"/>
                    </a:schemeClr>
                  </a:solidFill>
                </a:rPr>
                <a:t>10</a:t>
              </a:r>
            </a:p>
          </p:txBody>
        </p:sp>
        <p:sp>
          <p:nvSpPr>
            <p:cNvPr id="126" name="Rectangle 125">
              <a:extLst>
                <a:ext uri="{FF2B5EF4-FFF2-40B4-BE49-F238E27FC236}">
                  <a16:creationId xmlns:a16="http://schemas.microsoft.com/office/drawing/2014/main" id="{1F1D778E-4CCA-E745-AE6C-D470E45033EF}"/>
                </a:ext>
              </a:extLst>
            </p:cNvPr>
            <p:cNvSpPr>
              <a:spLocks noChangeArrowheads="1"/>
            </p:cNvSpPr>
            <p:nvPr/>
          </p:nvSpPr>
          <p:spPr bwMode="auto">
            <a:xfrm rot="16200000">
              <a:off x="1772243" y="3015085"/>
              <a:ext cx="2988062" cy="62236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r>
                <a:rPr lang="en-US" sz="1600" dirty="0">
                  <a:solidFill>
                    <a:schemeClr val="tx1">
                      <a:lumMod val="75000"/>
                      <a:lumOff val="25000"/>
                    </a:schemeClr>
                  </a:solidFill>
                </a:rPr>
                <a:t>Total cancer deaths (millions)</a:t>
              </a:r>
            </a:p>
          </p:txBody>
        </p:sp>
      </p:grpSp>
      <p:sp>
        <p:nvSpPr>
          <p:cNvPr id="127" name="Rectangle 126">
            <a:extLst>
              <a:ext uri="{FF2B5EF4-FFF2-40B4-BE49-F238E27FC236}">
                <a16:creationId xmlns:a16="http://schemas.microsoft.com/office/drawing/2014/main" id="{315CA896-79C5-B241-92F0-98D6520C76C7}"/>
              </a:ext>
            </a:extLst>
          </p:cNvPr>
          <p:cNvSpPr>
            <a:spLocks noChangeArrowheads="1"/>
          </p:cNvSpPr>
          <p:nvPr/>
        </p:nvSpPr>
        <p:spPr bwMode="auto">
          <a:xfrm>
            <a:off x="6947933" y="5106139"/>
            <a:ext cx="697396" cy="246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r>
              <a:rPr lang="en-US" sz="1600" dirty="0">
                <a:solidFill>
                  <a:schemeClr val="tx1">
                    <a:lumMod val="75000"/>
                    <a:lumOff val="25000"/>
                  </a:schemeClr>
                </a:solidFill>
              </a:rPr>
              <a:t>2015</a:t>
            </a:r>
          </a:p>
        </p:txBody>
      </p:sp>
      <p:sp>
        <p:nvSpPr>
          <p:cNvPr id="128" name="Rectangle 127">
            <a:extLst>
              <a:ext uri="{FF2B5EF4-FFF2-40B4-BE49-F238E27FC236}">
                <a16:creationId xmlns:a16="http://schemas.microsoft.com/office/drawing/2014/main" id="{5C0A06FE-D662-D04B-9B67-5E6A2FABEE48}"/>
              </a:ext>
            </a:extLst>
          </p:cNvPr>
          <p:cNvSpPr>
            <a:spLocks noChangeArrowheads="1"/>
          </p:cNvSpPr>
          <p:nvPr/>
        </p:nvSpPr>
        <p:spPr bwMode="auto">
          <a:xfrm>
            <a:off x="7908600" y="5203505"/>
            <a:ext cx="697396" cy="246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r>
              <a:rPr lang="en-US" sz="1600" dirty="0">
                <a:solidFill>
                  <a:schemeClr val="tx1">
                    <a:lumMod val="75000"/>
                    <a:lumOff val="25000"/>
                  </a:schemeClr>
                </a:solidFill>
              </a:rPr>
              <a:t>2030</a:t>
            </a:r>
          </a:p>
        </p:txBody>
      </p:sp>
      <p:sp>
        <p:nvSpPr>
          <p:cNvPr id="129" name="Rectangle 128">
            <a:extLst>
              <a:ext uri="{FF2B5EF4-FFF2-40B4-BE49-F238E27FC236}">
                <a16:creationId xmlns:a16="http://schemas.microsoft.com/office/drawing/2014/main" id="{B7260618-F649-7849-A498-B409C85445C5}"/>
              </a:ext>
            </a:extLst>
          </p:cNvPr>
          <p:cNvSpPr>
            <a:spLocks noChangeArrowheads="1"/>
          </p:cNvSpPr>
          <p:nvPr/>
        </p:nvSpPr>
        <p:spPr bwMode="auto">
          <a:xfrm>
            <a:off x="5181452" y="5639458"/>
            <a:ext cx="368785" cy="307855"/>
          </a:xfrm>
          <a:prstGeom prst="rect">
            <a:avLst/>
          </a:prstGeom>
          <a:solidFill>
            <a:schemeClr val="bg2"/>
          </a:solidFill>
          <a:ln>
            <a:noFill/>
          </a:ln>
          <a:effectLst>
            <a:outerShdw dist="107763" dir="2700000" algn="ctr" rotWithShape="0">
              <a:srgbClr val="808080">
                <a:alpha val="50000"/>
              </a:srgbClr>
            </a:outerShdw>
          </a:effectLst>
          <a:extLst/>
        </p:spPr>
        <p:txBody>
          <a:bodyPr/>
          <a:lstStyle/>
          <a:p>
            <a:pPr eaLnBrk="1" hangingPunct="1">
              <a:defRPr/>
            </a:pPr>
            <a:endParaRPr lang="en-GB">
              <a:latin typeface="+mn-lt"/>
              <a:ea typeface="+mn-ea"/>
              <a:cs typeface="Arial" charset="0"/>
            </a:endParaRPr>
          </a:p>
        </p:txBody>
      </p:sp>
      <p:sp>
        <p:nvSpPr>
          <p:cNvPr id="130" name="Rectangle 129">
            <a:extLst>
              <a:ext uri="{FF2B5EF4-FFF2-40B4-BE49-F238E27FC236}">
                <a16:creationId xmlns:a16="http://schemas.microsoft.com/office/drawing/2014/main" id="{738F1F67-1832-5D4F-A189-EB934FD9267D}"/>
              </a:ext>
            </a:extLst>
          </p:cNvPr>
          <p:cNvSpPr>
            <a:spLocks noChangeArrowheads="1"/>
          </p:cNvSpPr>
          <p:nvPr/>
        </p:nvSpPr>
        <p:spPr bwMode="auto">
          <a:xfrm>
            <a:off x="5735131" y="5681988"/>
            <a:ext cx="3174824" cy="246221"/>
          </a:xfrm>
          <a:prstGeom prst="rect">
            <a:avLst/>
          </a:prstGeom>
          <a:noFill/>
          <a:ln w="9525">
            <a:noFill/>
            <a:miter lim="800000"/>
            <a:headEnd/>
            <a:tailEnd/>
          </a:ln>
        </p:spPr>
        <p:txBody>
          <a:bodyPr wrap="square" lIns="0" tIns="0" rIns="0" bIns="0">
            <a:spAutoFit/>
          </a:bodyPr>
          <a:lstStyle/>
          <a:p>
            <a:pPr eaLnBrk="1" hangingPunct="1">
              <a:defRPr/>
            </a:pPr>
            <a:r>
              <a:rPr lang="en-US" sz="1600" dirty="0">
                <a:solidFill>
                  <a:schemeClr val="tx1">
                    <a:lumMod val="75000"/>
                    <a:lumOff val="25000"/>
                  </a:schemeClr>
                </a:solidFill>
                <a:latin typeface="+mn-lt"/>
                <a:ea typeface="+mn-ea"/>
                <a:cs typeface="+mn-cs"/>
              </a:rPr>
              <a:t>Low- and middle income countries</a:t>
            </a:r>
          </a:p>
        </p:txBody>
      </p:sp>
      <p:sp>
        <p:nvSpPr>
          <p:cNvPr id="131" name="Rectangle 130">
            <a:extLst>
              <a:ext uri="{FF2B5EF4-FFF2-40B4-BE49-F238E27FC236}">
                <a16:creationId xmlns:a16="http://schemas.microsoft.com/office/drawing/2014/main" id="{7CD41274-F871-A046-BACE-DC3E7ED5D4D1}"/>
              </a:ext>
            </a:extLst>
          </p:cNvPr>
          <p:cNvSpPr>
            <a:spLocks noChangeArrowheads="1"/>
          </p:cNvSpPr>
          <p:nvPr/>
        </p:nvSpPr>
        <p:spPr bwMode="auto">
          <a:xfrm>
            <a:off x="5177798" y="5239591"/>
            <a:ext cx="351174" cy="288538"/>
          </a:xfrm>
          <a:prstGeom prst="rect">
            <a:avLst/>
          </a:prstGeom>
          <a:solidFill>
            <a:schemeClr val="accent1"/>
          </a:solidFill>
          <a:ln>
            <a:solidFill>
              <a:schemeClr val="accent1"/>
            </a:solidFill>
          </a:ln>
          <a:effectLst>
            <a:outerShdw dist="107763" dir="2700000" algn="ctr" rotWithShape="0">
              <a:srgbClr val="808080">
                <a:alpha val="50000"/>
              </a:srgbClr>
            </a:outerShdw>
          </a:effectLst>
          <a:extLst/>
        </p:spPr>
        <p:txBody>
          <a:bodyPr/>
          <a:lstStyle/>
          <a:p>
            <a:pPr eaLnBrk="1" hangingPunct="1">
              <a:defRPr/>
            </a:pPr>
            <a:endParaRPr lang="en-GB">
              <a:latin typeface="+mn-lt"/>
              <a:ea typeface="+mn-ea"/>
              <a:cs typeface="Arial" charset="0"/>
            </a:endParaRPr>
          </a:p>
        </p:txBody>
      </p:sp>
      <p:sp>
        <p:nvSpPr>
          <p:cNvPr id="132" name="Rectangle 131">
            <a:extLst>
              <a:ext uri="{FF2B5EF4-FFF2-40B4-BE49-F238E27FC236}">
                <a16:creationId xmlns:a16="http://schemas.microsoft.com/office/drawing/2014/main" id="{F97E1C7E-1CE1-B847-BC1D-703DCC5FA9B4}"/>
              </a:ext>
            </a:extLst>
          </p:cNvPr>
          <p:cNvSpPr>
            <a:spLocks noChangeArrowheads="1"/>
          </p:cNvSpPr>
          <p:nvPr/>
        </p:nvSpPr>
        <p:spPr bwMode="auto">
          <a:xfrm>
            <a:off x="5649329" y="5377402"/>
            <a:ext cx="2039020" cy="246221"/>
          </a:xfrm>
          <a:prstGeom prst="rect">
            <a:avLst/>
          </a:prstGeom>
          <a:noFill/>
          <a:ln w="9525">
            <a:noFill/>
            <a:miter lim="800000"/>
            <a:headEnd/>
            <a:tailEnd/>
          </a:ln>
        </p:spPr>
        <p:txBody>
          <a:bodyPr wrap="square" lIns="0" tIns="0" rIns="0" bIns="0">
            <a:spAutoFit/>
          </a:bodyPr>
          <a:lstStyle/>
          <a:p>
            <a:pPr algn="ctr" eaLnBrk="1" hangingPunct="1">
              <a:defRPr/>
            </a:pPr>
            <a:r>
              <a:rPr lang="en-US" sz="1600" dirty="0">
                <a:solidFill>
                  <a:schemeClr val="tx1">
                    <a:lumMod val="75000"/>
                    <a:lumOff val="25000"/>
                  </a:schemeClr>
                </a:solidFill>
                <a:latin typeface="+mn-lt"/>
                <a:ea typeface="+mn-ea"/>
                <a:cs typeface="+mn-cs"/>
              </a:rPr>
              <a:t>High-income countries</a:t>
            </a:r>
          </a:p>
        </p:txBody>
      </p:sp>
      <p:sp>
        <p:nvSpPr>
          <p:cNvPr id="6" name="TextBox 5">
            <a:extLst>
              <a:ext uri="{FF2B5EF4-FFF2-40B4-BE49-F238E27FC236}">
                <a16:creationId xmlns:a16="http://schemas.microsoft.com/office/drawing/2014/main" id="{1B8AD092-1016-C647-A7FF-97927AF50330}"/>
              </a:ext>
            </a:extLst>
          </p:cNvPr>
          <p:cNvSpPr txBox="1"/>
          <p:nvPr/>
        </p:nvSpPr>
        <p:spPr>
          <a:xfrm>
            <a:off x="6396615" y="1169582"/>
            <a:ext cx="2633411" cy="406520"/>
          </a:xfrm>
          <a:prstGeom prst="rect">
            <a:avLst/>
          </a:prstGeom>
        </p:spPr>
        <p:txBody>
          <a:bodyPr wrap="square" rtlCol="0">
            <a:noAutofit/>
          </a:bodyPr>
          <a:lstStyle/>
          <a:p>
            <a:pPr algn="ctr">
              <a:spcAft>
                <a:spcPts val="600"/>
              </a:spcAft>
            </a:pPr>
            <a:r>
              <a:rPr lang="en-US" sz="1200" spc="-40" dirty="0">
                <a:solidFill>
                  <a:srgbClr val="464646"/>
                </a:solidFill>
                <a:latin typeface="Arial" panose="020B0604020202020204" pitchFamily="34" charset="0"/>
                <a:ea typeface="Segoe UI" panose="020B0502040204020203" pitchFamily="34" charset="0"/>
                <a:cs typeface="Arial" panose="020B0604020202020204" pitchFamily="34" charset="0"/>
              </a:rPr>
              <a:t>Source: </a:t>
            </a:r>
            <a:r>
              <a:rPr lang="en-GB" sz="1200" dirty="0">
                <a:solidFill>
                  <a:srgbClr val="464646"/>
                </a:solidFill>
                <a:latin typeface="Arial" panose="020B0604020202020204" pitchFamily="34" charset="0"/>
                <a:cs typeface="Arial" panose="020B0604020202020204" pitchFamily="34" charset="0"/>
              </a:rPr>
              <a:t>The global burden of disease: 2004 update (WHO, 2008)</a:t>
            </a:r>
          </a:p>
          <a:p>
            <a:pPr>
              <a:spcAft>
                <a:spcPts val="600"/>
              </a:spcAft>
            </a:pPr>
            <a:endParaRPr lang="en-US" sz="3200" spc="-40" dirty="0">
              <a:solidFill>
                <a:srgbClr val="464646"/>
              </a:solidFill>
              <a:latin typeface="Segoe UI" panose="020B0502040204020203" pitchFamily="34" charset="0"/>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0317443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2448D49-A6FD-5D41-80E7-7DE1F5110093}"/>
              </a:ext>
            </a:extLst>
          </p:cNvPr>
          <p:cNvSpPr>
            <a:spLocks noGrp="1"/>
          </p:cNvSpPr>
          <p:nvPr>
            <p:ph type="body" sz="quarter" idx="13"/>
          </p:nvPr>
        </p:nvSpPr>
        <p:spPr/>
        <p:txBody>
          <a:bodyPr/>
          <a:lstStyle/>
          <a:p>
            <a:r>
              <a:rPr lang="en-US" dirty="0"/>
              <a:t>The cancer process</a:t>
            </a:r>
          </a:p>
        </p:txBody>
      </p:sp>
    </p:spTree>
    <p:extLst>
      <p:ext uri="{BB962C8B-B14F-4D97-AF65-F5344CB8AC3E}">
        <p14:creationId xmlns:p14="http://schemas.microsoft.com/office/powerpoint/2010/main" val="28577792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E612218-B5B1-EB4B-8117-F377D2BC75FA}"/>
              </a:ext>
            </a:extLst>
          </p:cNvPr>
          <p:cNvSpPr>
            <a:spLocks noGrp="1"/>
          </p:cNvSpPr>
          <p:nvPr>
            <p:ph type="body" sz="quarter" idx="11"/>
          </p:nvPr>
        </p:nvSpPr>
        <p:spPr>
          <a:xfrm>
            <a:off x="401218" y="1175629"/>
            <a:ext cx="3004888" cy="3628153"/>
          </a:xfrm>
        </p:spPr>
        <p:txBody>
          <a:bodyPr/>
          <a:lstStyle/>
          <a:p>
            <a:r>
              <a:rPr lang="en-US" sz="1800" b="0" dirty="0"/>
              <a:t>There are several hundred types of cancer, arising from different tissues</a:t>
            </a:r>
            <a:br>
              <a:rPr lang="en-US" sz="1800" b="0" dirty="0"/>
            </a:br>
            <a:endParaRPr lang="en-US" sz="1800" b="0" dirty="0"/>
          </a:p>
          <a:p>
            <a:r>
              <a:rPr lang="en-GB" sz="1800" b="0" dirty="0"/>
              <a:t>Cancer is characterised as a shared constellation of abnormal cell behaviours</a:t>
            </a:r>
            <a:br>
              <a:rPr lang="en-GB" sz="1800" b="0" dirty="0"/>
            </a:br>
            <a:endParaRPr lang="en-GB" sz="1800" b="0" dirty="0"/>
          </a:p>
          <a:p>
            <a:r>
              <a:rPr lang="en-GB" sz="1800" b="0" dirty="0"/>
              <a:t>Almost all solid tumours can be characterised by a relatively small number of phenotypic functional abnormalities, known as the </a:t>
            </a:r>
            <a:r>
              <a:rPr lang="en-GB" sz="1800" dirty="0">
                <a:solidFill>
                  <a:schemeClr val="tx2"/>
                </a:solidFill>
              </a:rPr>
              <a:t>hallmarks of cancer</a:t>
            </a:r>
            <a:endParaRPr lang="en-US" sz="1800" dirty="0">
              <a:solidFill>
                <a:schemeClr val="tx2"/>
              </a:solidFill>
            </a:endParaRPr>
          </a:p>
          <a:p>
            <a:endParaRPr lang="en-US" b="0" dirty="0"/>
          </a:p>
        </p:txBody>
      </p:sp>
      <p:sp>
        <p:nvSpPr>
          <p:cNvPr id="2" name="Text Placeholder 1">
            <a:extLst>
              <a:ext uri="{FF2B5EF4-FFF2-40B4-BE49-F238E27FC236}">
                <a16:creationId xmlns:a16="http://schemas.microsoft.com/office/drawing/2014/main" id="{5BFA4F43-827F-6C47-89FA-3A4F9BF553D1}"/>
              </a:ext>
            </a:extLst>
          </p:cNvPr>
          <p:cNvSpPr>
            <a:spLocks noGrp="1"/>
          </p:cNvSpPr>
          <p:nvPr>
            <p:ph type="body" sz="quarter" idx="10"/>
          </p:nvPr>
        </p:nvSpPr>
        <p:spPr>
          <a:xfrm>
            <a:off x="401218" y="455395"/>
            <a:ext cx="8347496" cy="575717"/>
          </a:xfrm>
        </p:spPr>
        <p:txBody>
          <a:bodyPr>
            <a:normAutofit/>
          </a:bodyPr>
          <a:lstStyle/>
          <a:p>
            <a:r>
              <a:rPr lang="en-US" sz="3600" dirty="0"/>
              <a:t>The cancer process</a:t>
            </a:r>
          </a:p>
        </p:txBody>
      </p:sp>
      <p:sp>
        <p:nvSpPr>
          <p:cNvPr id="5" name="TextBox 4">
            <a:extLst>
              <a:ext uri="{FF2B5EF4-FFF2-40B4-BE49-F238E27FC236}">
                <a16:creationId xmlns:a16="http://schemas.microsoft.com/office/drawing/2014/main" id="{2D58450B-9067-D344-A02A-075BA2DC9093}"/>
              </a:ext>
            </a:extLst>
          </p:cNvPr>
          <p:cNvSpPr txBox="1"/>
          <p:nvPr/>
        </p:nvSpPr>
        <p:spPr>
          <a:xfrm>
            <a:off x="2909147" y="6114834"/>
            <a:ext cx="3401876" cy="352805"/>
          </a:xfrm>
          <a:prstGeom prst="rect">
            <a:avLst/>
          </a:prstGeom>
        </p:spPr>
        <p:txBody>
          <a:bodyPr wrap="square" rtlCol="0">
            <a:noAutofit/>
          </a:bodyPr>
          <a:lstStyle/>
          <a:p>
            <a:pPr algn="ctr">
              <a:spcAft>
                <a:spcPts val="600"/>
              </a:spcAft>
            </a:pPr>
            <a:r>
              <a:rPr lang="en-US"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/cancer-process</a:t>
            </a:r>
          </a:p>
        </p:txBody>
      </p:sp>
      <p:pic>
        <p:nvPicPr>
          <p:cNvPr id="9" name="Picture 8">
            <a:extLst>
              <a:ext uri="{FF2B5EF4-FFF2-40B4-BE49-F238E27FC236}">
                <a16:creationId xmlns:a16="http://schemas.microsoft.com/office/drawing/2014/main" id="{85FDDB52-FE6E-AC4B-966D-899268CDA0F7}"/>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3657600" y="910711"/>
            <a:ext cx="5091114" cy="5091115"/>
          </a:xfrm>
          <a:prstGeom prst="rect">
            <a:avLst/>
          </a:prstGeom>
        </p:spPr>
      </p:pic>
    </p:spTree>
    <p:extLst>
      <p:ext uri="{BB962C8B-B14F-4D97-AF65-F5344CB8AC3E}">
        <p14:creationId xmlns:p14="http://schemas.microsoft.com/office/powerpoint/2010/main" val="24352238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A1DA24F-B38C-0B45-87E6-A8E24C4E6AD4}"/>
              </a:ext>
            </a:extLst>
          </p:cNvPr>
          <p:cNvSpPr>
            <a:spLocks noGrp="1"/>
          </p:cNvSpPr>
          <p:nvPr>
            <p:ph type="body" sz="quarter" idx="10"/>
          </p:nvPr>
        </p:nvSpPr>
        <p:spPr>
          <a:xfrm>
            <a:off x="401218" y="300676"/>
            <a:ext cx="8347496" cy="575717"/>
          </a:xfrm>
        </p:spPr>
        <p:txBody>
          <a:bodyPr>
            <a:normAutofit/>
          </a:bodyPr>
          <a:lstStyle/>
          <a:p>
            <a:r>
              <a:rPr lang="en-US" sz="2500" dirty="0"/>
              <a:t>Diet, nutrition, physical activity and the cancer process</a:t>
            </a:r>
          </a:p>
        </p:txBody>
      </p:sp>
      <p:pic>
        <p:nvPicPr>
          <p:cNvPr id="8" name="Picture 7">
            <a:extLst>
              <a:ext uri="{FF2B5EF4-FFF2-40B4-BE49-F238E27FC236}">
                <a16:creationId xmlns:a16="http://schemas.microsoft.com/office/drawing/2014/main" id="{65E8CBE8-C958-8240-96C4-08B6AF65BAC4}"/>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950596" y="927909"/>
            <a:ext cx="5318975" cy="5094847"/>
          </a:xfrm>
          <a:prstGeom prst="rect">
            <a:avLst/>
          </a:prstGeom>
        </p:spPr>
      </p:pic>
      <p:sp>
        <p:nvSpPr>
          <p:cNvPr id="6" name="TextBox 5">
            <a:extLst>
              <a:ext uri="{FF2B5EF4-FFF2-40B4-BE49-F238E27FC236}">
                <a16:creationId xmlns:a16="http://schemas.microsoft.com/office/drawing/2014/main" id="{2D58450B-9067-D344-A02A-075BA2DC9093}"/>
              </a:ext>
            </a:extLst>
          </p:cNvPr>
          <p:cNvSpPr txBox="1"/>
          <p:nvPr/>
        </p:nvSpPr>
        <p:spPr>
          <a:xfrm>
            <a:off x="2909147" y="6114834"/>
            <a:ext cx="3401876" cy="352805"/>
          </a:xfrm>
          <a:prstGeom prst="rect">
            <a:avLst/>
          </a:prstGeom>
        </p:spPr>
        <p:txBody>
          <a:bodyPr wrap="square" rtlCol="0">
            <a:noAutofit/>
          </a:bodyPr>
          <a:lstStyle/>
          <a:p>
            <a:pPr algn="ctr">
              <a:spcAft>
                <a:spcPts val="600"/>
              </a:spcAft>
            </a:pPr>
            <a:r>
              <a:rPr lang="en-US"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/cancer-process</a:t>
            </a:r>
          </a:p>
        </p:txBody>
      </p:sp>
    </p:spTree>
    <p:extLst>
      <p:ext uri="{BB962C8B-B14F-4D97-AF65-F5344CB8AC3E}">
        <p14:creationId xmlns:p14="http://schemas.microsoft.com/office/powerpoint/2010/main" val="6357778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F165D73-4377-1243-AF7D-771052B8E2D5}"/>
              </a:ext>
            </a:extLst>
          </p:cNvPr>
          <p:cNvSpPr txBox="1">
            <a:spLocks noChangeArrowheads="1"/>
          </p:cNvSpPr>
          <p:nvPr/>
        </p:nvSpPr>
        <p:spPr bwMode="auto">
          <a:xfrm>
            <a:off x="283944" y="975796"/>
            <a:ext cx="4455595"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1600" i="1">
                <a:solidFill>
                  <a:srgbClr val="6E6E6F"/>
                </a:solidFill>
                <a:latin typeface="Verdana" panose="020B0604030504040204" pitchFamily="34" charset="0"/>
                <a:cs typeface="Times New Roman" panose="02020603050405020304" pitchFamily="18" charset="0"/>
              </a:defRPr>
            </a:lvl1pPr>
            <a:lvl2pPr marL="742950" indent="-285750">
              <a:defRPr sz="1600" i="1">
                <a:solidFill>
                  <a:srgbClr val="6E6E6F"/>
                </a:solidFill>
                <a:latin typeface="Verdana" panose="020B0604030504040204" pitchFamily="34" charset="0"/>
                <a:cs typeface="Times New Roman" panose="02020603050405020304" pitchFamily="18" charset="0"/>
              </a:defRPr>
            </a:lvl2pPr>
            <a:lvl3pPr marL="1143000" indent="-228600">
              <a:defRPr sz="1600" i="1">
                <a:solidFill>
                  <a:srgbClr val="6E6E6F"/>
                </a:solidFill>
                <a:latin typeface="Verdana" panose="020B0604030504040204" pitchFamily="34" charset="0"/>
                <a:cs typeface="Times New Roman" panose="02020603050405020304" pitchFamily="18" charset="0"/>
              </a:defRPr>
            </a:lvl3pPr>
            <a:lvl4pPr marL="1600200" indent="-228600">
              <a:defRPr sz="1600" i="1">
                <a:solidFill>
                  <a:srgbClr val="6E6E6F"/>
                </a:solidFill>
                <a:latin typeface="Verdana" panose="020B0604030504040204" pitchFamily="34" charset="0"/>
                <a:cs typeface="Times New Roman" panose="02020603050405020304" pitchFamily="18" charset="0"/>
              </a:defRPr>
            </a:lvl4pPr>
            <a:lvl5pPr marL="2057400" indent="-228600">
              <a:defRPr sz="1600" i="1">
                <a:solidFill>
                  <a:srgbClr val="6E6E6F"/>
                </a:solidFill>
                <a:latin typeface="Verdana" panose="020B0604030504040204" pitchFamily="34" charset="0"/>
                <a:cs typeface="Times New Roman" panose="02020603050405020304" pitchFamily="18" charset="0"/>
              </a:defRPr>
            </a:lvl5pPr>
            <a:lvl6pPr marL="2514600" indent="-228600" eaLnBrk="0" fontAlgn="base" hangingPunct="0">
              <a:spcBef>
                <a:spcPct val="0"/>
              </a:spcBef>
              <a:spcAft>
                <a:spcPct val="0"/>
              </a:spcAft>
              <a:defRPr sz="1600" i="1">
                <a:solidFill>
                  <a:srgbClr val="6E6E6F"/>
                </a:solidFill>
                <a:latin typeface="Verdana" panose="020B0604030504040204" pitchFamily="34" charset="0"/>
                <a:cs typeface="Times New Roman" panose="02020603050405020304" pitchFamily="18" charset="0"/>
              </a:defRPr>
            </a:lvl6pPr>
            <a:lvl7pPr marL="2971800" indent="-228600" eaLnBrk="0" fontAlgn="base" hangingPunct="0">
              <a:spcBef>
                <a:spcPct val="0"/>
              </a:spcBef>
              <a:spcAft>
                <a:spcPct val="0"/>
              </a:spcAft>
              <a:defRPr sz="1600" i="1">
                <a:solidFill>
                  <a:srgbClr val="6E6E6F"/>
                </a:solidFill>
                <a:latin typeface="Verdana" panose="020B0604030504040204" pitchFamily="34" charset="0"/>
                <a:cs typeface="Times New Roman" panose="02020603050405020304" pitchFamily="18" charset="0"/>
              </a:defRPr>
            </a:lvl7pPr>
            <a:lvl8pPr marL="3429000" indent="-228600" eaLnBrk="0" fontAlgn="base" hangingPunct="0">
              <a:spcBef>
                <a:spcPct val="0"/>
              </a:spcBef>
              <a:spcAft>
                <a:spcPct val="0"/>
              </a:spcAft>
              <a:defRPr sz="1600" i="1">
                <a:solidFill>
                  <a:srgbClr val="6E6E6F"/>
                </a:solidFill>
                <a:latin typeface="Verdana" panose="020B0604030504040204" pitchFamily="34" charset="0"/>
                <a:cs typeface="Times New Roman" panose="02020603050405020304" pitchFamily="18" charset="0"/>
              </a:defRPr>
            </a:lvl8pPr>
            <a:lvl9pPr marL="3886200" indent="-228600" eaLnBrk="0" fontAlgn="base" hangingPunct="0">
              <a:spcBef>
                <a:spcPct val="0"/>
              </a:spcBef>
              <a:spcAft>
                <a:spcPct val="0"/>
              </a:spcAft>
              <a:defRPr sz="1600" i="1">
                <a:solidFill>
                  <a:srgbClr val="6E6E6F"/>
                </a:solidFill>
                <a:latin typeface="Verdana" panose="020B0604030504040204" pitchFamily="34" charset="0"/>
                <a:cs typeface="Times New Roman" panose="02020603050405020304" pitchFamily="18" charset="0"/>
              </a:defRPr>
            </a:lvl9pPr>
          </a:lstStyle>
          <a:p>
            <a:pPr algn="ctr" eaLnBrk="0" fontAlgn="base" hangingPunct="0">
              <a:spcBef>
                <a:spcPct val="0"/>
              </a:spcBef>
              <a:spcAft>
                <a:spcPct val="0"/>
              </a:spcAft>
            </a:pPr>
            <a:r>
              <a:rPr lang="en-GB" altLang="en-US" sz="1400" b="1" i="0" dirty="0">
                <a:solidFill>
                  <a:srgbClr val="464646"/>
                </a:solidFill>
                <a:latin typeface="Arial" panose="020B0604020202020204" pitchFamily="34" charset="0"/>
                <a:cs typeface="Arial" panose="020B0604020202020204" pitchFamily="34" charset="0"/>
              </a:rPr>
              <a:t>Potential impact of diet, nutrition, physical activity and height in increasing susceptibility to cancer</a:t>
            </a:r>
          </a:p>
        </p:txBody>
      </p:sp>
      <p:sp>
        <p:nvSpPr>
          <p:cNvPr id="6" name="Text Placeholder 1">
            <a:extLst>
              <a:ext uri="{FF2B5EF4-FFF2-40B4-BE49-F238E27FC236}">
                <a16:creationId xmlns:a16="http://schemas.microsoft.com/office/drawing/2014/main" id="{91BB21AB-2F43-9540-8E69-D70F28EEEB31}"/>
              </a:ext>
            </a:extLst>
          </p:cNvPr>
          <p:cNvSpPr>
            <a:spLocks noGrp="1"/>
          </p:cNvSpPr>
          <p:nvPr>
            <p:ph type="body" sz="quarter" idx="10"/>
          </p:nvPr>
        </p:nvSpPr>
        <p:spPr>
          <a:xfrm>
            <a:off x="436336" y="400079"/>
            <a:ext cx="8347496" cy="575717"/>
          </a:xfrm>
        </p:spPr>
        <p:txBody>
          <a:bodyPr>
            <a:normAutofit/>
          </a:bodyPr>
          <a:lstStyle/>
          <a:p>
            <a:r>
              <a:rPr lang="en-US" sz="2800" dirty="0"/>
              <a:t>Body fatness and the hallmarks of cancer</a:t>
            </a:r>
          </a:p>
        </p:txBody>
      </p:sp>
      <p:sp>
        <p:nvSpPr>
          <p:cNvPr id="2" name="TextBox 1">
            <a:extLst>
              <a:ext uri="{FF2B5EF4-FFF2-40B4-BE49-F238E27FC236}">
                <a16:creationId xmlns:a16="http://schemas.microsoft.com/office/drawing/2014/main" id="{CE643829-7E42-804D-BD48-60300247BC60}"/>
              </a:ext>
            </a:extLst>
          </p:cNvPr>
          <p:cNvSpPr txBox="1"/>
          <p:nvPr/>
        </p:nvSpPr>
        <p:spPr>
          <a:xfrm>
            <a:off x="4739539" y="1499016"/>
            <a:ext cx="4085909" cy="4305436"/>
          </a:xfrm>
          <a:prstGeom prst="rect">
            <a:avLst/>
          </a:prstGeom>
          <a:ln w="28575">
            <a:solidFill>
              <a:schemeClr val="accent1"/>
            </a:solidFill>
          </a:ln>
        </p:spPr>
        <p:txBody>
          <a:bodyPr wrap="square" rtlCol="0">
            <a:noAutofit/>
          </a:bodyPr>
          <a:lstStyle/>
          <a:p>
            <a:pPr marL="342900" indent="-342900">
              <a:spcAft>
                <a:spcPts val="600"/>
              </a:spcAft>
              <a:buClr>
                <a:schemeClr val="tx2"/>
              </a:buClr>
              <a:buFont typeface="Arial" panose="020B0604020202020204" pitchFamily="34" charset="0"/>
              <a:buChar char="•"/>
            </a:pPr>
            <a:r>
              <a:rPr lang="en-US" spc="-40" dirty="0">
                <a:solidFill>
                  <a:srgbClr val="464646"/>
                </a:solidFill>
                <a:latin typeface="Arial" panose="020B0604020202020204" pitchFamily="34" charset="0"/>
                <a:ea typeface="Segoe UI" panose="020B0502040204020203" pitchFamily="34" charset="0"/>
                <a:cs typeface="Arial" panose="020B0604020202020204" pitchFamily="34" charset="0"/>
              </a:rPr>
              <a:t>Several exposures are linked to more than one type of cancer</a:t>
            </a:r>
          </a:p>
          <a:p>
            <a:pPr marL="342900" indent="-342900">
              <a:spcAft>
                <a:spcPts val="600"/>
              </a:spcAft>
              <a:buClr>
                <a:schemeClr val="tx2"/>
              </a:buClr>
              <a:buFont typeface="Arial" panose="020B0604020202020204" pitchFamily="34" charset="0"/>
              <a:buChar char="•"/>
            </a:pPr>
            <a:r>
              <a:rPr lang="en-US" spc="-40" dirty="0">
                <a:solidFill>
                  <a:srgbClr val="464646"/>
                </a:solidFill>
                <a:latin typeface="Arial" panose="020B0604020202020204" pitchFamily="34" charset="0"/>
                <a:ea typeface="Segoe UI" panose="020B0502040204020203" pitchFamily="34" charset="0"/>
                <a:cs typeface="Arial" panose="020B0604020202020204" pitchFamily="34" charset="0"/>
              </a:rPr>
              <a:t>Greater body fatness has systemic impact:</a:t>
            </a:r>
            <a:br>
              <a:rPr lang="en-US" spc="-40" dirty="0">
                <a:solidFill>
                  <a:srgbClr val="464646"/>
                </a:solidFill>
                <a:latin typeface="Arial" panose="020B0604020202020204" pitchFamily="34" charset="0"/>
                <a:ea typeface="Segoe UI" panose="020B0502040204020203" pitchFamily="34" charset="0"/>
                <a:cs typeface="Arial" panose="020B0604020202020204" pitchFamily="34" charset="0"/>
              </a:rPr>
            </a:br>
            <a:r>
              <a:rPr lang="en-US" spc="-40" dirty="0">
                <a:solidFill>
                  <a:srgbClr val="464646"/>
                </a:solidFill>
                <a:latin typeface="Arial" panose="020B0604020202020204" pitchFamily="34" charset="0"/>
                <a:ea typeface="Segoe UI" panose="020B0502040204020203" pitchFamily="34" charset="0"/>
                <a:cs typeface="Arial" panose="020B0604020202020204" pitchFamily="34" charset="0"/>
              </a:rPr>
              <a:t>- </a:t>
            </a:r>
            <a:r>
              <a:rPr lang="en-US" spc="-40" dirty="0" err="1">
                <a:solidFill>
                  <a:srgbClr val="464646"/>
                </a:solidFill>
                <a:latin typeface="Arial" panose="020B0604020202020204" pitchFamily="34" charset="0"/>
                <a:ea typeface="Segoe UI" panose="020B0502040204020203" pitchFamily="34" charset="0"/>
                <a:cs typeface="Arial" panose="020B0604020202020204" pitchFamily="34" charset="0"/>
              </a:rPr>
              <a:t>Hyperinsulinaemia</a:t>
            </a:r>
            <a:br>
              <a:rPr lang="en-US" spc="-40" dirty="0">
                <a:solidFill>
                  <a:srgbClr val="464646"/>
                </a:solidFill>
                <a:latin typeface="Arial" panose="020B0604020202020204" pitchFamily="34" charset="0"/>
                <a:ea typeface="Segoe UI" panose="020B0502040204020203" pitchFamily="34" charset="0"/>
                <a:cs typeface="Arial" panose="020B0604020202020204" pitchFamily="34" charset="0"/>
              </a:rPr>
            </a:br>
            <a:r>
              <a:rPr lang="en-US" spc="-40" dirty="0">
                <a:solidFill>
                  <a:srgbClr val="464646"/>
                </a:solidFill>
                <a:latin typeface="Arial" panose="020B0604020202020204" pitchFamily="34" charset="0"/>
                <a:ea typeface="Segoe UI" panose="020B0502040204020203" pitchFamily="34" charset="0"/>
                <a:cs typeface="Arial" panose="020B0604020202020204" pitchFamily="34" charset="0"/>
              </a:rPr>
              <a:t>- Increased </a:t>
            </a:r>
            <a:r>
              <a:rPr lang="en-US" spc="-40" dirty="0" err="1">
                <a:solidFill>
                  <a:srgbClr val="464646"/>
                </a:solidFill>
                <a:latin typeface="Arial" panose="020B0604020202020204" pitchFamily="34" charset="0"/>
                <a:ea typeface="Segoe UI" panose="020B0502040204020203" pitchFamily="34" charset="0"/>
                <a:cs typeface="Arial" panose="020B0604020202020204" pitchFamily="34" charset="0"/>
              </a:rPr>
              <a:t>oestradiol</a:t>
            </a:r>
            <a:br>
              <a:rPr lang="en-US" spc="-40" dirty="0">
                <a:solidFill>
                  <a:srgbClr val="464646"/>
                </a:solidFill>
                <a:latin typeface="Arial" panose="020B0604020202020204" pitchFamily="34" charset="0"/>
                <a:ea typeface="Segoe UI" panose="020B0502040204020203" pitchFamily="34" charset="0"/>
                <a:cs typeface="Arial" panose="020B0604020202020204" pitchFamily="34" charset="0"/>
              </a:rPr>
            </a:br>
            <a:r>
              <a:rPr lang="en-US" spc="-40" dirty="0">
                <a:solidFill>
                  <a:srgbClr val="464646"/>
                </a:solidFill>
                <a:latin typeface="Arial" panose="020B0604020202020204" pitchFamily="34" charset="0"/>
                <a:ea typeface="Segoe UI" panose="020B0502040204020203" pitchFamily="34" charset="0"/>
                <a:cs typeface="Arial" panose="020B0604020202020204" pitchFamily="34" charset="0"/>
              </a:rPr>
              <a:t>- Inflammation</a:t>
            </a:r>
          </a:p>
          <a:p>
            <a:pPr marL="342900" indent="-342900">
              <a:spcAft>
                <a:spcPts val="600"/>
              </a:spcAft>
              <a:buClr>
                <a:schemeClr val="tx2"/>
              </a:buClr>
              <a:buFont typeface="Arial" panose="020B0604020202020204" pitchFamily="34" charset="0"/>
              <a:buChar char="•"/>
            </a:pPr>
            <a:r>
              <a:rPr lang="en-US" spc="-40" dirty="0">
                <a:solidFill>
                  <a:srgbClr val="464646"/>
                </a:solidFill>
                <a:latin typeface="Arial" panose="020B0604020202020204" pitchFamily="34" charset="0"/>
                <a:ea typeface="Segoe UI" panose="020B0502040204020203" pitchFamily="34" charset="0"/>
                <a:cs typeface="Arial" panose="020B0604020202020204" pitchFamily="34" charset="0"/>
              </a:rPr>
              <a:t>These systemic factors affects a wide range of cellular and molecular processes that can subsequently promote cancer development and progression</a:t>
            </a:r>
          </a:p>
          <a:p>
            <a:pPr marL="342900" indent="-342900">
              <a:spcAft>
                <a:spcPts val="600"/>
              </a:spcAft>
              <a:buClr>
                <a:schemeClr val="tx2"/>
              </a:buClr>
              <a:buFont typeface="Arial" panose="020B0604020202020204" pitchFamily="34" charset="0"/>
              <a:buChar char="•"/>
            </a:pPr>
            <a:r>
              <a:rPr lang="en-US" spc="-40" dirty="0">
                <a:solidFill>
                  <a:srgbClr val="464646"/>
                </a:solidFill>
                <a:latin typeface="Arial" panose="020B0604020202020204" pitchFamily="34" charset="0"/>
                <a:ea typeface="Segoe UI" panose="020B0502040204020203" pitchFamily="34" charset="0"/>
                <a:cs typeface="Arial" panose="020B0604020202020204" pitchFamily="34" charset="0"/>
              </a:rPr>
              <a:t>This impacts the hallmarks of cancer via numerous mechanisms</a:t>
            </a:r>
          </a:p>
        </p:txBody>
      </p:sp>
      <p:sp>
        <p:nvSpPr>
          <p:cNvPr id="9" name="TextBox 8">
            <a:extLst>
              <a:ext uri="{FF2B5EF4-FFF2-40B4-BE49-F238E27FC236}">
                <a16:creationId xmlns:a16="http://schemas.microsoft.com/office/drawing/2014/main" id="{2D58450B-9067-D344-A02A-075BA2DC9093}"/>
              </a:ext>
            </a:extLst>
          </p:cNvPr>
          <p:cNvSpPr txBox="1"/>
          <p:nvPr/>
        </p:nvSpPr>
        <p:spPr>
          <a:xfrm>
            <a:off x="2909147" y="6114834"/>
            <a:ext cx="3401876" cy="352805"/>
          </a:xfrm>
          <a:prstGeom prst="rect">
            <a:avLst/>
          </a:prstGeom>
        </p:spPr>
        <p:txBody>
          <a:bodyPr wrap="square" rtlCol="0">
            <a:noAutofit/>
          </a:bodyPr>
          <a:lstStyle/>
          <a:p>
            <a:pPr algn="ctr">
              <a:spcAft>
                <a:spcPts val="600"/>
              </a:spcAft>
            </a:pPr>
            <a:r>
              <a:rPr lang="en-US"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/cancer-process</a:t>
            </a:r>
          </a:p>
        </p:txBody>
      </p:sp>
      <p:grpSp>
        <p:nvGrpSpPr>
          <p:cNvPr id="7" name="Group 6">
            <a:extLst>
              <a:ext uri="{FF2B5EF4-FFF2-40B4-BE49-F238E27FC236}">
                <a16:creationId xmlns:a16="http://schemas.microsoft.com/office/drawing/2014/main" id="{44F3EA73-063E-7547-B3B8-F4A78AA2B499}"/>
              </a:ext>
            </a:extLst>
          </p:cNvPr>
          <p:cNvGrpSpPr/>
          <p:nvPr/>
        </p:nvGrpSpPr>
        <p:grpSpPr>
          <a:xfrm>
            <a:off x="626165" y="1551513"/>
            <a:ext cx="3777288" cy="4252940"/>
            <a:chOff x="626165" y="1511757"/>
            <a:chExt cx="3777288" cy="4252940"/>
          </a:xfrm>
        </p:grpSpPr>
        <p:pic>
          <p:nvPicPr>
            <p:cNvPr id="4" name="Picture 3">
              <a:extLst>
                <a:ext uri="{FF2B5EF4-FFF2-40B4-BE49-F238E27FC236}">
                  <a16:creationId xmlns:a16="http://schemas.microsoft.com/office/drawing/2014/main" id="{746F31D4-1791-A64F-BD1D-F9093DC1FE4C}"/>
                </a:ext>
              </a:extLst>
            </p:cNvPr>
            <p:cNvPicPr>
              <a:picLocks noChangeAspect="1"/>
            </p:cNvPicPr>
            <p:nvPr/>
          </p:nvPicPr>
          <p:blipFill rotWithShape="1">
            <a:blip r:embed="rId3">
              <a:extLst>
                <a:ext uri="{28A0092B-C50C-407E-A947-70E740481C1C}">
                  <a14:useLocalDpi xmlns:a14="http://schemas.microsoft.com/office/drawing/2010/main"/>
                </a:ext>
              </a:extLst>
            </a:blip>
            <a:srcRect t="8009" b="1787"/>
            <a:stretch/>
          </p:blipFill>
          <p:spPr>
            <a:xfrm>
              <a:off x="626165" y="1511757"/>
              <a:ext cx="3777288" cy="4252940"/>
            </a:xfrm>
            <a:prstGeom prst="rect">
              <a:avLst/>
            </a:prstGeom>
          </p:spPr>
        </p:pic>
        <p:sp>
          <p:nvSpPr>
            <p:cNvPr id="3" name="Rectangle 2">
              <a:extLst>
                <a:ext uri="{FF2B5EF4-FFF2-40B4-BE49-F238E27FC236}">
                  <a16:creationId xmlns:a16="http://schemas.microsoft.com/office/drawing/2014/main" id="{7B435425-AD01-A04E-BF8F-508219CB606A}"/>
                </a:ext>
              </a:extLst>
            </p:cNvPr>
            <p:cNvSpPr/>
            <p:nvPr/>
          </p:nvSpPr>
          <p:spPr>
            <a:xfrm>
              <a:off x="805952" y="1769642"/>
              <a:ext cx="3411581" cy="764838"/>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690559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7"/>
                                        </p:tgtEl>
                                      </p:cBhvr>
                                      <p:by x="175000" y="17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EBE6736-B8C0-224F-92C3-ED6188803FE5}"/>
              </a:ext>
            </a:extLst>
          </p:cNvPr>
          <p:cNvSpPr>
            <a:spLocks noGrp="1"/>
          </p:cNvSpPr>
          <p:nvPr>
            <p:ph type="body" sz="quarter" idx="13"/>
          </p:nvPr>
        </p:nvSpPr>
        <p:spPr/>
        <p:txBody>
          <a:bodyPr/>
          <a:lstStyle/>
          <a:p>
            <a:r>
              <a:rPr lang="en-US" dirty="0"/>
              <a:t>Judging the evidence</a:t>
            </a:r>
          </a:p>
        </p:txBody>
      </p:sp>
    </p:spTree>
    <p:extLst>
      <p:ext uri="{BB962C8B-B14F-4D97-AF65-F5344CB8AC3E}">
        <p14:creationId xmlns:p14="http://schemas.microsoft.com/office/powerpoint/2010/main" val="39114700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C154A02-3698-4740-A8F5-5FA5AD9FBFEF}"/>
              </a:ext>
            </a:extLst>
          </p:cNvPr>
          <p:cNvSpPr>
            <a:spLocks noGrp="1"/>
          </p:cNvSpPr>
          <p:nvPr>
            <p:ph type="body" sz="quarter" idx="10"/>
          </p:nvPr>
        </p:nvSpPr>
        <p:spPr/>
        <p:txBody>
          <a:bodyPr/>
          <a:lstStyle/>
          <a:p>
            <a:r>
              <a:rPr lang="en-US" dirty="0"/>
              <a:t>Judging the evidence – grading criteria</a:t>
            </a:r>
          </a:p>
        </p:txBody>
      </p:sp>
      <p:graphicFrame>
        <p:nvGraphicFramePr>
          <p:cNvPr id="4" name="Content Placeholder 19">
            <a:extLst>
              <a:ext uri="{FF2B5EF4-FFF2-40B4-BE49-F238E27FC236}">
                <a16:creationId xmlns:a16="http://schemas.microsoft.com/office/drawing/2014/main" id="{AB840F9E-8FF7-9E4B-8837-D0593947895B}"/>
              </a:ext>
            </a:extLst>
          </p:cNvPr>
          <p:cNvGraphicFramePr>
            <a:graphicFrameLocks/>
          </p:cNvGraphicFramePr>
          <p:nvPr>
            <p:extLst/>
          </p:nvPr>
        </p:nvGraphicFramePr>
        <p:xfrm>
          <a:off x="401218" y="1556267"/>
          <a:ext cx="4822374" cy="3942481"/>
        </p:xfrm>
        <a:graphic>
          <a:graphicData uri="http://schemas.openxmlformats.org/drawingml/2006/table">
            <a:tbl>
              <a:tblPr firstRow="1" bandRow="1">
                <a:tableStyleId>{5940675A-B579-460E-94D1-54222C63F5DA}</a:tableStyleId>
              </a:tblPr>
              <a:tblGrid>
                <a:gridCol w="1318581">
                  <a:extLst>
                    <a:ext uri="{9D8B030D-6E8A-4147-A177-3AD203B41FA5}">
                      <a16:colId xmlns:a16="http://schemas.microsoft.com/office/drawing/2014/main" val="20000"/>
                    </a:ext>
                  </a:extLst>
                </a:gridCol>
                <a:gridCol w="1167931">
                  <a:extLst>
                    <a:ext uri="{9D8B030D-6E8A-4147-A177-3AD203B41FA5}">
                      <a16:colId xmlns:a16="http://schemas.microsoft.com/office/drawing/2014/main" val="20001"/>
                    </a:ext>
                  </a:extLst>
                </a:gridCol>
                <a:gridCol w="1167931">
                  <a:extLst>
                    <a:ext uri="{9D8B030D-6E8A-4147-A177-3AD203B41FA5}">
                      <a16:colId xmlns:a16="http://schemas.microsoft.com/office/drawing/2014/main" val="20002"/>
                    </a:ext>
                  </a:extLst>
                </a:gridCol>
                <a:gridCol w="1167931">
                  <a:extLst>
                    <a:ext uri="{9D8B030D-6E8A-4147-A177-3AD203B41FA5}">
                      <a16:colId xmlns:a16="http://schemas.microsoft.com/office/drawing/2014/main" val="20003"/>
                    </a:ext>
                  </a:extLst>
                </a:gridCol>
              </a:tblGrid>
              <a:tr h="603500">
                <a:tc gridSpan="2">
                  <a:txBody>
                    <a:bodyPr/>
                    <a:lstStyle/>
                    <a:p>
                      <a:pPr algn="ctr"/>
                      <a:endParaRPr lang="en-US" sz="1200" dirty="0"/>
                    </a:p>
                  </a:txBody>
                  <a:tcPr/>
                </a:tc>
                <a:tc hMerge="1">
                  <a:txBody>
                    <a:bodyPr/>
                    <a:lstStyle/>
                    <a:p>
                      <a:pPr algn="ctr"/>
                      <a:endParaRPr lang="en-US" sz="1200" dirty="0"/>
                    </a:p>
                  </a:txBody>
                  <a:tcPr/>
                </a:tc>
                <a:tc>
                  <a:txBody>
                    <a:bodyPr/>
                    <a:lstStyle/>
                    <a:p>
                      <a:pPr algn="ctr"/>
                      <a:r>
                        <a:rPr lang="en-US" sz="1400" b="1" dirty="0">
                          <a:solidFill>
                            <a:schemeClr val="accent2">
                              <a:lumMod val="75000"/>
                            </a:schemeClr>
                          </a:solidFill>
                        </a:rPr>
                        <a:t>Decreases risk</a:t>
                      </a:r>
                    </a:p>
                  </a:txBody>
                  <a:tcPr/>
                </a:tc>
                <a:tc>
                  <a:txBody>
                    <a:bodyPr/>
                    <a:lstStyle/>
                    <a:p>
                      <a:pPr algn="ctr"/>
                      <a:r>
                        <a:rPr lang="en-US" sz="1400" b="1" dirty="0">
                          <a:solidFill>
                            <a:srgbClr val="FF0000"/>
                          </a:solidFill>
                        </a:rPr>
                        <a:t>Increases risk</a:t>
                      </a:r>
                    </a:p>
                  </a:txBody>
                  <a:tcPr/>
                </a:tc>
                <a:extLst>
                  <a:ext uri="{0D108BD9-81ED-4DB2-BD59-A6C34878D82A}">
                    <a16:rowId xmlns:a16="http://schemas.microsoft.com/office/drawing/2014/main" val="10000"/>
                  </a:ext>
                </a:extLst>
              </a:tr>
              <a:tr h="479942">
                <a:tc rowSpan="2">
                  <a:txBody>
                    <a:bodyPr/>
                    <a:lstStyle/>
                    <a:p>
                      <a:pPr algn="ctr"/>
                      <a:r>
                        <a:rPr lang="en-US" sz="1400" b="1" dirty="0">
                          <a:solidFill>
                            <a:schemeClr val="tx2"/>
                          </a:solidFill>
                        </a:rPr>
                        <a:t>Strong evidence</a:t>
                      </a:r>
                    </a:p>
                  </a:txBody>
                  <a:tcPr>
                    <a:solidFill>
                      <a:schemeClr val="bg2">
                        <a:lumMod val="60000"/>
                        <a:lumOff val="40000"/>
                      </a:schemeClr>
                    </a:solidFill>
                  </a:tcPr>
                </a:tc>
                <a:tc>
                  <a:txBody>
                    <a:bodyPr/>
                    <a:lstStyle/>
                    <a:p>
                      <a:pPr algn="ctr"/>
                      <a:r>
                        <a:rPr lang="en-US" sz="1400" b="1" dirty="0">
                          <a:solidFill>
                            <a:schemeClr val="tx2"/>
                          </a:solidFill>
                        </a:rPr>
                        <a:t>Convincing</a:t>
                      </a:r>
                    </a:p>
                  </a:txBody>
                  <a:tcPr>
                    <a:solidFill>
                      <a:schemeClr val="bg2">
                        <a:lumMod val="60000"/>
                        <a:lumOff val="40000"/>
                      </a:schemeClr>
                    </a:solidFill>
                  </a:tcPr>
                </a:tc>
                <a:tc>
                  <a:txBody>
                    <a:bodyPr/>
                    <a:lstStyle/>
                    <a:p>
                      <a:pPr algn="ctr"/>
                      <a:endParaRPr lang="en-US" sz="1200" dirty="0">
                        <a:solidFill>
                          <a:schemeClr val="tx2"/>
                        </a:solidFill>
                      </a:endParaRPr>
                    </a:p>
                  </a:txBody>
                  <a:tcPr>
                    <a:solidFill>
                      <a:schemeClr val="bg2">
                        <a:lumMod val="60000"/>
                        <a:lumOff val="40000"/>
                      </a:schemeClr>
                    </a:solidFill>
                  </a:tcPr>
                </a:tc>
                <a:tc>
                  <a:txBody>
                    <a:bodyPr/>
                    <a:lstStyle/>
                    <a:p>
                      <a:pPr algn="ctr"/>
                      <a:endParaRPr lang="en-US" sz="1200" dirty="0"/>
                    </a:p>
                  </a:txBody>
                  <a:tcPr>
                    <a:solidFill>
                      <a:schemeClr val="bg2">
                        <a:lumMod val="60000"/>
                        <a:lumOff val="40000"/>
                      </a:schemeClr>
                    </a:solidFill>
                  </a:tcPr>
                </a:tc>
                <a:extLst>
                  <a:ext uri="{0D108BD9-81ED-4DB2-BD59-A6C34878D82A}">
                    <a16:rowId xmlns:a16="http://schemas.microsoft.com/office/drawing/2014/main" val="10001"/>
                  </a:ext>
                </a:extLst>
              </a:tr>
              <a:tr h="446556">
                <a:tc vMerge="1">
                  <a:txBody>
                    <a:bodyPr/>
                    <a:lstStyle/>
                    <a:p>
                      <a:endParaRPr lang="en-US" dirty="0"/>
                    </a:p>
                  </a:txBody>
                  <a:tcPr/>
                </a:tc>
                <a:tc>
                  <a:txBody>
                    <a:bodyPr/>
                    <a:lstStyle/>
                    <a:p>
                      <a:pPr algn="ctr"/>
                      <a:r>
                        <a:rPr lang="en-US" sz="1400" b="1" dirty="0">
                          <a:solidFill>
                            <a:schemeClr val="tx2"/>
                          </a:solidFill>
                        </a:rPr>
                        <a:t>Probable</a:t>
                      </a:r>
                    </a:p>
                  </a:txBody>
                  <a:tcPr>
                    <a:solidFill>
                      <a:schemeClr val="bg2">
                        <a:lumMod val="60000"/>
                        <a:lumOff val="40000"/>
                      </a:schemeClr>
                    </a:solidFill>
                  </a:tcPr>
                </a:tc>
                <a:tc>
                  <a:txBody>
                    <a:bodyPr/>
                    <a:lstStyle/>
                    <a:p>
                      <a:pPr algn="ctr"/>
                      <a:endParaRPr lang="en-US" sz="1200" dirty="0">
                        <a:solidFill>
                          <a:schemeClr val="tx2"/>
                        </a:solidFill>
                      </a:endParaRPr>
                    </a:p>
                  </a:txBody>
                  <a:tcPr>
                    <a:solidFill>
                      <a:schemeClr val="bg2">
                        <a:lumMod val="60000"/>
                        <a:lumOff val="40000"/>
                      </a:schemeClr>
                    </a:solidFill>
                  </a:tcPr>
                </a:tc>
                <a:tc>
                  <a:txBody>
                    <a:bodyPr/>
                    <a:lstStyle/>
                    <a:p>
                      <a:pPr algn="ctr"/>
                      <a:endParaRPr lang="en-US" sz="1200" dirty="0"/>
                    </a:p>
                  </a:txBody>
                  <a:tcPr>
                    <a:solidFill>
                      <a:schemeClr val="bg2">
                        <a:lumMod val="60000"/>
                        <a:lumOff val="40000"/>
                      </a:schemeClr>
                    </a:solidFill>
                  </a:tcPr>
                </a:tc>
                <a:extLst>
                  <a:ext uri="{0D108BD9-81ED-4DB2-BD59-A6C34878D82A}">
                    <a16:rowId xmlns:a16="http://schemas.microsoft.com/office/drawing/2014/main" val="10002"/>
                  </a:ext>
                </a:extLst>
              </a:tr>
              <a:tr h="603500">
                <a:tc rowSpan="2">
                  <a:txBody>
                    <a:bodyPr/>
                    <a:lstStyle/>
                    <a:p>
                      <a:pPr algn="ctr"/>
                      <a:r>
                        <a:rPr lang="en-US" sz="1400" b="1" dirty="0">
                          <a:solidFill>
                            <a:schemeClr val="tx2"/>
                          </a:solidFill>
                        </a:rPr>
                        <a:t>Limited evidence</a:t>
                      </a:r>
                    </a:p>
                  </a:txBody>
                  <a:tcPr/>
                </a:tc>
                <a:tc>
                  <a:txBody>
                    <a:bodyPr/>
                    <a:lstStyle/>
                    <a:p>
                      <a:pPr algn="ctr"/>
                      <a:r>
                        <a:rPr lang="en-US" sz="1400" b="1" dirty="0">
                          <a:solidFill>
                            <a:schemeClr val="tx2"/>
                          </a:solidFill>
                        </a:rPr>
                        <a:t>Limited - suggestive</a:t>
                      </a:r>
                    </a:p>
                  </a:txBody>
                  <a:tcPr/>
                </a:tc>
                <a:tc>
                  <a:txBody>
                    <a:bodyPr/>
                    <a:lstStyle/>
                    <a:p>
                      <a:pPr algn="ctr"/>
                      <a:endParaRPr lang="en-US" sz="1200" dirty="0">
                        <a:solidFill>
                          <a:schemeClr val="tx2"/>
                        </a:solidFill>
                      </a:endParaRPr>
                    </a:p>
                  </a:txBody>
                  <a:tcPr/>
                </a:tc>
                <a:tc>
                  <a:txBody>
                    <a:bodyPr/>
                    <a:lstStyle/>
                    <a:p>
                      <a:pPr algn="ctr"/>
                      <a:endParaRPr lang="en-US" sz="1200" dirty="0"/>
                    </a:p>
                  </a:txBody>
                  <a:tcPr/>
                </a:tc>
                <a:extLst>
                  <a:ext uri="{0D108BD9-81ED-4DB2-BD59-A6C34878D82A}">
                    <a16:rowId xmlns:a16="http://schemas.microsoft.com/office/drawing/2014/main" val="10003"/>
                  </a:ext>
                </a:extLst>
              </a:tr>
              <a:tr h="864103">
                <a:tc vMerge="1">
                  <a:txBody>
                    <a:bodyPr/>
                    <a:lstStyle/>
                    <a:p>
                      <a:endParaRPr lang="en-US" dirty="0"/>
                    </a:p>
                  </a:txBody>
                  <a:tcPr/>
                </a:tc>
                <a:tc>
                  <a:txBody>
                    <a:bodyPr/>
                    <a:lstStyle/>
                    <a:p>
                      <a:pPr algn="ctr"/>
                      <a:r>
                        <a:rPr lang="en-US" sz="1400" b="1" dirty="0">
                          <a:solidFill>
                            <a:schemeClr val="tx2"/>
                          </a:solidFill>
                        </a:rPr>
                        <a:t>Limited – no conclusion</a:t>
                      </a:r>
                    </a:p>
                  </a:txBody>
                  <a:tcPr/>
                </a:tc>
                <a:tc>
                  <a:txBody>
                    <a:bodyPr/>
                    <a:lstStyle/>
                    <a:p>
                      <a:pPr algn="ctr"/>
                      <a:endParaRPr lang="en-US" sz="1200" dirty="0">
                        <a:solidFill>
                          <a:schemeClr val="tx2"/>
                        </a:solidFill>
                      </a:endParaRPr>
                    </a:p>
                  </a:txBody>
                  <a:tcPr/>
                </a:tc>
                <a:tc>
                  <a:txBody>
                    <a:bodyPr/>
                    <a:lstStyle/>
                    <a:p>
                      <a:pPr algn="ctr"/>
                      <a:endParaRPr lang="en-US" sz="1200" dirty="0"/>
                    </a:p>
                  </a:txBody>
                  <a:tcPr/>
                </a:tc>
                <a:extLst>
                  <a:ext uri="{0D108BD9-81ED-4DB2-BD59-A6C34878D82A}">
                    <a16:rowId xmlns:a16="http://schemas.microsoft.com/office/drawing/2014/main" val="10004"/>
                  </a:ext>
                </a:extLst>
              </a:tr>
              <a:tr h="864103">
                <a:tc>
                  <a:txBody>
                    <a:bodyPr/>
                    <a:lstStyle/>
                    <a:p>
                      <a:pPr algn="ctr"/>
                      <a:r>
                        <a:rPr lang="en-US" sz="1400" b="1" dirty="0">
                          <a:solidFill>
                            <a:schemeClr val="tx2"/>
                          </a:solidFill>
                        </a:rPr>
                        <a:t>Strong evidence</a:t>
                      </a:r>
                    </a:p>
                  </a:txBody>
                  <a:tcPr>
                    <a:solidFill>
                      <a:schemeClr val="bg2">
                        <a:lumMod val="60000"/>
                        <a:lumOff val="40000"/>
                      </a:schemeClr>
                    </a:solidFill>
                  </a:tcPr>
                </a:tc>
                <a:tc>
                  <a:txBody>
                    <a:bodyPr/>
                    <a:lstStyle/>
                    <a:p>
                      <a:pPr algn="ctr"/>
                      <a:r>
                        <a:rPr lang="en-US" sz="1400" b="1" dirty="0">
                          <a:solidFill>
                            <a:schemeClr val="tx2"/>
                          </a:solidFill>
                        </a:rPr>
                        <a:t>Substantial effect on risk unlikely</a:t>
                      </a:r>
                    </a:p>
                  </a:txBody>
                  <a:tcPr>
                    <a:solidFill>
                      <a:schemeClr val="bg2">
                        <a:lumMod val="60000"/>
                        <a:lumOff val="40000"/>
                      </a:schemeClr>
                    </a:solidFill>
                  </a:tcPr>
                </a:tc>
                <a:tc>
                  <a:txBody>
                    <a:bodyPr/>
                    <a:lstStyle/>
                    <a:p>
                      <a:pPr algn="ctr"/>
                      <a:endParaRPr lang="en-US" sz="1200" dirty="0">
                        <a:solidFill>
                          <a:schemeClr val="tx2"/>
                        </a:solidFill>
                      </a:endParaRPr>
                    </a:p>
                  </a:txBody>
                  <a:tcPr>
                    <a:solidFill>
                      <a:schemeClr val="bg2">
                        <a:lumMod val="60000"/>
                        <a:lumOff val="40000"/>
                      </a:schemeClr>
                    </a:solidFill>
                  </a:tcPr>
                </a:tc>
                <a:tc>
                  <a:txBody>
                    <a:bodyPr/>
                    <a:lstStyle/>
                    <a:p>
                      <a:pPr algn="ctr"/>
                      <a:endParaRPr lang="en-US" sz="1200" dirty="0"/>
                    </a:p>
                  </a:txBody>
                  <a:tcPr>
                    <a:solidFill>
                      <a:schemeClr val="bg2">
                        <a:lumMod val="60000"/>
                        <a:lumOff val="40000"/>
                      </a:schemeClr>
                    </a:solidFill>
                  </a:tcPr>
                </a:tc>
                <a:extLst>
                  <a:ext uri="{0D108BD9-81ED-4DB2-BD59-A6C34878D82A}">
                    <a16:rowId xmlns:a16="http://schemas.microsoft.com/office/drawing/2014/main" val="10005"/>
                  </a:ext>
                </a:extLst>
              </a:tr>
            </a:tbl>
          </a:graphicData>
        </a:graphic>
      </p:graphicFrame>
      <p:sp>
        <p:nvSpPr>
          <p:cNvPr id="5" name="Content Placeholder 9">
            <a:extLst>
              <a:ext uri="{FF2B5EF4-FFF2-40B4-BE49-F238E27FC236}">
                <a16:creationId xmlns:a16="http://schemas.microsoft.com/office/drawing/2014/main" id="{6B5CCB39-2809-3F4B-898A-61BDFE7C9EF9}"/>
              </a:ext>
            </a:extLst>
          </p:cNvPr>
          <p:cNvSpPr txBox="1">
            <a:spLocks/>
          </p:cNvSpPr>
          <p:nvPr/>
        </p:nvSpPr>
        <p:spPr>
          <a:xfrm>
            <a:off x="5441574" y="1153075"/>
            <a:ext cx="3428646" cy="4596710"/>
          </a:xfrm>
          <a:prstGeom prst="rect">
            <a:avLst/>
          </a:prstGeom>
          <a:ln w="28575"/>
        </p:spPr>
        <p:style>
          <a:lnRef idx="2">
            <a:schemeClr val="accent1"/>
          </a:lnRef>
          <a:fillRef idx="1">
            <a:schemeClr val="lt1"/>
          </a:fillRef>
          <a:effectRef idx="0">
            <a:schemeClr val="accent1"/>
          </a:effectRef>
          <a:fontRef idx="minor">
            <a:schemeClr val="dk1"/>
          </a:fontRef>
        </p:style>
        <p:txBody>
          <a:bodyPr/>
          <a:lstStyle>
            <a:lvl1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1pPr>
            <a:lvl2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2pPr>
            <a:lvl3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3pPr>
            <a:lvl4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4pPr>
            <a:lvl5pPr marL="0" indent="0" algn="l" defTabSz="685800" rtl="0" eaLnBrk="1" latinLnBrk="0" hangingPunct="1">
              <a:lnSpc>
                <a:spcPts val="1650"/>
              </a:lnSpc>
              <a:spcBef>
                <a:spcPct val="20000"/>
              </a:spcBef>
              <a:spcAft>
                <a:spcPts val="450"/>
              </a:spcAft>
              <a:buFont typeface="Arial" panose="020B0604020202020204" pitchFamily="34" charset="0"/>
              <a:buNone/>
              <a:defRPr lang="en-GB" sz="1200" kern="1200" dirty="0">
                <a:solidFill>
                  <a:srgbClr val="464646"/>
                </a:solidFill>
                <a:latin typeface="+mj-lt"/>
                <a:ea typeface="Segoe UI" panose="020B0502040204020203" pitchFamily="34" charset="0"/>
                <a:cs typeface="Segoe UI" panose="020B0502040204020203" pitchFamily="34" charset="0"/>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a:lnSpc>
                <a:spcPct val="100000"/>
              </a:lnSpc>
            </a:pPr>
            <a:r>
              <a:rPr lang="en-GB" sz="1800" dirty="0"/>
              <a:t>Pre-defined requirements determining grading of evidence:</a:t>
            </a:r>
          </a:p>
          <a:p>
            <a:pPr marL="285750" indent="-285750">
              <a:lnSpc>
                <a:spcPct val="100000"/>
              </a:lnSpc>
              <a:buClr>
                <a:schemeClr val="tx2"/>
              </a:buClr>
              <a:buFont typeface="Arial" panose="020B0604020202020204" pitchFamily="34" charset="0"/>
              <a:buChar char="•"/>
            </a:pPr>
            <a:r>
              <a:rPr lang="en-GB" sz="1800" dirty="0"/>
              <a:t>Number and types of studies</a:t>
            </a:r>
          </a:p>
          <a:p>
            <a:pPr marL="285750" indent="-285750">
              <a:lnSpc>
                <a:spcPct val="100000"/>
              </a:lnSpc>
              <a:buClr>
                <a:schemeClr val="tx2"/>
              </a:buClr>
              <a:buFont typeface="Arial" panose="020B0604020202020204" pitchFamily="34" charset="0"/>
              <a:buChar char="•"/>
            </a:pPr>
            <a:r>
              <a:rPr lang="en-GB" sz="1800" dirty="0"/>
              <a:t>Quality of exposure and outcome assessment</a:t>
            </a:r>
          </a:p>
          <a:p>
            <a:pPr marL="285750" indent="-285750">
              <a:lnSpc>
                <a:spcPct val="100000"/>
              </a:lnSpc>
              <a:buClr>
                <a:schemeClr val="tx2"/>
              </a:buClr>
              <a:buFont typeface="Arial" panose="020B0604020202020204" pitchFamily="34" charset="0"/>
              <a:buChar char="•"/>
            </a:pPr>
            <a:r>
              <a:rPr lang="en-GB" sz="1800" dirty="0"/>
              <a:t>Heterogeneity within and between study types </a:t>
            </a:r>
          </a:p>
          <a:p>
            <a:pPr marL="285750" indent="-285750">
              <a:lnSpc>
                <a:spcPct val="100000"/>
              </a:lnSpc>
              <a:buClr>
                <a:schemeClr val="tx2"/>
              </a:buClr>
              <a:buFont typeface="Arial" panose="020B0604020202020204" pitchFamily="34" charset="0"/>
              <a:buChar char="•"/>
            </a:pPr>
            <a:r>
              <a:rPr lang="en-GB" sz="1800" dirty="0"/>
              <a:t>Exclusion of chance, bias or confounding</a:t>
            </a:r>
          </a:p>
          <a:p>
            <a:pPr marL="285750" indent="-285750">
              <a:lnSpc>
                <a:spcPct val="100000"/>
              </a:lnSpc>
              <a:buClr>
                <a:schemeClr val="tx2"/>
              </a:buClr>
              <a:buFont typeface="Arial" panose="020B0604020202020204" pitchFamily="34" charset="0"/>
              <a:buChar char="•"/>
            </a:pPr>
            <a:r>
              <a:rPr lang="en-GB" sz="1800" dirty="0"/>
              <a:t>Biological gradient</a:t>
            </a:r>
          </a:p>
          <a:p>
            <a:pPr marL="285750" indent="-285750">
              <a:lnSpc>
                <a:spcPct val="100000"/>
              </a:lnSpc>
              <a:buClr>
                <a:schemeClr val="tx2"/>
              </a:buClr>
              <a:buFont typeface="Arial" panose="020B0604020202020204" pitchFamily="34" charset="0"/>
              <a:buChar char="•"/>
            </a:pPr>
            <a:r>
              <a:rPr lang="en-GB" sz="1800" dirty="0"/>
              <a:t>Evidence of mechanisms</a:t>
            </a:r>
          </a:p>
          <a:p>
            <a:pPr marL="285750" indent="-285750">
              <a:lnSpc>
                <a:spcPct val="100000"/>
              </a:lnSpc>
              <a:buClr>
                <a:schemeClr val="tx2"/>
              </a:buClr>
              <a:buFont typeface="Arial" panose="020B0604020202020204" pitchFamily="34" charset="0"/>
              <a:buChar char="•"/>
            </a:pPr>
            <a:r>
              <a:rPr lang="en-GB" sz="1800" dirty="0"/>
              <a:t>Size of effect</a:t>
            </a:r>
          </a:p>
        </p:txBody>
      </p:sp>
      <p:sp>
        <p:nvSpPr>
          <p:cNvPr id="3" name="TextBox 2">
            <a:extLst>
              <a:ext uri="{FF2B5EF4-FFF2-40B4-BE49-F238E27FC236}">
                <a16:creationId xmlns:a16="http://schemas.microsoft.com/office/drawing/2014/main" id="{241480A1-26D3-7B44-BA5B-90182294113A}"/>
              </a:ext>
            </a:extLst>
          </p:cNvPr>
          <p:cNvSpPr txBox="1"/>
          <p:nvPr/>
        </p:nvSpPr>
        <p:spPr>
          <a:xfrm>
            <a:off x="2987968" y="2300288"/>
            <a:ext cx="2149896" cy="585787"/>
          </a:xfrm>
          <a:prstGeom prst="rect">
            <a:avLst/>
          </a:prstGeom>
          <a:solidFill>
            <a:schemeClr val="bg1"/>
          </a:solidFill>
        </p:spPr>
        <p:txBody>
          <a:bodyPr wrap="square" rtlCol="0">
            <a:noAutofit/>
          </a:bodyPr>
          <a:lstStyle/>
          <a:p>
            <a:pPr algn="ctr">
              <a:spcAft>
                <a:spcPts val="600"/>
              </a:spcAft>
            </a:pPr>
            <a:r>
              <a:rPr lang="en-US" sz="1600" b="1" spc="-40" dirty="0">
                <a:solidFill>
                  <a:srgbClr val="464646"/>
                </a:solidFill>
                <a:latin typeface="Segoe UI" panose="020B0502040204020203" pitchFamily="34" charset="0"/>
                <a:ea typeface="Segoe UI" panose="020B0502040204020203" pitchFamily="34" charset="0"/>
                <a:cs typeface="Segoe UI" panose="020B0502040204020203" pitchFamily="34" charset="0"/>
              </a:rPr>
              <a:t>Basis for Recommendations</a:t>
            </a:r>
          </a:p>
        </p:txBody>
      </p:sp>
      <p:sp>
        <p:nvSpPr>
          <p:cNvPr id="6" name="TextBox 5">
            <a:extLst>
              <a:ext uri="{FF2B5EF4-FFF2-40B4-BE49-F238E27FC236}">
                <a16:creationId xmlns:a16="http://schemas.microsoft.com/office/drawing/2014/main" id="{8E955F6A-51A9-3244-84D1-7DDEC4A2E1FD}"/>
              </a:ext>
            </a:extLst>
          </p:cNvPr>
          <p:cNvSpPr txBox="1"/>
          <p:nvPr/>
        </p:nvSpPr>
        <p:spPr>
          <a:xfrm>
            <a:off x="1200150" y="1135607"/>
            <a:ext cx="3374816" cy="284679"/>
          </a:xfrm>
          <a:prstGeom prst="rect">
            <a:avLst/>
          </a:prstGeom>
        </p:spPr>
        <p:txBody>
          <a:bodyPr wrap="square" rtlCol="0">
            <a:noAutofit/>
          </a:bodyPr>
          <a:lstStyle/>
          <a:p>
            <a:pPr algn="ctr">
              <a:spcAft>
                <a:spcPts val="600"/>
              </a:spcAft>
            </a:pPr>
            <a:r>
              <a:rPr lang="en-US" sz="2000" b="1" spc="-40" dirty="0">
                <a:solidFill>
                  <a:schemeClr val="accent1"/>
                </a:solidFill>
                <a:latin typeface="Segoe UI" panose="020B0502040204020203" pitchFamily="34" charset="0"/>
                <a:ea typeface="Segoe UI" panose="020B0502040204020203" pitchFamily="34" charset="0"/>
                <a:cs typeface="Segoe UI" panose="020B0502040204020203" pitchFamily="34" charset="0"/>
              </a:rPr>
              <a:t>Evidence Matrix</a:t>
            </a:r>
          </a:p>
        </p:txBody>
      </p:sp>
      <p:sp>
        <p:nvSpPr>
          <p:cNvPr id="7" name="TextBox 6">
            <a:extLst>
              <a:ext uri="{FF2B5EF4-FFF2-40B4-BE49-F238E27FC236}">
                <a16:creationId xmlns:a16="http://schemas.microsoft.com/office/drawing/2014/main" id="{02A9820D-CBB4-C140-96C4-13BCD82A9DC0}"/>
              </a:ext>
            </a:extLst>
          </p:cNvPr>
          <p:cNvSpPr txBox="1"/>
          <p:nvPr/>
        </p:nvSpPr>
        <p:spPr>
          <a:xfrm>
            <a:off x="2854872" y="6114834"/>
            <a:ext cx="3440188" cy="322395"/>
          </a:xfrm>
          <a:prstGeom prst="rect">
            <a:avLst/>
          </a:prstGeom>
        </p:spPr>
        <p:txBody>
          <a:bodyPr wrap="square" rtlCol="0">
            <a:noAutofit/>
          </a:bodyPr>
          <a:lstStyle/>
          <a:p>
            <a:pPr algn="ctr">
              <a:spcAft>
                <a:spcPts val="600"/>
              </a:spcAft>
            </a:pPr>
            <a:r>
              <a:rPr lang="en-US"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/judging-evidence</a:t>
            </a:r>
          </a:p>
        </p:txBody>
      </p:sp>
    </p:spTree>
    <p:extLst>
      <p:ext uri="{BB962C8B-B14F-4D97-AF65-F5344CB8AC3E}">
        <p14:creationId xmlns:p14="http://schemas.microsoft.com/office/powerpoint/2010/main" val="41099229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B75FE3B-1FC3-4748-BA58-D573A5BBA32F}"/>
              </a:ext>
            </a:extLst>
          </p:cNvPr>
          <p:cNvSpPr>
            <a:spLocks noGrp="1"/>
          </p:cNvSpPr>
          <p:nvPr>
            <p:ph type="body" sz="quarter" idx="13"/>
          </p:nvPr>
        </p:nvSpPr>
        <p:spPr/>
        <p:txBody>
          <a:bodyPr/>
          <a:lstStyle/>
          <a:p>
            <a:r>
              <a:rPr lang="en-GB" dirty="0"/>
              <a:t>Main findings</a:t>
            </a:r>
          </a:p>
        </p:txBody>
      </p:sp>
    </p:spTree>
    <p:extLst>
      <p:ext uri="{BB962C8B-B14F-4D97-AF65-F5344CB8AC3E}">
        <p14:creationId xmlns:p14="http://schemas.microsoft.com/office/powerpoint/2010/main" val="39831256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D3CD560-8369-B64B-9549-6B926E39483C}"/>
              </a:ext>
            </a:extLst>
          </p:cNvPr>
          <p:cNvSpPr>
            <a:spLocks noGrp="1"/>
          </p:cNvSpPr>
          <p:nvPr>
            <p:ph type="body" sz="quarter" idx="10"/>
          </p:nvPr>
        </p:nvSpPr>
        <p:spPr/>
        <p:txBody>
          <a:bodyPr/>
          <a:lstStyle/>
          <a:p>
            <a:r>
              <a:rPr lang="en-US" dirty="0"/>
              <a:t>Findings: Summary of conclusions</a:t>
            </a:r>
            <a:endParaRPr lang="en-US" dirty="0">
              <a:solidFill>
                <a:srgbClr val="FF0000"/>
              </a:solidFill>
            </a:endParaRPr>
          </a:p>
        </p:txBody>
      </p:sp>
      <p:pic>
        <p:nvPicPr>
          <p:cNvPr id="5" name="Picture 4">
            <a:extLst>
              <a:ext uri="{FF2B5EF4-FFF2-40B4-BE49-F238E27FC236}">
                <a16:creationId xmlns:a16="http://schemas.microsoft.com/office/drawing/2014/main" id="{6A90CA79-7E0A-A24A-8495-5E1156EEC62E}"/>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81631" y="876393"/>
            <a:ext cx="8986669" cy="4828948"/>
          </a:xfrm>
          <a:prstGeom prst="rect">
            <a:avLst/>
          </a:prstGeom>
        </p:spPr>
      </p:pic>
    </p:spTree>
    <p:extLst>
      <p:ext uri="{BB962C8B-B14F-4D97-AF65-F5344CB8AC3E}">
        <p14:creationId xmlns:p14="http://schemas.microsoft.com/office/powerpoint/2010/main" val="17882871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9B818F5-B3C3-4849-A9B7-22DA74964821}"/>
              </a:ext>
            </a:extLst>
          </p:cNvPr>
          <p:cNvSpPr>
            <a:spLocks noGrp="1"/>
          </p:cNvSpPr>
          <p:nvPr>
            <p:ph type="body" sz="quarter" idx="10"/>
          </p:nvPr>
        </p:nvSpPr>
        <p:spPr/>
        <p:txBody>
          <a:bodyPr>
            <a:normAutofit/>
          </a:bodyPr>
          <a:lstStyle/>
          <a:p>
            <a:r>
              <a:rPr lang="en-US" sz="2600" dirty="0"/>
              <a:t>Findings: Strong evidence for recommendations</a:t>
            </a:r>
          </a:p>
        </p:txBody>
      </p:sp>
      <p:pic>
        <p:nvPicPr>
          <p:cNvPr id="7" name="Picture 6">
            <a:extLst>
              <a:ext uri="{FF2B5EF4-FFF2-40B4-BE49-F238E27FC236}">
                <a16:creationId xmlns:a16="http://schemas.microsoft.com/office/drawing/2014/main" id="{0741756B-033C-E845-BEAA-4492AF54DCBD}"/>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961420" y="975249"/>
            <a:ext cx="5227092" cy="4929206"/>
          </a:xfrm>
          <a:prstGeom prst="rect">
            <a:avLst/>
          </a:prstGeom>
        </p:spPr>
      </p:pic>
      <p:sp>
        <p:nvSpPr>
          <p:cNvPr id="5" name="TextBox 4">
            <a:extLst>
              <a:ext uri="{FF2B5EF4-FFF2-40B4-BE49-F238E27FC236}">
                <a16:creationId xmlns:a16="http://schemas.microsoft.com/office/drawing/2014/main" id="{16B30233-2FF4-F14A-B74A-6ECE2CF25A04}"/>
              </a:ext>
            </a:extLst>
          </p:cNvPr>
          <p:cNvSpPr txBox="1"/>
          <p:nvPr/>
        </p:nvSpPr>
        <p:spPr>
          <a:xfrm>
            <a:off x="2939720" y="6116856"/>
            <a:ext cx="3270492" cy="335459"/>
          </a:xfrm>
          <a:prstGeom prst="rect">
            <a:avLst/>
          </a:prstGeom>
        </p:spPr>
        <p:txBody>
          <a:bodyPr wrap="square" rtlCol="0">
            <a:noAutofit/>
          </a:bodyPr>
          <a:lstStyle/>
          <a:p>
            <a:pPr algn="ctr">
              <a:spcAft>
                <a:spcPts val="600"/>
              </a:spcAft>
            </a:pPr>
            <a:r>
              <a:rPr lang="en-US"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a:t>
            </a:r>
            <a:r>
              <a:rPr lang="en-US"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summarymatrix</a:t>
            </a:r>
            <a:endParaRPr lang="en-US" b="1" spc="-40" dirty="0">
              <a:solidFill>
                <a:schemeClr val="tx2"/>
              </a:solidFill>
              <a:latin typeface="Segoe UI" panose="020B0502040204020203" pitchFamily="34" charset="0"/>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539006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FF4D0094-8FCD-4544-A4DA-CFF18F596ABF}"/>
              </a:ext>
            </a:extLst>
          </p:cNvPr>
          <p:cNvSpPr>
            <a:spLocks noGrp="1"/>
          </p:cNvSpPr>
          <p:nvPr>
            <p:ph type="body" sz="quarter" idx="10"/>
          </p:nvPr>
        </p:nvSpPr>
        <p:spPr/>
        <p:txBody>
          <a:bodyPr/>
          <a:lstStyle/>
          <a:p>
            <a:r>
              <a:rPr lang="en-US"/>
              <a:t>The World Cancer Research Fund Network</a:t>
            </a:r>
            <a:endParaRPr lang="en-US" dirty="0"/>
          </a:p>
        </p:txBody>
      </p:sp>
      <p:sp>
        <p:nvSpPr>
          <p:cNvPr id="6" name="TextBox 5">
            <a:extLst>
              <a:ext uri="{FF2B5EF4-FFF2-40B4-BE49-F238E27FC236}">
                <a16:creationId xmlns:a16="http://schemas.microsoft.com/office/drawing/2014/main" id="{6A95FF16-C7A4-2341-AF06-BE3925CD23AB}"/>
              </a:ext>
            </a:extLst>
          </p:cNvPr>
          <p:cNvSpPr txBox="1"/>
          <p:nvPr/>
        </p:nvSpPr>
        <p:spPr>
          <a:xfrm>
            <a:off x="5638866" y="2623510"/>
            <a:ext cx="3257873" cy="1569660"/>
          </a:xfrm>
          <a:prstGeom prst="rect">
            <a:avLst/>
          </a:prstGeom>
          <a:ln w="31750">
            <a:solidFill>
              <a:schemeClr val="accent1"/>
            </a:solidFill>
          </a:ln>
          <a:effectLst>
            <a:softEdge rad="0"/>
          </a:effectLst>
        </p:spPr>
        <p:style>
          <a:lnRef idx="2">
            <a:schemeClr val="accent1"/>
          </a:lnRef>
          <a:fillRef idx="1">
            <a:schemeClr val="lt1"/>
          </a:fillRef>
          <a:effectRef idx="0">
            <a:schemeClr val="accent1"/>
          </a:effectRef>
          <a:fontRef idx="minor">
            <a:schemeClr val="dk1"/>
          </a:fontRef>
        </p:style>
        <p:txBody>
          <a:bodyPr wrap="square" rtlCol="0">
            <a:spAutoFit/>
          </a:bodyPr>
          <a:lstStyle/>
          <a:p>
            <a:pPr lvl="0">
              <a:buClr>
                <a:schemeClr val="accent1"/>
              </a:buClr>
            </a:pPr>
            <a:r>
              <a:rPr lang="en-US" sz="1600" b="1" dirty="0">
                <a:solidFill>
                  <a:srgbClr val="464646"/>
                </a:solidFill>
              </a:rPr>
              <a:t>World Cancer Research Fund International </a:t>
            </a:r>
            <a:r>
              <a:rPr lang="en-US" sz="1600" dirty="0">
                <a:solidFill>
                  <a:srgbClr val="464646"/>
                </a:solidFill>
              </a:rPr>
              <a:t>leads and unifies a network of cancer charities with a global reach, dedicated to the prevention of cancer through </a:t>
            </a:r>
            <a:r>
              <a:rPr lang="en-US" sz="1600" b="1" dirty="0">
                <a:solidFill>
                  <a:srgbClr val="464646"/>
                </a:solidFill>
              </a:rPr>
              <a:t>diet, nutrition and physical activity</a:t>
            </a:r>
            <a:r>
              <a:rPr lang="en-US" sz="1600" dirty="0">
                <a:solidFill>
                  <a:srgbClr val="464646"/>
                </a:solidFill>
              </a:rPr>
              <a:t>.</a:t>
            </a:r>
          </a:p>
        </p:txBody>
      </p:sp>
      <p:sp>
        <p:nvSpPr>
          <p:cNvPr id="9" name="TextBox 8">
            <a:extLst>
              <a:ext uri="{FF2B5EF4-FFF2-40B4-BE49-F238E27FC236}">
                <a16:creationId xmlns:a16="http://schemas.microsoft.com/office/drawing/2014/main" id="{803A711B-798A-FC4C-A1E6-AD03570B2F0F}"/>
              </a:ext>
            </a:extLst>
          </p:cNvPr>
          <p:cNvSpPr txBox="1"/>
          <p:nvPr/>
        </p:nvSpPr>
        <p:spPr>
          <a:xfrm>
            <a:off x="2833162" y="6142229"/>
            <a:ext cx="3483608" cy="415339"/>
          </a:xfrm>
          <a:prstGeom prst="rect">
            <a:avLst/>
          </a:prstGeom>
        </p:spPr>
        <p:txBody>
          <a:bodyPr wrap="square" rtlCol="0">
            <a:noAutofit/>
          </a:bodyPr>
          <a:lstStyle/>
          <a:p>
            <a:pPr algn="ctr">
              <a:spcAft>
                <a:spcPts val="600"/>
              </a:spcAft>
            </a:pPr>
            <a:r>
              <a:rPr lang="en-US"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/about-the-report</a:t>
            </a:r>
          </a:p>
        </p:txBody>
      </p:sp>
      <p:grpSp>
        <p:nvGrpSpPr>
          <p:cNvPr id="3" name="Group 2">
            <a:extLst>
              <a:ext uri="{FF2B5EF4-FFF2-40B4-BE49-F238E27FC236}">
                <a16:creationId xmlns:a16="http://schemas.microsoft.com/office/drawing/2014/main" id="{60EE05E7-7643-8546-BB5D-C2AEA4D41A68}"/>
              </a:ext>
            </a:extLst>
          </p:cNvPr>
          <p:cNvGrpSpPr/>
          <p:nvPr/>
        </p:nvGrpSpPr>
        <p:grpSpPr>
          <a:xfrm>
            <a:off x="-500992" y="1044277"/>
            <a:ext cx="6849313" cy="4727111"/>
            <a:chOff x="-123104" y="1050171"/>
            <a:chExt cx="6849313" cy="4727111"/>
          </a:xfrm>
        </p:grpSpPr>
        <p:pic>
          <p:nvPicPr>
            <p:cNvPr id="5" name="Picture 4">
              <a:extLst>
                <a:ext uri="{FF2B5EF4-FFF2-40B4-BE49-F238E27FC236}">
                  <a16:creationId xmlns:a16="http://schemas.microsoft.com/office/drawing/2014/main" id="{E4409C2E-64BE-8348-9FF3-43F82933E7B4}"/>
                </a:ext>
              </a:extLst>
            </p:cNvPr>
            <p:cNvPicPr>
              <a:picLocks noChangeAspect="1"/>
            </p:cNvPicPr>
            <p:nvPr/>
          </p:nvPicPr>
          <p:blipFill rotWithShape="1">
            <a:blip r:embed="rId3">
              <a:extLst>
                <a:ext uri="{28A0092B-C50C-407E-A947-70E740481C1C}">
                  <a14:useLocalDpi xmlns:a14="http://schemas.microsoft.com/office/drawing/2010/main"/>
                </a:ext>
              </a:extLst>
            </a:blip>
            <a:srcRect t="14033" b="14442"/>
            <a:stretch/>
          </p:blipFill>
          <p:spPr>
            <a:xfrm>
              <a:off x="-123104" y="1470311"/>
              <a:ext cx="6849313" cy="3936131"/>
            </a:xfrm>
            <a:prstGeom prst="rect">
              <a:avLst/>
            </a:prstGeom>
          </p:spPr>
        </p:pic>
        <p:sp>
          <p:nvSpPr>
            <p:cNvPr id="2" name="TextBox 1">
              <a:extLst>
                <a:ext uri="{FF2B5EF4-FFF2-40B4-BE49-F238E27FC236}">
                  <a16:creationId xmlns:a16="http://schemas.microsoft.com/office/drawing/2014/main" id="{637AB786-2351-6C43-ADF7-E7A6B9C0251B}"/>
                </a:ext>
              </a:extLst>
            </p:cNvPr>
            <p:cNvSpPr txBox="1"/>
            <p:nvPr/>
          </p:nvSpPr>
          <p:spPr>
            <a:xfrm>
              <a:off x="477245" y="1050171"/>
              <a:ext cx="1926346" cy="387882"/>
            </a:xfrm>
            <a:prstGeom prst="rect">
              <a:avLst/>
            </a:prstGeom>
          </p:spPr>
          <p:txBody>
            <a:bodyPr wrap="square" rtlCol="0">
              <a:noAutofit/>
            </a:bodyPr>
            <a:lstStyle/>
            <a:p>
              <a:pPr algn="ctr">
                <a:spcAft>
                  <a:spcPts val="600"/>
                </a:spcAft>
              </a:pPr>
              <a:r>
                <a:rPr lang="en-US" sz="1400" b="1" spc="-40" dirty="0">
                  <a:solidFill>
                    <a:srgbClr val="7030A0"/>
                  </a:solidFill>
                  <a:latin typeface="Segoe UI" panose="020B0502040204020203" pitchFamily="34" charset="0"/>
                  <a:ea typeface="Segoe UI" panose="020B0502040204020203" pitchFamily="34" charset="0"/>
                  <a:cs typeface="Segoe UI" panose="020B0502040204020203" pitchFamily="34" charset="0"/>
                </a:rPr>
                <a:t>American Institute for Cancer Research</a:t>
              </a:r>
            </a:p>
          </p:txBody>
        </p:sp>
        <p:sp>
          <p:nvSpPr>
            <p:cNvPr id="7" name="TextBox 6">
              <a:extLst>
                <a:ext uri="{FF2B5EF4-FFF2-40B4-BE49-F238E27FC236}">
                  <a16:creationId xmlns:a16="http://schemas.microsoft.com/office/drawing/2014/main" id="{121AFEEC-77BE-DD4C-91A9-DE0A679BBD12}"/>
                </a:ext>
              </a:extLst>
            </p:cNvPr>
            <p:cNvSpPr txBox="1"/>
            <p:nvPr/>
          </p:nvSpPr>
          <p:spPr>
            <a:xfrm>
              <a:off x="4109069" y="1050171"/>
              <a:ext cx="1926346" cy="387882"/>
            </a:xfrm>
            <a:prstGeom prst="rect">
              <a:avLst/>
            </a:prstGeom>
          </p:spPr>
          <p:txBody>
            <a:bodyPr wrap="square" rtlCol="0">
              <a:noAutofit/>
            </a:bodyPr>
            <a:lstStyle/>
            <a:p>
              <a:pPr algn="ctr">
                <a:spcAft>
                  <a:spcPts val="600"/>
                </a:spcAft>
              </a:pPr>
              <a:r>
                <a:rPr lang="en-US" sz="1400" b="1" spc="-40" dirty="0" err="1">
                  <a:solidFill>
                    <a:srgbClr val="7030A0"/>
                  </a:solidFill>
                  <a:latin typeface="Segoe UI" panose="020B0502040204020203" pitchFamily="34" charset="0"/>
                  <a:ea typeface="Segoe UI" panose="020B0502040204020203" pitchFamily="34" charset="0"/>
                  <a:cs typeface="Segoe UI" panose="020B0502040204020203" pitchFamily="34" charset="0"/>
                </a:rPr>
                <a:t>Wereld</a:t>
              </a:r>
              <a:r>
                <a:rPr lang="en-US" sz="1400" b="1" spc="-40" dirty="0">
                  <a:solidFill>
                    <a:srgbClr val="7030A0"/>
                  </a:solidFill>
                  <a:latin typeface="Segoe UI" panose="020B0502040204020203" pitchFamily="34" charset="0"/>
                  <a:ea typeface="Segoe UI" panose="020B0502040204020203" pitchFamily="34" charset="0"/>
                  <a:cs typeface="Segoe UI" panose="020B0502040204020203" pitchFamily="34" charset="0"/>
                </a:rPr>
                <a:t> </a:t>
              </a:r>
              <a:r>
                <a:rPr lang="en-US" sz="1400" b="1" spc="-40" dirty="0" err="1">
                  <a:solidFill>
                    <a:srgbClr val="7030A0"/>
                  </a:solidFill>
                  <a:latin typeface="Segoe UI" panose="020B0502040204020203" pitchFamily="34" charset="0"/>
                  <a:ea typeface="Segoe UI" panose="020B0502040204020203" pitchFamily="34" charset="0"/>
                  <a:cs typeface="Segoe UI" panose="020B0502040204020203" pitchFamily="34" charset="0"/>
                </a:rPr>
                <a:t>Kanker</a:t>
              </a:r>
              <a:r>
                <a:rPr lang="en-US" sz="1400" b="1" spc="-40" dirty="0">
                  <a:solidFill>
                    <a:srgbClr val="7030A0"/>
                  </a:solidFill>
                  <a:latin typeface="Segoe UI" panose="020B0502040204020203" pitchFamily="34" charset="0"/>
                  <a:ea typeface="Segoe UI" panose="020B0502040204020203" pitchFamily="34" charset="0"/>
                  <a:cs typeface="Segoe UI" panose="020B0502040204020203" pitchFamily="34" charset="0"/>
                </a:rPr>
                <a:t> </a:t>
              </a:r>
              <a:r>
                <a:rPr lang="en-US" sz="1400" b="1" spc="-40" dirty="0" err="1">
                  <a:solidFill>
                    <a:srgbClr val="7030A0"/>
                  </a:solidFill>
                  <a:latin typeface="Segoe UI" panose="020B0502040204020203" pitchFamily="34" charset="0"/>
                  <a:ea typeface="Segoe UI" panose="020B0502040204020203" pitchFamily="34" charset="0"/>
                  <a:cs typeface="Segoe UI" panose="020B0502040204020203" pitchFamily="34" charset="0"/>
                </a:rPr>
                <a:t>Onderzoek</a:t>
              </a:r>
              <a:r>
                <a:rPr lang="en-US" sz="1400" b="1" spc="-40" dirty="0">
                  <a:solidFill>
                    <a:srgbClr val="7030A0"/>
                  </a:solidFill>
                  <a:latin typeface="Segoe UI" panose="020B0502040204020203" pitchFamily="34" charset="0"/>
                  <a:ea typeface="Segoe UI" panose="020B0502040204020203" pitchFamily="34" charset="0"/>
                  <a:cs typeface="Segoe UI" panose="020B0502040204020203" pitchFamily="34" charset="0"/>
                </a:rPr>
                <a:t> </a:t>
              </a:r>
              <a:r>
                <a:rPr lang="en-US" sz="1400" b="1" spc="-40" dirty="0" err="1">
                  <a:solidFill>
                    <a:srgbClr val="7030A0"/>
                  </a:solidFill>
                  <a:latin typeface="Segoe UI" panose="020B0502040204020203" pitchFamily="34" charset="0"/>
                  <a:ea typeface="Segoe UI" panose="020B0502040204020203" pitchFamily="34" charset="0"/>
                  <a:cs typeface="Segoe UI" panose="020B0502040204020203" pitchFamily="34" charset="0"/>
                </a:rPr>
                <a:t>Fonds</a:t>
              </a:r>
              <a:endParaRPr lang="en-US" sz="1400" b="1" spc="-40" dirty="0">
                <a:solidFill>
                  <a:srgbClr val="7030A0"/>
                </a:solidFill>
                <a:latin typeface="Segoe UI" panose="020B0502040204020203" pitchFamily="34" charset="0"/>
                <a:ea typeface="Segoe UI" panose="020B0502040204020203" pitchFamily="34" charset="0"/>
                <a:cs typeface="Segoe UI" panose="020B0502040204020203" pitchFamily="34" charset="0"/>
              </a:endParaRPr>
            </a:p>
          </p:txBody>
        </p:sp>
        <p:sp>
          <p:nvSpPr>
            <p:cNvPr id="8" name="TextBox 7">
              <a:extLst>
                <a:ext uri="{FF2B5EF4-FFF2-40B4-BE49-F238E27FC236}">
                  <a16:creationId xmlns:a16="http://schemas.microsoft.com/office/drawing/2014/main" id="{38943F71-E102-8A41-9B8E-573F002931E6}"/>
                </a:ext>
              </a:extLst>
            </p:cNvPr>
            <p:cNvSpPr txBox="1"/>
            <p:nvPr/>
          </p:nvSpPr>
          <p:spPr>
            <a:xfrm>
              <a:off x="3775510" y="5389400"/>
              <a:ext cx="2593464" cy="387882"/>
            </a:xfrm>
            <a:prstGeom prst="rect">
              <a:avLst/>
            </a:prstGeom>
          </p:spPr>
          <p:txBody>
            <a:bodyPr wrap="square" rtlCol="0">
              <a:noAutofit/>
            </a:bodyPr>
            <a:lstStyle/>
            <a:p>
              <a:pPr algn="ctr">
                <a:spcAft>
                  <a:spcPts val="600"/>
                </a:spcAft>
              </a:pPr>
              <a:r>
                <a:rPr lang="en-US" sz="1400" b="1" spc="-40" dirty="0">
                  <a:solidFill>
                    <a:srgbClr val="7030A0"/>
                  </a:solidFill>
                  <a:latin typeface="Segoe UI" panose="020B0502040204020203" pitchFamily="34" charset="0"/>
                  <a:ea typeface="Segoe UI" panose="020B0502040204020203" pitchFamily="34" charset="0"/>
                  <a:cs typeface="Segoe UI" panose="020B0502040204020203" pitchFamily="34" charset="0"/>
                </a:rPr>
                <a:t>World Cancer Research Fund Hong Kong</a:t>
              </a:r>
            </a:p>
          </p:txBody>
        </p:sp>
        <p:sp>
          <p:nvSpPr>
            <p:cNvPr id="10" name="TextBox 9">
              <a:extLst>
                <a:ext uri="{FF2B5EF4-FFF2-40B4-BE49-F238E27FC236}">
                  <a16:creationId xmlns:a16="http://schemas.microsoft.com/office/drawing/2014/main" id="{EAA7CF3F-8BAE-A646-9D72-C3D7A7FDC2FB}"/>
                </a:ext>
              </a:extLst>
            </p:cNvPr>
            <p:cNvSpPr txBox="1"/>
            <p:nvPr/>
          </p:nvSpPr>
          <p:spPr>
            <a:xfrm>
              <a:off x="477245" y="5389400"/>
              <a:ext cx="1926346" cy="387882"/>
            </a:xfrm>
            <a:prstGeom prst="rect">
              <a:avLst/>
            </a:prstGeom>
          </p:spPr>
          <p:txBody>
            <a:bodyPr wrap="square" rtlCol="0">
              <a:noAutofit/>
            </a:bodyPr>
            <a:lstStyle/>
            <a:p>
              <a:pPr algn="ctr">
                <a:spcAft>
                  <a:spcPts val="600"/>
                </a:spcAft>
              </a:pPr>
              <a:r>
                <a:rPr lang="en-US" sz="1400" b="1" spc="-40" dirty="0">
                  <a:solidFill>
                    <a:srgbClr val="7030A0"/>
                  </a:solidFill>
                  <a:latin typeface="Segoe UI" panose="020B0502040204020203" pitchFamily="34" charset="0"/>
                  <a:ea typeface="Segoe UI" panose="020B0502040204020203" pitchFamily="34" charset="0"/>
                  <a:cs typeface="Segoe UI" panose="020B0502040204020203" pitchFamily="34" charset="0"/>
                </a:rPr>
                <a:t>World Cancer Research Fund UK</a:t>
              </a:r>
            </a:p>
          </p:txBody>
        </p:sp>
      </p:grpSp>
    </p:spTree>
    <p:extLst>
      <p:ext uri="{BB962C8B-B14F-4D97-AF65-F5344CB8AC3E}">
        <p14:creationId xmlns:p14="http://schemas.microsoft.com/office/powerpoint/2010/main" val="33554392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5BA695F-203A-EC46-8564-85CB09F183B9}"/>
              </a:ext>
            </a:extLst>
          </p:cNvPr>
          <p:cNvSpPr>
            <a:spLocks noGrp="1"/>
          </p:cNvSpPr>
          <p:nvPr>
            <p:ph type="body" sz="quarter" idx="11"/>
          </p:nvPr>
        </p:nvSpPr>
        <p:spPr>
          <a:xfrm>
            <a:off x="2872730" y="6113300"/>
            <a:ext cx="3395068" cy="382386"/>
          </a:xfrm>
        </p:spPr>
        <p:txBody>
          <a:bodyPr/>
          <a:lstStyle/>
          <a:p>
            <a:pPr marL="0" indent="0" algn="ctr">
              <a:buNone/>
            </a:pPr>
            <a:r>
              <a:rPr lang="en-US" sz="1800" dirty="0" err="1">
                <a:solidFill>
                  <a:schemeClr val="tx2"/>
                </a:solidFill>
              </a:rPr>
              <a:t>wcrf.org</a:t>
            </a:r>
            <a:r>
              <a:rPr lang="en-US" sz="1800" dirty="0">
                <a:solidFill>
                  <a:schemeClr val="tx2"/>
                </a:solidFill>
              </a:rPr>
              <a:t>/</a:t>
            </a:r>
            <a:r>
              <a:rPr lang="en-US" sz="1800" dirty="0" err="1">
                <a:solidFill>
                  <a:schemeClr val="tx2"/>
                </a:solidFill>
              </a:rPr>
              <a:t>interactivematrix</a:t>
            </a:r>
            <a:endParaRPr lang="en-US" sz="1800" dirty="0">
              <a:solidFill>
                <a:schemeClr val="tx2"/>
              </a:solidFill>
            </a:endParaRPr>
          </a:p>
        </p:txBody>
      </p:sp>
      <p:sp>
        <p:nvSpPr>
          <p:cNvPr id="4" name="Text Placeholder 3">
            <a:extLst>
              <a:ext uri="{FF2B5EF4-FFF2-40B4-BE49-F238E27FC236}">
                <a16:creationId xmlns:a16="http://schemas.microsoft.com/office/drawing/2014/main" id="{6A38BD98-9866-6440-AC2B-C9DF5740B346}"/>
              </a:ext>
            </a:extLst>
          </p:cNvPr>
          <p:cNvSpPr>
            <a:spLocks noGrp="1"/>
          </p:cNvSpPr>
          <p:nvPr>
            <p:ph type="body" sz="quarter" idx="10"/>
          </p:nvPr>
        </p:nvSpPr>
        <p:spPr/>
        <p:txBody>
          <a:bodyPr/>
          <a:lstStyle/>
          <a:p>
            <a:r>
              <a:rPr lang="en-US" dirty="0"/>
              <a:t>Interactive matrix</a:t>
            </a:r>
          </a:p>
        </p:txBody>
      </p:sp>
      <p:pic>
        <p:nvPicPr>
          <p:cNvPr id="7" name="Picture 6">
            <a:extLst>
              <a:ext uri="{FF2B5EF4-FFF2-40B4-BE49-F238E27FC236}">
                <a16:creationId xmlns:a16="http://schemas.microsoft.com/office/drawing/2014/main" id="{DADD5BED-796E-CC41-9F07-3570AD5B4F10}"/>
              </a:ext>
            </a:extLst>
          </p:cNvPr>
          <p:cNvPicPr>
            <a:picLocks noChangeAspect="1"/>
          </p:cNvPicPr>
          <p:nvPr/>
        </p:nvPicPr>
        <p:blipFill>
          <a:blip r:embed="rId3"/>
          <a:stretch>
            <a:fillRect/>
          </a:stretch>
        </p:blipFill>
        <p:spPr>
          <a:xfrm>
            <a:off x="732283" y="964459"/>
            <a:ext cx="7675961" cy="5049016"/>
          </a:xfrm>
          <a:prstGeom prst="rect">
            <a:avLst/>
          </a:prstGeom>
        </p:spPr>
      </p:pic>
    </p:spTree>
    <p:extLst>
      <p:ext uri="{BB962C8B-B14F-4D97-AF65-F5344CB8AC3E}">
        <p14:creationId xmlns:p14="http://schemas.microsoft.com/office/powerpoint/2010/main" val="31730520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D8C6785-26E4-994F-B13A-D08B9BED9DD9}"/>
              </a:ext>
            </a:extLst>
          </p:cNvPr>
          <p:cNvSpPr>
            <a:spLocks noGrp="1"/>
          </p:cNvSpPr>
          <p:nvPr>
            <p:ph type="body" sz="quarter" idx="10"/>
          </p:nvPr>
        </p:nvSpPr>
        <p:spPr/>
        <p:txBody>
          <a:bodyPr/>
          <a:lstStyle/>
          <a:p>
            <a:r>
              <a:rPr lang="en-US" dirty="0"/>
              <a:t>Strong evidence findings (1)</a:t>
            </a:r>
          </a:p>
        </p:txBody>
      </p:sp>
      <p:graphicFrame>
        <p:nvGraphicFramePr>
          <p:cNvPr id="4" name="Table 3">
            <a:extLst>
              <a:ext uri="{FF2B5EF4-FFF2-40B4-BE49-F238E27FC236}">
                <a16:creationId xmlns:a16="http://schemas.microsoft.com/office/drawing/2014/main" id="{DC3B1620-6E8E-564A-BA43-68A35C32A789}"/>
              </a:ext>
            </a:extLst>
          </p:cNvPr>
          <p:cNvGraphicFramePr>
            <a:graphicFrameLocks noGrp="1"/>
          </p:cNvGraphicFramePr>
          <p:nvPr>
            <p:extLst/>
          </p:nvPr>
        </p:nvGraphicFramePr>
        <p:xfrm>
          <a:off x="401218" y="774665"/>
          <a:ext cx="8347496" cy="5258602"/>
        </p:xfrm>
        <a:graphic>
          <a:graphicData uri="http://schemas.openxmlformats.org/drawingml/2006/table">
            <a:tbl>
              <a:tblPr firstRow="1" bandRow="1">
                <a:tableStyleId>{2D5ABB26-0587-4C30-8999-92F81FD0307C}</a:tableStyleId>
              </a:tblPr>
              <a:tblGrid>
                <a:gridCol w="1986382">
                  <a:extLst>
                    <a:ext uri="{9D8B030D-6E8A-4147-A177-3AD203B41FA5}">
                      <a16:colId xmlns:a16="http://schemas.microsoft.com/office/drawing/2014/main" val="2227560855"/>
                    </a:ext>
                  </a:extLst>
                </a:gridCol>
                <a:gridCol w="2222500">
                  <a:extLst>
                    <a:ext uri="{9D8B030D-6E8A-4147-A177-3AD203B41FA5}">
                      <a16:colId xmlns:a16="http://schemas.microsoft.com/office/drawing/2014/main" val="1866888590"/>
                    </a:ext>
                  </a:extLst>
                </a:gridCol>
                <a:gridCol w="4138614">
                  <a:extLst>
                    <a:ext uri="{9D8B030D-6E8A-4147-A177-3AD203B41FA5}">
                      <a16:colId xmlns:a16="http://schemas.microsoft.com/office/drawing/2014/main" val="3793526091"/>
                    </a:ext>
                  </a:extLst>
                </a:gridCol>
              </a:tblGrid>
              <a:tr h="679784">
                <a:tc>
                  <a:txBody>
                    <a:bodyPr/>
                    <a:lstStyle/>
                    <a:p>
                      <a:pPr algn="ctr"/>
                      <a:r>
                        <a:rPr lang="en-GB" sz="2000" b="1" dirty="0">
                          <a:solidFill>
                            <a:schemeClr val="bg1"/>
                          </a:solidFill>
                        </a:rPr>
                        <a:t>Exposure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GB" sz="2000" b="1" dirty="0">
                          <a:solidFill>
                            <a:schemeClr val="bg1"/>
                          </a:solidFill>
                        </a:rPr>
                        <a:t>Direction of effect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GB" sz="2000" b="1" dirty="0">
                          <a:solidFill>
                            <a:schemeClr val="bg1"/>
                          </a:solidFill>
                        </a:rPr>
                        <a:t>Outcomes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640323002"/>
                  </a:ext>
                </a:extLst>
              </a:tr>
              <a:tr h="2926027">
                <a:tc>
                  <a:txBody>
                    <a:bodyPr/>
                    <a:lstStyle/>
                    <a:p>
                      <a:pPr algn="ctr"/>
                      <a:r>
                        <a:rPr lang="en-GB" sz="2000" b="1" dirty="0"/>
                        <a:t>Greater body fatness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2000" b="1" dirty="0">
                          <a:solidFill>
                            <a:srgbClr val="FF0000"/>
                          </a:solidFill>
                        </a:rPr>
                        <a:t>Increases risk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lgn="l">
                        <a:buClr>
                          <a:schemeClr val="accent1"/>
                        </a:buClr>
                        <a:buFont typeface="Arial" panose="020B0604020202020204" pitchFamily="34" charset="0"/>
                        <a:buChar char="•"/>
                      </a:pPr>
                      <a:r>
                        <a:rPr lang="en-GB" sz="1600" dirty="0"/>
                        <a:t>Mouth, pharynx and larynx </a:t>
                      </a:r>
                    </a:p>
                    <a:p>
                      <a:pPr marL="285750" indent="-285750" algn="l">
                        <a:buClr>
                          <a:schemeClr val="accent1"/>
                        </a:buClr>
                        <a:buFont typeface="Arial" panose="020B0604020202020204" pitchFamily="34" charset="0"/>
                        <a:buChar char="•"/>
                      </a:pPr>
                      <a:r>
                        <a:rPr lang="en-GB" sz="1600" dirty="0"/>
                        <a:t>Oesophagus (adenocarcinoma)</a:t>
                      </a:r>
                    </a:p>
                    <a:p>
                      <a:pPr marL="285750" indent="-285750" algn="l">
                        <a:buClr>
                          <a:schemeClr val="accent1"/>
                        </a:buClr>
                        <a:buFont typeface="Arial" panose="020B0604020202020204" pitchFamily="34" charset="0"/>
                        <a:buChar char="•"/>
                      </a:pPr>
                      <a:r>
                        <a:rPr lang="en-GB" sz="1600" dirty="0"/>
                        <a:t>Stomach (cardia) </a:t>
                      </a:r>
                    </a:p>
                    <a:p>
                      <a:pPr marL="285750" indent="-285750" algn="l">
                        <a:buClr>
                          <a:schemeClr val="accent1"/>
                        </a:buClr>
                        <a:buFont typeface="Arial" panose="020B0604020202020204" pitchFamily="34" charset="0"/>
                        <a:buChar char="•"/>
                      </a:pPr>
                      <a:r>
                        <a:rPr lang="en-GB" sz="1600" dirty="0"/>
                        <a:t>Pancreas</a:t>
                      </a:r>
                    </a:p>
                    <a:p>
                      <a:pPr marL="285750" indent="-285750" algn="l">
                        <a:buClr>
                          <a:schemeClr val="accent1"/>
                        </a:buClr>
                        <a:buFont typeface="Arial" panose="020B0604020202020204" pitchFamily="34" charset="0"/>
                        <a:buChar char="•"/>
                      </a:pPr>
                      <a:r>
                        <a:rPr lang="en-GB" sz="1600" dirty="0"/>
                        <a:t>Gallbladder </a:t>
                      </a:r>
                    </a:p>
                    <a:p>
                      <a:pPr marL="285750" indent="-285750" algn="l">
                        <a:buClr>
                          <a:schemeClr val="accent1"/>
                        </a:buClr>
                        <a:buFont typeface="Arial" panose="020B0604020202020204" pitchFamily="34" charset="0"/>
                        <a:buChar char="•"/>
                      </a:pPr>
                      <a:r>
                        <a:rPr lang="en-GB" sz="1600" dirty="0"/>
                        <a:t>Liver</a:t>
                      </a:r>
                    </a:p>
                    <a:p>
                      <a:pPr marL="285750" indent="-285750" algn="l">
                        <a:buClr>
                          <a:schemeClr val="accent1"/>
                        </a:buClr>
                        <a:buFont typeface="Arial" panose="020B0604020202020204" pitchFamily="34" charset="0"/>
                        <a:buChar char="•"/>
                      </a:pPr>
                      <a:r>
                        <a:rPr lang="en-GB" sz="1600" dirty="0" err="1"/>
                        <a:t>Colorectum</a:t>
                      </a:r>
                      <a:r>
                        <a:rPr lang="en-GB" sz="1600" dirty="0"/>
                        <a:t> </a:t>
                      </a:r>
                    </a:p>
                    <a:p>
                      <a:pPr marL="285750" indent="-285750" algn="l">
                        <a:buClr>
                          <a:schemeClr val="accent1"/>
                        </a:buClr>
                        <a:buFont typeface="Arial" panose="020B0604020202020204" pitchFamily="34" charset="0"/>
                        <a:buChar char="•"/>
                      </a:pPr>
                      <a:r>
                        <a:rPr lang="en-GB" sz="1600" dirty="0"/>
                        <a:t>Breast (</a:t>
                      </a:r>
                      <a:r>
                        <a:rPr lang="en-GB" sz="1600" dirty="0" err="1"/>
                        <a:t>postmenopause</a:t>
                      </a:r>
                      <a:r>
                        <a:rPr lang="en-GB" sz="1600" dirty="0"/>
                        <a:t>) </a:t>
                      </a:r>
                    </a:p>
                    <a:p>
                      <a:pPr marL="285750" indent="-285750" algn="l">
                        <a:buClr>
                          <a:schemeClr val="accent1"/>
                        </a:buClr>
                        <a:buFont typeface="Arial" panose="020B0604020202020204" pitchFamily="34" charset="0"/>
                        <a:buChar char="•"/>
                      </a:pPr>
                      <a:r>
                        <a:rPr lang="en-GB" sz="1600" dirty="0"/>
                        <a:t>Ovary </a:t>
                      </a:r>
                    </a:p>
                    <a:p>
                      <a:pPr marL="285750" indent="-285750" algn="l">
                        <a:buClr>
                          <a:schemeClr val="accent1"/>
                        </a:buClr>
                        <a:buFont typeface="Arial" panose="020B0604020202020204" pitchFamily="34" charset="0"/>
                        <a:buChar char="•"/>
                      </a:pPr>
                      <a:r>
                        <a:rPr lang="en-GB" sz="1600" dirty="0"/>
                        <a:t>Endometrium </a:t>
                      </a:r>
                    </a:p>
                    <a:p>
                      <a:pPr marL="285750" indent="-285750" algn="l">
                        <a:buClr>
                          <a:schemeClr val="accent1"/>
                        </a:buClr>
                        <a:buFont typeface="Arial" panose="020B0604020202020204" pitchFamily="34" charset="0"/>
                        <a:buChar char="•"/>
                      </a:pPr>
                      <a:r>
                        <a:rPr lang="en-GB" sz="1600" dirty="0"/>
                        <a:t>Prostate (advanced)</a:t>
                      </a:r>
                    </a:p>
                    <a:p>
                      <a:pPr marL="285750" indent="-285750" algn="l">
                        <a:buClr>
                          <a:schemeClr val="accent1"/>
                        </a:buClr>
                        <a:buFont typeface="Arial" panose="020B0604020202020204" pitchFamily="34" charset="0"/>
                        <a:buChar char="•"/>
                      </a:pPr>
                      <a:r>
                        <a:rPr lang="en-GB" sz="1600" dirty="0"/>
                        <a:t>Kidney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95344035"/>
                  </a:ext>
                </a:extLst>
              </a:tr>
              <a:tr h="999189">
                <a:tc rowSpan="2">
                  <a:txBody>
                    <a:bodyPr/>
                    <a:lstStyle/>
                    <a:p>
                      <a:pPr algn="ctr"/>
                      <a:r>
                        <a:rPr lang="en-GB" sz="2000" b="1" dirty="0"/>
                        <a:t>Physical activity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lang="en-GB" sz="2000" b="1" dirty="0">
                          <a:solidFill>
                            <a:srgbClr val="00B050"/>
                          </a:solidFill>
                        </a:rPr>
                        <a:t>Decreases risk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lgn="l">
                        <a:buClr>
                          <a:schemeClr val="accent1"/>
                        </a:buClr>
                        <a:buFont typeface="Arial" panose="020B0604020202020204" pitchFamily="34" charset="0"/>
                        <a:buChar char="•"/>
                      </a:pPr>
                      <a:r>
                        <a:rPr lang="en-GB" sz="1800" dirty="0"/>
                        <a:t>Colon </a:t>
                      </a:r>
                    </a:p>
                    <a:p>
                      <a:pPr marL="285750" indent="-285750" algn="l">
                        <a:buClr>
                          <a:schemeClr val="accent1"/>
                        </a:buClr>
                        <a:buFont typeface="Arial" panose="020B0604020202020204" pitchFamily="34" charset="0"/>
                        <a:buChar char="•"/>
                      </a:pPr>
                      <a:r>
                        <a:rPr lang="en-GB" sz="1800" dirty="0"/>
                        <a:t>Breast </a:t>
                      </a:r>
                    </a:p>
                    <a:p>
                      <a:pPr marL="285750" indent="-285750" algn="l">
                        <a:buClr>
                          <a:schemeClr val="accent1"/>
                        </a:buClr>
                        <a:buFont typeface="Arial" panose="020B0604020202020204" pitchFamily="34" charset="0"/>
                        <a:buChar char="•"/>
                      </a:pPr>
                      <a:r>
                        <a:rPr lang="en-GB" sz="1800" dirty="0"/>
                        <a:t>Endometrium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84109906"/>
                  </a:ext>
                </a:extLst>
              </a:tr>
              <a:tr h="540854">
                <a:tc vMerge="1">
                  <a:txBody>
                    <a:bodyPr/>
                    <a:lstStyle/>
                    <a:p>
                      <a:pPr algn="ctr"/>
                      <a:endParaRPr lang="en-GB"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GB"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lgn="l">
                        <a:buClr>
                          <a:schemeClr val="accent1"/>
                        </a:buClr>
                        <a:buFont typeface="Arial" panose="020B0604020202020204" pitchFamily="34" charset="0"/>
                        <a:buChar char="•"/>
                      </a:pPr>
                      <a:r>
                        <a:rPr lang="en-GB" sz="1800" dirty="0"/>
                        <a:t>Weight gain, overweight and obesity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03689226"/>
                  </a:ext>
                </a:extLst>
              </a:tr>
            </a:tbl>
          </a:graphicData>
        </a:graphic>
      </p:graphicFrame>
      <p:sp>
        <p:nvSpPr>
          <p:cNvPr id="5" name="TextBox 4">
            <a:extLst>
              <a:ext uri="{FF2B5EF4-FFF2-40B4-BE49-F238E27FC236}">
                <a16:creationId xmlns:a16="http://schemas.microsoft.com/office/drawing/2014/main" id="{9290B551-5918-6F44-A6E1-EC693F4216B6}"/>
              </a:ext>
            </a:extLst>
          </p:cNvPr>
          <p:cNvSpPr txBox="1"/>
          <p:nvPr/>
        </p:nvSpPr>
        <p:spPr>
          <a:xfrm>
            <a:off x="2916203" y="6119341"/>
            <a:ext cx="3331818" cy="322395"/>
          </a:xfrm>
          <a:prstGeom prst="rect">
            <a:avLst/>
          </a:prstGeom>
        </p:spPr>
        <p:txBody>
          <a:bodyPr wrap="square" rtlCol="0">
            <a:noAutofit/>
          </a:bodyPr>
          <a:lstStyle/>
          <a:p>
            <a:pPr algn="ctr">
              <a:spcAft>
                <a:spcPts val="600"/>
              </a:spcAft>
            </a:pPr>
            <a:r>
              <a:rPr lang="en-US"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/exposures</a:t>
            </a:r>
          </a:p>
        </p:txBody>
      </p:sp>
    </p:spTree>
    <p:extLst>
      <p:ext uri="{BB962C8B-B14F-4D97-AF65-F5344CB8AC3E}">
        <p14:creationId xmlns:p14="http://schemas.microsoft.com/office/powerpoint/2010/main" val="18095555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35F66A9-D39C-234E-99D6-DA2A65FC82F0}"/>
              </a:ext>
            </a:extLst>
          </p:cNvPr>
          <p:cNvSpPr>
            <a:spLocks noGrp="1"/>
          </p:cNvSpPr>
          <p:nvPr>
            <p:ph type="body" sz="quarter" idx="10"/>
          </p:nvPr>
        </p:nvSpPr>
        <p:spPr/>
        <p:txBody>
          <a:bodyPr/>
          <a:lstStyle/>
          <a:p>
            <a:r>
              <a:rPr lang="en-US" dirty="0"/>
              <a:t>Strong evidence findings (2)</a:t>
            </a:r>
          </a:p>
        </p:txBody>
      </p:sp>
      <p:graphicFrame>
        <p:nvGraphicFramePr>
          <p:cNvPr id="4" name="Table 3">
            <a:extLst>
              <a:ext uri="{FF2B5EF4-FFF2-40B4-BE49-F238E27FC236}">
                <a16:creationId xmlns:a16="http://schemas.microsoft.com/office/drawing/2014/main" id="{B2DEBDEA-6459-9A47-A4A1-5467B59DB5FA}"/>
              </a:ext>
            </a:extLst>
          </p:cNvPr>
          <p:cNvGraphicFramePr>
            <a:graphicFrameLocks noGrp="1"/>
          </p:cNvGraphicFramePr>
          <p:nvPr>
            <p:extLst/>
          </p:nvPr>
        </p:nvGraphicFramePr>
        <p:xfrm>
          <a:off x="128328" y="1104941"/>
          <a:ext cx="8893276" cy="4750577"/>
        </p:xfrm>
        <a:graphic>
          <a:graphicData uri="http://schemas.openxmlformats.org/drawingml/2006/table">
            <a:tbl>
              <a:tblPr firstRow="1" bandRow="1">
                <a:tableStyleId>{2D5ABB26-0587-4C30-8999-92F81FD0307C}</a:tableStyleId>
              </a:tblPr>
              <a:tblGrid>
                <a:gridCol w="2357722">
                  <a:extLst>
                    <a:ext uri="{9D8B030D-6E8A-4147-A177-3AD203B41FA5}">
                      <a16:colId xmlns:a16="http://schemas.microsoft.com/office/drawing/2014/main" val="2227560855"/>
                    </a:ext>
                  </a:extLst>
                </a:gridCol>
                <a:gridCol w="2285589">
                  <a:extLst>
                    <a:ext uri="{9D8B030D-6E8A-4147-A177-3AD203B41FA5}">
                      <a16:colId xmlns:a16="http://schemas.microsoft.com/office/drawing/2014/main" val="1866888590"/>
                    </a:ext>
                  </a:extLst>
                </a:gridCol>
                <a:gridCol w="4249965">
                  <a:extLst>
                    <a:ext uri="{9D8B030D-6E8A-4147-A177-3AD203B41FA5}">
                      <a16:colId xmlns:a16="http://schemas.microsoft.com/office/drawing/2014/main" val="3793526091"/>
                    </a:ext>
                  </a:extLst>
                </a:gridCol>
              </a:tblGrid>
              <a:tr h="688396">
                <a:tc>
                  <a:txBody>
                    <a:bodyPr/>
                    <a:lstStyle/>
                    <a:p>
                      <a:pPr algn="ctr"/>
                      <a:r>
                        <a:rPr lang="en-GB" sz="2000" b="1" dirty="0">
                          <a:solidFill>
                            <a:schemeClr val="bg1"/>
                          </a:solidFill>
                        </a:rPr>
                        <a:t>Exposure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GB" sz="2000" b="1" dirty="0">
                          <a:solidFill>
                            <a:schemeClr val="bg1"/>
                          </a:solidFill>
                        </a:rPr>
                        <a:t>Direction of effect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GB" sz="2000" b="1" dirty="0">
                          <a:solidFill>
                            <a:schemeClr val="bg1"/>
                          </a:solidFill>
                        </a:rPr>
                        <a:t>Outcomes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640323002"/>
                  </a:ext>
                </a:extLst>
              </a:tr>
              <a:tr h="731392">
                <a:tc>
                  <a:txBody>
                    <a:bodyPr/>
                    <a:lstStyle/>
                    <a:p>
                      <a:pPr algn="ctr"/>
                      <a:r>
                        <a:rPr lang="en-GB" sz="1900" b="1" dirty="0"/>
                        <a:t>Wholegrains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2000" b="1" dirty="0">
                          <a:solidFill>
                            <a:srgbClr val="00B050"/>
                          </a:solidFill>
                        </a:rPr>
                        <a:t>Decreases risk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lgn="l">
                        <a:buClr>
                          <a:schemeClr val="accent1"/>
                        </a:buClr>
                        <a:buFont typeface="Arial" panose="020B0604020202020204" pitchFamily="34" charset="0"/>
                        <a:buChar char="•"/>
                      </a:pPr>
                      <a:r>
                        <a:rPr lang="en-GB" sz="1800" dirty="0"/>
                        <a:t>Colorectal cancer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26406332"/>
                  </a:ext>
                </a:extLst>
              </a:tr>
              <a:tr h="736282">
                <a:tc>
                  <a:txBody>
                    <a:bodyPr/>
                    <a:lstStyle/>
                    <a:p>
                      <a:pPr algn="ctr"/>
                      <a:r>
                        <a:rPr lang="en-GB" sz="1900" b="1" dirty="0"/>
                        <a:t>Foods containing dietary fibre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2000" b="1" dirty="0">
                          <a:solidFill>
                            <a:srgbClr val="00B050"/>
                          </a:solidFill>
                        </a:rPr>
                        <a:t>Decreases risk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marR="0" lvl="0" indent="-285750" algn="l" defTabSz="685800" rtl="0" eaLnBrk="1" fontAlgn="auto" latinLnBrk="0" hangingPunct="1">
                        <a:lnSpc>
                          <a:spcPct val="100000"/>
                        </a:lnSpc>
                        <a:spcBef>
                          <a:spcPts val="0"/>
                        </a:spcBef>
                        <a:spcAft>
                          <a:spcPts val="0"/>
                        </a:spcAft>
                        <a:buClr>
                          <a:schemeClr val="accent1"/>
                        </a:buClr>
                        <a:buSzTx/>
                        <a:buFont typeface="Arial" panose="020B0604020202020204" pitchFamily="34" charset="0"/>
                        <a:buChar char="•"/>
                        <a:tabLst/>
                        <a:defRPr/>
                      </a:pPr>
                      <a:r>
                        <a:rPr lang="en-GB" sz="1800" dirty="0"/>
                        <a:t>Colorectal cancer</a:t>
                      </a:r>
                    </a:p>
                    <a:p>
                      <a:pPr marL="285750" marR="0" lvl="0" indent="-285750" algn="l" defTabSz="685800" rtl="0" eaLnBrk="1" fontAlgn="auto" latinLnBrk="0" hangingPunct="1">
                        <a:lnSpc>
                          <a:spcPct val="100000"/>
                        </a:lnSpc>
                        <a:spcBef>
                          <a:spcPts val="0"/>
                        </a:spcBef>
                        <a:spcAft>
                          <a:spcPts val="0"/>
                        </a:spcAft>
                        <a:buClr>
                          <a:schemeClr val="accent1"/>
                        </a:buClr>
                        <a:buSzTx/>
                        <a:buFont typeface="Arial" panose="020B0604020202020204" pitchFamily="34" charset="0"/>
                        <a:buChar char="•"/>
                        <a:tabLst/>
                        <a:defRPr/>
                      </a:pPr>
                      <a:r>
                        <a:rPr lang="en-GB" sz="1800" dirty="0"/>
                        <a:t>Weight gain, overweight and obesity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56718630"/>
                  </a:ext>
                </a:extLst>
              </a:tr>
              <a:tr h="770374">
                <a:tc>
                  <a:txBody>
                    <a:bodyPr/>
                    <a:lstStyle/>
                    <a:p>
                      <a:pPr algn="ctr"/>
                      <a:r>
                        <a:rPr lang="en-GB" sz="1900" b="1" dirty="0"/>
                        <a:t>‘Fast foods’ </a:t>
                      </a:r>
                    </a:p>
                    <a:p>
                      <a:pPr algn="ctr"/>
                      <a:r>
                        <a:rPr lang="en-GB" sz="1900" b="1" dirty="0"/>
                        <a:t>‘Western type’ diet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2000" b="1" dirty="0">
                          <a:solidFill>
                            <a:srgbClr val="FF0000"/>
                          </a:solidFill>
                        </a:rPr>
                        <a:t>Increases risk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lgn="l">
                        <a:buClr>
                          <a:schemeClr val="accent1"/>
                        </a:buClr>
                        <a:buFont typeface="Arial" panose="020B0604020202020204" pitchFamily="34" charset="0"/>
                        <a:buChar char="•"/>
                      </a:pPr>
                      <a:r>
                        <a:rPr lang="en-GB" sz="1800" dirty="0"/>
                        <a:t>Weight gain, overweight and obesity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95344035"/>
                  </a:ext>
                </a:extLst>
              </a:tr>
              <a:tr h="612614">
                <a:tc>
                  <a:txBody>
                    <a:bodyPr/>
                    <a:lstStyle/>
                    <a:p>
                      <a:pPr algn="ctr"/>
                      <a:r>
                        <a:rPr lang="en-GB" sz="1900" b="1" dirty="0"/>
                        <a:t>Glycaemic load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2000" b="1" dirty="0">
                          <a:solidFill>
                            <a:srgbClr val="FF0000"/>
                          </a:solidFill>
                        </a:rPr>
                        <a:t>Increases risk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lgn="l">
                        <a:buClr>
                          <a:schemeClr val="accent1"/>
                        </a:buClr>
                        <a:buFont typeface="Arial" panose="020B0604020202020204" pitchFamily="34" charset="0"/>
                        <a:buChar char="•"/>
                      </a:pPr>
                      <a:r>
                        <a:rPr lang="en-GB" sz="1800" dirty="0"/>
                        <a:t>Endometrial cancer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84109906"/>
                  </a:ext>
                </a:extLst>
              </a:tr>
              <a:tr h="612614">
                <a:tc>
                  <a:txBody>
                    <a:bodyPr/>
                    <a:lstStyle/>
                    <a:p>
                      <a:pPr algn="ctr"/>
                      <a:r>
                        <a:rPr lang="en-GB" sz="1900" b="1" dirty="0"/>
                        <a:t>Red meat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2000" b="1" dirty="0">
                          <a:solidFill>
                            <a:srgbClr val="FF0000"/>
                          </a:solidFill>
                        </a:rPr>
                        <a:t>Increases risk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lgn="l">
                        <a:buClr>
                          <a:schemeClr val="accent1"/>
                        </a:buClr>
                        <a:buFont typeface="Arial" panose="020B0604020202020204" pitchFamily="34" charset="0"/>
                        <a:buChar char="•"/>
                      </a:pPr>
                      <a:r>
                        <a:rPr lang="en-GB" sz="1800" dirty="0"/>
                        <a:t>Colorectal cancer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74515608"/>
                  </a:ext>
                </a:extLst>
              </a:tr>
              <a:tr h="586261">
                <a:tc>
                  <a:txBody>
                    <a:bodyPr/>
                    <a:lstStyle/>
                    <a:p>
                      <a:pPr algn="ctr"/>
                      <a:r>
                        <a:rPr lang="en-GB" sz="1900" b="1" dirty="0"/>
                        <a:t>Processed meat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2000" b="1" dirty="0">
                          <a:solidFill>
                            <a:srgbClr val="FF0000"/>
                          </a:solidFill>
                        </a:rPr>
                        <a:t>Increases risk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lgn="l">
                        <a:buClr>
                          <a:schemeClr val="accent1"/>
                        </a:buClr>
                        <a:buFont typeface="Arial" panose="020B0604020202020204" pitchFamily="34" charset="0"/>
                        <a:buChar char="•"/>
                      </a:pPr>
                      <a:r>
                        <a:rPr lang="en-GB" sz="1800" dirty="0"/>
                        <a:t>Colorectal cancer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2217196"/>
                  </a:ext>
                </a:extLst>
              </a:tr>
            </a:tbl>
          </a:graphicData>
        </a:graphic>
      </p:graphicFrame>
      <p:sp>
        <p:nvSpPr>
          <p:cNvPr id="6" name="TextBox 5">
            <a:extLst>
              <a:ext uri="{FF2B5EF4-FFF2-40B4-BE49-F238E27FC236}">
                <a16:creationId xmlns:a16="http://schemas.microsoft.com/office/drawing/2014/main" id="{9290B551-5918-6F44-A6E1-EC693F4216B6}"/>
              </a:ext>
            </a:extLst>
          </p:cNvPr>
          <p:cNvSpPr txBox="1"/>
          <p:nvPr/>
        </p:nvSpPr>
        <p:spPr>
          <a:xfrm>
            <a:off x="2916203" y="6119341"/>
            <a:ext cx="3331818" cy="322395"/>
          </a:xfrm>
          <a:prstGeom prst="rect">
            <a:avLst/>
          </a:prstGeom>
        </p:spPr>
        <p:txBody>
          <a:bodyPr wrap="square" rtlCol="0">
            <a:noAutofit/>
          </a:bodyPr>
          <a:lstStyle/>
          <a:p>
            <a:pPr algn="ctr">
              <a:spcAft>
                <a:spcPts val="600"/>
              </a:spcAft>
            </a:pPr>
            <a:r>
              <a:rPr lang="en-US"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/exposures</a:t>
            </a:r>
          </a:p>
        </p:txBody>
      </p:sp>
    </p:spTree>
    <p:extLst>
      <p:ext uri="{BB962C8B-B14F-4D97-AF65-F5344CB8AC3E}">
        <p14:creationId xmlns:p14="http://schemas.microsoft.com/office/powerpoint/2010/main" val="39430275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393D144-E649-0B41-91B2-E40C408D93B4}"/>
              </a:ext>
            </a:extLst>
          </p:cNvPr>
          <p:cNvSpPr>
            <a:spLocks noGrp="1"/>
          </p:cNvSpPr>
          <p:nvPr>
            <p:ph type="body" sz="quarter" idx="10"/>
          </p:nvPr>
        </p:nvSpPr>
        <p:spPr/>
        <p:txBody>
          <a:bodyPr/>
          <a:lstStyle/>
          <a:p>
            <a:r>
              <a:rPr lang="en-US" dirty="0"/>
              <a:t>Strong evidence findings (3)</a:t>
            </a:r>
          </a:p>
        </p:txBody>
      </p:sp>
      <p:graphicFrame>
        <p:nvGraphicFramePr>
          <p:cNvPr id="4" name="Table 3">
            <a:extLst>
              <a:ext uri="{FF2B5EF4-FFF2-40B4-BE49-F238E27FC236}">
                <a16:creationId xmlns:a16="http://schemas.microsoft.com/office/drawing/2014/main" id="{ABBEEE4B-D61D-EF4B-8607-94D63B58D712}"/>
              </a:ext>
            </a:extLst>
          </p:cNvPr>
          <p:cNvGraphicFramePr>
            <a:graphicFrameLocks noGrp="1"/>
          </p:cNvGraphicFramePr>
          <p:nvPr>
            <p:extLst>
              <p:ext uri="{D42A27DB-BD31-4B8C-83A1-F6EECF244321}">
                <p14:modId xmlns:p14="http://schemas.microsoft.com/office/powerpoint/2010/main" val="1182571385"/>
              </p:ext>
            </p:extLst>
          </p:nvPr>
        </p:nvGraphicFramePr>
        <p:xfrm>
          <a:off x="401218" y="1164067"/>
          <a:ext cx="8347495" cy="4512626"/>
        </p:xfrm>
        <a:graphic>
          <a:graphicData uri="http://schemas.openxmlformats.org/drawingml/2006/table">
            <a:tbl>
              <a:tblPr firstRow="1" bandRow="1">
                <a:tableStyleId>{2D5ABB26-0587-4C30-8999-92F81FD0307C}</a:tableStyleId>
              </a:tblPr>
              <a:tblGrid>
                <a:gridCol w="2213028">
                  <a:extLst>
                    <a:ext uri="{9D8B030D-6E8A-4147-A177-3AD203B41FA5}">
                      <a16:colId xmlns:a16="http://schemas.microsoft.com/office/drawing/2014/main" val="2227560855"/>
                    </a:ext>
                  </a:extLst>
                </a:gridCol>
                <a:gridCol w="2145323">
                  <a:extLst>
                    <a:ext uri="{9D8B030D-6E8A-4147-A177-3AD203B41FA5}">
                      <a16:colId xmlns:a16="http://schemas.microsoft.com/office/drawing/2014/main" val="1866888590"/>
                    </a:ext>
                  </a:extLst>
                </a:gridCol>
                <a:gridCol w="3989144">
                  <a:extLst>
                    <a:ext uri="{9D8B030D-6E8A-4147-A177-3AD203B41FA5}">
                      <a16:colId xmlns:a16="http://schemas.microsoft.com/office/drawing/2014/main" val="3793526091"/>
                    </a:ext>
                  </a:extLst>
                </a:gridCol>
              </a:tblGrid>
              <a:tr h="753875">
                <a:tc>
                  <a:txBody>
                    <a:bodyPr/>
                    <a:lstStyle/>
                    <a:p>
                      <a:pPr algn="ctr"/>
                      <a:r>
                        <a:rPr lang="en-GB" sz="2000" b="1" dirty="0">
                          <a:solidFill>
                            <a:schemeClr val="bg1"/>
                          </a:solidFill>
                        </a:rPr>
                        <a:t>Exposure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GB" sz="2000" b="1" dirty="0">
                          <a:solidFill>
                            <a:schemeClr val="bg1"/>
                          </a:solidFill>
                        </a:rPr>
                        <a:t>Direction of effect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GB" sz="2000" b="1" dirty="0">
                          <a:solidFill>
                            <a:schemeClr val="bg1"/>
                          </a:solidFill>
                        </a:rPr>
                        <a:t>Outcomes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640323002"/>
                  </a:ext>
                </a:extLst>
              </a:tr>
              <a:tr h="1599935">
                <a:tc>
                  <a:txBody>
                    <a:bodyPr/>
                    <a:lstStyle/>
                    <a:p>
                      <a:pPr algn="ctr"/>
                      <a:r>
                        <a:rPr lang="en-GB" sz="2000" b="1" dirty="0"/>
                        <a:t>Sugar sweetened drinks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2000" b="1" dirty="0">
                          <a:solidFill>
                            <a:srgbClr val="FF0000"/>
                          </a:solidFill>
                        </a:rPr>
                        <a:t>Increases risk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lgn="l">
                        <a:buClr>
                          <a:schemeClr val="accent1"/>
                        </a:buClr>
                        <a:buFont typeface="Arial" panose="020B0604020202020204" pitchFamily="34" charset="0"/>
                        <a:buChar char="•"/>
                      </a:pPr>
                      <a:r>
                        <a:rPr lang="en-GB" sz="1800" dirty="0"/>
                        <a:t>Weight gain, overweight and obesity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26406332"/>
                  </a:ext>
                </a:extLst>
              </a:tr>
              <a:tr h="2158816">
                <a:tc>
                  <a:txBody>
                    <a:bodyPr/>
                    <a:lstStyle/>
                    <a:p>
                      <a:pPr algn="ctr"/>
                      <a:r>
                        <a:rPr lang="en-GB" sz="2000" b="1" dirty="0"/>
                        <a:t>Alcoholic drinks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2000" b="1" dirty="0">
                          <a:solidFill>
                            <a:srgbClr val="FF0000"/>
                          </a:solidFill>
                        </a:rPr>
                        <a:t>Increases risk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lgn="l">
                        <a:buClr>
                          <a:schemeClr val="accent1"/>
                        </a:buClr>
                        <a:buFont typeface="Arial" panose="020B0604020202020204" pitchFamily="34" charset="0"/>
                        <a:buChar char="•"/>
                      </a:pPr>
                      <a:r>
                        <a:rPr lang="en-GB" sz="1800" dirty="0"/>
                        <a:t>Mouth, pharynx and larynx </a:t>
                      </a:r>
                    </a:p>
                    <a:p>
                      <a:pPr marL="285750" indent="-285750" algn="l">
                        <a:buClr>
                          <a:schemeClr val="accent1"/>
                        </a:buClr>
                        <a:buFont typeface="Arial" panose="020B0604020202020204" pitchFamily="34" charset="0"/>
                        <a:buChar char="•"/>
                      </a:pPr>
                      <a:r>
                        <a:rPr lang="en-GB" sz="1800" dirty="0"/>
                        <a:t>Oesophagus (adenocarcinoma) </a:t>
                      </a:r>
                    </a:p>
                    <a:p>
                      <a:pPr marL="285750" indent="-285750" algn="l">
                        <a:buClr>
                          <a:schemeClr val="accent1"/>
                        </a:buClr>
                        <a:buFont typeface="Arial" panose="020B0604020202020204" pitchFamily="34" charset="0"/>
                        <a:buChar char="•"/>
                      </a:pPr>
                      <a:r>
                        <a:rPr lang="en-GB" sz="1800" dirty="0"/>
                        <a:t>Liver </a:t>
                      </a:r>
                    </a:p>
                    <a:p>
                      <a:pPr marL="285750" indent="-285750" algn="l">
                        <a:buClr>
                          <a:schemeClr val="accent1"/>
                        </a:buClr>
                        <a:buFont typeface="Arial" panose="020B0604020202020204" pitchFamily="34" charset="0"/>
                        <a:buChar char="•"/>
                      </a:pPr>
                      <a:r>
                        <a:rPr lang="en-GB" sz="1800" dirty="0" err="1"/>
                        <a:t>Colorectum</a:t>
                      </a:r>
                      <a:r>
                        <a:rPr lang="en-GB" sz="1800" dirty="0"/>
                        <a:t> </a:t>
                      </a:r>
                    </a:p>
                    <a:p>
                      <a:pPr marL="285750" indent="-285750" algn="l">
                        <a:buClr>
                          <a:schemeClr val="accent1"/>
                        </a:buClr>
                        <a:buFont typeface="Arial" panose="020B0604020202020204" pitchFamily="34" charset="0"/>
                        <a:buChar char="•"/>
                      </a:pPr>
                      <a:r>
                        <a:rPr lang="en-GB" sz="1800" dirty="0"/>
                        <a:t>Breast </a:t>
                      </a:r>
                    </a:p>
                    <a:p>
                      <a:pPr marL="285750" indent="-285750" algn="l">
                        <a:buClr>
                          <a:schemeClr val="accent1"/>
                        </a:buClr>
                        <a:buFont typeface="Arial" panose="020B0604020202020204" pitchFamily="34" charset="0"/>
                        <a:buChar char="•"/>
                      </a:pPr>
                      <a:r>
                        <a:rPr lang="en-GB" sz="1800" dirty="0"/>
                        <a:t>Stomach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95344035"/>
                  </a:ext>
                </a:extLst>
              </a:tr>
            </a:tbl>
          </a:graphicData>
        </a:graphic>
      </p:graphicFrame>
      <p:sp>
        <p:nvSpPr>
          <p:cNvPr id="6" name="TextBox 5">
            <a:extLst>
              <a:ext uri="{FF2B5EF4-FFF2-40B4-BE49-F238E27FC236}">
                <a16:creationId xmlns:a16="http://schemas.microsoft.com/office/drawing/2014/main" id="{9290B551-5918-6F44-A6E1-EC693F4216B6}"/>
              </a:ext>
            </a:extLst>
          </p:cNvPr>
          <p:cNvSpPr txBox="1"/>
          <p:nvPr/>
        </p:nvSpPr>
        <p:spPr>
          <a:xfrm>
            <a:off x="2916203" y="6119341"/>
            <a:ext cx="3331818" cy="322395"/>
          </a:xfrm>
          <a:prstGeom prst="rect">
            <a:avLst/>
          </a:prstGeom>
        </p:spPr>
        <p:txBody>
          <a:bodyPr wrap="square" rtlCol="0">
            <a:noAutofit/>
          </a:bodyPr>
          <a:lstStyle/>
          <a:p>
            <a:pPr algn="ctr">
              <a:spcAft>
                <a:spcPts val="600"/>
              </a:spcAft>
            </a:pPr>
            <a:r>
              <a:rPr lang="en-US"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/exposures</a:t>
            </a:r>
          </a:p>
        </p:txBody>
      </p:sp>
    </p:spTree>
    <p:extLst>
      <p:ext uri="{BB962C8B-B14F-4D97-AF65-F5344CB8AC3E}">
        <p14:creationId xmlns:p14="http://schemas.microsoft.com/office/powerpoint/2010/main" val="18318853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1467DD4-9C78-9B45-BFB5-4427CF462777}"/>
              </a:ext>
            </a:extLst>
          </p:cNvPr>
          <p:cNvSpPr>
            <a:spLocks noGrp="1"/>
          </p:cNvSpPr>
          <p:nvPr>
            <p:ph type="body" sz="quarter" idx="10"/>
          </p:nvPr>
        </p:nvSpPr>
        <p:spPr/>
        <p:txBody>
          <a:bodyPr/>
          <a:lstStyle/>
          <a:p>
            <a:r>
              <a:rPr lang="en-US" dirty="0"/>
              <a:t>Strong evidence findings (4)</a:t>
            </a:r>
          </a:p>
        </p:txBody>
      </p:sp>
      <p:graphicFrame>
        <p:nvGraphicFramePr>
          <p:cNvPr id="4" name="Table 3">
            <a:extLst>
              <a:ext uri="{FF2B5EF4-FFF2-40B4-BE49-F238E27FC236}">
                <a16:creationId xmlns:a16="http://schemas.microsoft.com/office/drawing/2014/main" id="{99FC043D-F273-DD40-9594-D8F057D7C3D4}"/>
              </a:ext>
            </a:extLst>
          </p:cNvPr>
          <p:cNvGraphicFramePr>
            <a:graphicFrameLocks noGrp="1"/>
          </p:cNvGraphicFramePr>
          <p:nvPr>
            <p:extLst>
              <p:ext uri="{D42A27DB-BD31-4B8C-83A1-F6EECF244321}">
                <p14:modId xmlns:p14="http://schemas.microsoft.com/office/powerpoint/2010/main" val="1412141151"/>
              </p:ext>
            </p:extLst>
          </p:nvPr>
        </p:nvGraphicFramePr>
        <p:xfrm>
          <a:off x="401218" y="1326131"/>
          <a:ext cx="8347495" cy="4301455"/>
        </p:xfrm>
        <a:graphic>
          <a:graphicData uri="http://schemas.openxmlformats.org/drawingml/2006/table">
            <a:tbl>
              <a:tblPr firstRow="1" bandRow="1">
                <a:tableStyleId>{2D5ABB26-0587-4C30-8999-92F81FD0307C}</a:tableStyleId>
              </a:tblPr>
              <a:tblGrid>
                <a:gridCol w="2681951">
                  <a:extLst>
                    <a:ext uri="{9D8B030D-6E8A-4147-A177-3AD203B41FA5}">
                      <a16:colId xmlns:a16="http://schemas.microsoft.com/office/drawing/2014/main" val="2227560855"/>
                    </a:ext>
                  </a:extLst>
                </a:gridCol>
                <a:gridCol w="2403231">
                  <a:extLst>
                    <a:ext uri="{9D8B030D-6E8A-4147-A177-3AD203B41FA5}">
                      <a16:colId xmlns:a16="http://schemas.microsoft.com/office/drawing/2014/main" val="1866888590"/>
                    </a:ext>
                  </a:extLst>
                </a:gridCol>
                <a:gridCol w="3262313">
                  <a:extLst>
                    <a:ext uri="{9D8B030D-6E8A-4147-A177-3AD203B41FA5}">
                      <a16:colId xmlns:a16="http://schemas.microsoft.com/office/drawing/2014/main" val="3793526091"/>
                    </a:ext>
                  </a:extLst>
                </a:gridCol>
              </a:tblGrid>
              <a:tr h="578705">
                <a:tc>
                  <a:txBody>
                    <a:bodyPr/>
                    <a:lstStyle/>
                    <a:p>
                      <a:pPr algn="ctr"/>
                      <a:r>
                        <a:rPr lang="en-GB" sz="2000" b="1" dirty="0">
                          <a:solidFill>
                            <a:schemeClr val="bg1"/>
                          </a:solidFill>
                        </a:rPr>
                        <a:t>Exposure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GB" sz="2000" b="1" dirty="0">
                          <a:solidFill>
                            <a:schemeClr val="bg1"/>
                          </a:solidFill>
                        </a:rPr>
                        <a:t>Direction of effect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GB" sz="2000" b="1" dirty="0">
                          <a:solidFill>
                            <a:schemeClr val="bg1"/>
                          </a:solidFill>
                        </a:rPr>
                        <a:t>Outcomes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640323002"/>
                  </a:ext>
                </a:extLst>
              </a:tr>
              <a:tr h="1243670">
                <a:tc>
                  <a:txBody>
                    <a:bodyPr/>
                    <a:lstStyle/>
                    <a:p>
                      <a:pPr algn="ctr"/>
                      <a:r>
                        <a:rPr lang="en-GB" sz="2000" b="1" dirty="0"/>
                        <a:t>High-dose beta-carotene supplements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2000" b="1" dirty="0">
                          <a:solidFill>
                            <a:srgbClr val="FF0000"/>
                          </a:solidFill>
                        </a:rPr>
                        <a:t>Increases risk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lgn="l">
                        <a:buClr>
                          <a:schemeClr val="accent1"/>
                        </a:buClr>
                        <a:buFont typeface="Arial" panose="020B0604020202020204" pitchFamily="34" charset="0"/>
                        <a:buChar char="•"/>
                      </a:pPr>
                      <a:r>
                        <a:rPr lang="en-GB" sz="1800" dirty="0"/>
                        <a:t>Lung cancer (current and former smokers)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26406332"/>
                  </a:ext>
                </a:extLst>
              </a:tr>
              <a:tr h="1235410">
                <a:tc>
                  <a:txBody>
                    <a:bodyPr/>
                    <a:lstStyle/>
                    <a:p>
                      <a:pPr algn="ctr"/>
                      <a:r>
                        <a:rPr lang="en-GB" sz="2000" b="1" dirty="0"/>
                        <a:t>Breastfeeding: Lactation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2000" b="1" dirty="0">
                          <a:solidFill>
                            <a:srgbClr val="00B050"/>
                          </a:solidFill>
                        </a:rPr>
                        <a:t>Decreases risk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lgn="l">
                        <a:buClr>
                          <a:schemeClr val="accent1"/>
                        </a:buClr>
                        <a:buFont typeface="Arial" panose="020B0604020202020204" pitchFamily="34" charset="0"/>
                        <a:buChar char="•"/>
                      </a:pPr>
                      <a:r>
                        <a:rPr lang="en-GB" sz="1800" dirty="0"/>
                        <a:t>Breast cancer in the mother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81975352"/>
                  </a:ext>
                </a:extLst>
              </a:tr>
              <a:tr h="1243670">
                <a:tc>
                  <a:txBody>
                    <a:bodyPr/>
                    <a:lstStyle/>
                    <a:p>
                      <a:pPr algn="ctr"/>
                      <a:r>
                        <a:rPr lang="en-GB" sz="2000" b="1" dirty="0"/>
                        <a:t>Breastfeeding: Having been breastfed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2000" b="1" dirty="0">
                          <a:solidFill>
                            <a:srgbClr val="00B050"/>
                          </a:solidFill>
                        </a:rPr>
                        <a:t>Decreases risk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lgn="l">
                        <a:buClr>
                          <a:schemeClr val="accent1"/>
                        </a:buClr>
                        <a:buFont typeface="Arial" panose="020B0604020202020204" pitchFamily="34" charset="0"/>
                        <a:buChar char="•"/>
                      </a:pPr>
                      <a:r>
                        <a:rPr lang="en-GB" sz="1800" dirty="0"/>
                        <a:t>Weight gain, overweight and obesity (children)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4275176"/>
                  </a:ext>
                </a:extLst>
              </a:tr>
            </a:tbl>
          </a:graphicData>
        </a:graphic>
      </p:graphicFrame>
      <p:sp>
        <p:nvSpPr>
          <p:cNvPr id="6" name="TextBox 5">
            <a:extLst>
              <a:ext uri="{FF2B5EF4-FFF2-40B4-BE49-F238E27FC236}">
                <a16:creationId xmlns:a16="http://schemas.microsoft.com/office/drawing/2014/main" id="{9290B551-5918-6F44-A6E1-EC693F4216B6}"/>
              </a:ext>
            </a:extLst>
          </p:cNvPr>
          <p:cNvSpPr txBox="1"/>
          <p:nvPr/>
        </p:nvSpPr>
        <p:spPr>
          <a:xfrm>
            <a:off x="2916203" y="6119341"/>
            <a:ext cx="3331818" cy="322395"/>
          </a:xfrm>
          <a:prstGeom prst="rect">
            <a:avLst/>
          </a:prstGeom>
        </p:spPr>
        <p:txBody>
          <a:bodyPr wrap="square" rtlCol="0">
            <a:noAutofit/>
          </a:bodyPr>
          <a:lstStyle/>
          <a:p>
            <a:pPr algn="ctr">
              <a:spcAft>
                <a:spcPts val="600"/>
              </a:spcAft>
            </a:pPr>
            <a:r>
              <a:rPr lang="en-US"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/exposures</a:t>
            </a:r>
          </a:p>
        </p:txBody>
      </p:sp>
    </p:spTree>
    <p:extLst>
      <p:ext uri="{BB962C8B-B14F-4D97-AF65-F5344CB8AC3E}">
        <p14:creationId xmlns:p14="http://schemas.microsoft.com/office/powerpoint/2010/main" val="30662386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EA009F2-D36F-F24D-9D67-7611A4A1E06E}"/>
              </a:ext>
            </a:extLst>
          </p:cNvPr>
          <p:cNvSpPr>
            <a:spLocks noGrp="1"/>
          </p:cNvSpPr>
          <p:nvPr>
            <p:ph type="body" sz="quarter" idx="10"/>
          </p:nvPr>
        </p:nvSpPr>
        <p:spPr>
          <a:xfrm>
            <a:off x="401218" y="174350"/>
            <a:ext cx="8347496" cy="575717"/>
          </a:xfrm>
        </p:spPr>
        <p:txBody>
          <a:bodyPr/>
          <a:lstStyle/>
          <a:p>
            <a:r>
              <a:rPr lang="en-US" dirty="0"/>
              <a:t>Strong evidence findings (5)</a:t>
            </a:r>
          </a:p>
        </p:txBody>
      </p:sp>
      <p:graphicFrame>
        <p:nvGraphicFramePr>
          <p:cNvPr id="4" name="Table 3">
            <a:extLst>
              <a:ext uri="{FF2B5EF4-FFF2-40B4-BE49-F238E27FC236}">
                <a16:creationId xmlns:a16="http://schemas.microsoft.com/office/drawing/2014/main" id="{D145BE42-1EBE-8943-9CBD-C7007866DF5A}"/>
              </a:ext>
            </a:extLst>
          </p:cNvPr>
          <p:cNvGraphicFramePr>
            <a:graphicFrameLocks noGrp="1"/>
          </p:cNvGraphicFramePr>
          <p:nvPr>
            <p:extLst/>
          </p:nvPr>
        </p:nvGraphicFramePr>
        <p:xfrm>
          <a:off x="122545" y="648468"/>
          <a:ext cx="8904842" cy="5314921"/>
        </p:xfrm>
        <a:graphic>
          <a:graphicData uri="http://schemas.openxmlformats.org/drawingml/2006/table">
            <a:tbl>
              <a:tblPr firstRow="1" bandRow="1">
                <a:tableStyleId>{2D5ABB26-0587-4C30-8999-92F81FD0307C}</a:tableStyleId>
              </a:tblPr>
              <a:tblGrid>
                <a:gridCol w="3110050">
                  <a:extLst>
                    <a:ext uri="{9D8B030D-6E8A-4147-A177-3AD203B41FA5}">
                      <a16:colId xmlns:a16="http://schemas.microsoft.com/office/drawing/2014/main" val="2227560855"/>
                    </a:ext>
                  </a:extLst>
                </a:gridCol>
                <a:gridCol w="2098593">
                  <a:extLst>
                    <a:ext uri="{9D8B030D-6E8A-4147-A177-3AD203B41FA5}">
                      <a16:colId xmlns:a16="http://schemas.microsoft.com/office/drawing/2014/main" val="1866888590"/>
                    </a:ext>
                  </a:extLst>
                </a:gridCol>
                <a:gridCol w="1691744">
                  <a:extLst>
                    <a:ext uri="{9D8B030D-6E8A-4147-A177-3AD203B41FA5}">
                      <a16:colId xmlns:a16="http://schemas.microsoft.com/office/drawing/2014/main" val="3793526091"/>
                    </a:ext>
                  </a:extLst>
                </a:gridCol>
                <a:gridCol w="2004455">
                  <a:extLst>
                    <a:ext uri="{9D8B030D-6E8A-4147-A177-3AD203B41FA5}">
                      <a16:colId xmlns:a16="http://schemas.microsoft.com/office/drawing/2014/main" val="3504765341"/>
                    </a:ext>
                  </a:extLst>
                </a:gridCol>
              </a:tblGrid>
              <a:tr h="394396">
                <a:tc>
                  <a:txBody>
                    <a:bodyPr/>
                    <a:lstStyle/>
                    <a:p>
                      <a:pPr algn="ctr"/>
                      <a:r>
                        <a:rPr lang="en-GB" sz="1600" b="1" dirty="0">
                          <a:solidFill>
                            <a:schemeClr val="bg1"/>
                          </a:solidFill>
                        </a:rPr>
                        <a:t>Exposure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GB" sz="1600" b="1" dirty="0">
                          <a:solidFill>
                            <a:schemeClr val="bg1"/>
                          </a:solidFill>
                        </a:rPr>
                        <a:t>Direction of effect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gridSpan="2">
                  <a:txBody>
                    <a:bodyPr/>
                    <a:lstStyle/>
                    <a:p>
                      <a:pPr algn="ctr"/>
                      <a:r>
                        <a:rPr lang="en-GB" sz="1600" b="1" dirty="0">
                          <a:solidFill>
                            <a:schemeClr val="bg1"/>
                          </a:solidFill>
                        </a:rPr>
                        <a:t>Outcomes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hMerge="1">
                  <a:txBody>
                    <a:bodyPr/>
                    <a:lstStyle/>
                    <a:p>
                      <a:endParaRPr lang="en-US"/>
                    </a:p>
                  </a:txBody>
                  <a:tcPr/>
                </a:tc>
                <a:extLst>
                  <a:ext uri="{0D108BD9-81ED-4DB2-BD59-A6C34878D82A}">
                    <a16:rowId xmlns:a16="http://schemas.microsoft.com/office/drawing/2014/main" val="640323002"/>
                  </a:ext>
                </a:extLst>
              </a:tr>
              <a:tr h="1132923">
                <a:tc>
                  <a:txBody>
                    <a:bodyPr/>
                    <a:lstStyle/>
                    <a:p>
                      <a:pPr algn="ctr"/>
                      <a:r>
                        <a:rPr lang="en-GB" sz="1400" b="1" dirty="0"/>
                        <a:t>Adult attained height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400" b="1" dirty="0">
                          <a:solidFill>
                            <a:srgbClr val="FF0000"/>
                          </a:solidFill>
                        </a:rPr>
                        <a:t>Increases risk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lgn="l">
                        <a:buClr>
                          <a:schemeClr val="accent1"/>
                        </a:buClr>
                        <a:buFont typeface="Arial" panose="020B0604020202020204" pitchFamily="34" charset="0"/>
                        <a:buChar char="•"/>
                      </a:pPr>
                      <a:r>
                        <a:rPr lang="en-GB" sz="1400" dirty="0" err="1"/>
                        <a:t>Colorectum</a:t>
                      </a:r>
                      <a:endParaRPr lang="en-GB" sz="1400" dirty="0"/>
                    </a:p>
                    <a:p>
                      <a:pPr marL="285750" indent="-285750" algn="l">
                        <a:buClr>
                          <a:schemeClr val="accent1"/>
                        </a:buClr>
                        <a:buFont typeface="Arial" panose="020B0604020202020204" pitchFamily="34" charset="0"/>
                        <a:buChar char="•"/>
                      </a:pPr>
                      <a:r>
                        <a:rPr lang="en-GB" sz="1400" dirty="0"/>
                        <a:t>Ovary </a:t>
                      </a:r>
                    </a:p>
                    <a:p>
                      <a:pPr marL="285750" indent="-285750" algn="l">
                        <a:buClr>
                          <a:schemeClr val="accent1"/>
                        </a:buClr>
                        <a:buFont typeface="Arial" panose="020B0604020202020204" pitchFamily="34" charset="0"/>
                        <a:buChar char="•"/>
                      </a:pPr>
                      <a:r>
                        <a:rPr lang="en-GB" sz="1400" dirty="0"/>
                        <a:t>Breast</a:t>
                      </a:r>
                    </a:p>
                    <a:p>
                      <a:pPr marL="285750" indent="-285750" algn="l">
                        <a:buClr>
                          <a:schemeClr val="accent1"/>
                        </a:buClr>
                        <a:buFont typeface="Arial" panose="020B0604020202020204" pitchFamily="34" charset="0"/>
                        <a:buChar char="•"/>
                      </a:pPr>
                      <a:r>
                        <a:rPr lang="en-GB" sz="1400" dirty="0"/>
                        <a:t>Pancreas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lgn="l">
                        <a:buClr>
                          <a:schemeClr val="accent1"/>
                        </a:buClr>
                        <a:buFont typeface="Arial" panose="020B0604020202020204" pitchFamily="34" charset="0"/>
                        <a:buChar char="•"/>
                      </a:pPr>
                      <a:r>
                        <a:rPr lang="en-GB" sz="1400" dirty="0"/>
                        <a:t>Kidney</a:t>
                      </a:r>
                    </a:p>
                    <a:p>
                      <a:pPr marL="285750" indent="-285750" algn="l">
                        <a:buClr>
                          <a:schemeClr val="accent1"/>
                        </a:buClr>
                        <a:buFont typeface="Arial" panose="020B0604020202020204" pitchFamily="34" charset="0"/>
                        <a:buChar char="•"/>
                      </a:pPr>
                      <a:r>
                        <a:rPr lang="en-GB" sz="1400" dirty="0"/>
                        <a:t>Endometrium</a:t>
                      </a:r>
                    </a:p>
                    <a:p>
                      <a:pPr marL="285750" indent="-285750" algn="l">
                        <a:buClr>
                          <a:schemeClr val="accent1"/>
                        </a:buClr>
                        <a:buFont typeface="Arial" panose="020B0604020202020204" pitchFamily="34" charset="0"/>
                        <a:buChar char="•"/>
                      </a:pPr>
                      <a:r>
                        <a:rPr lang="en-GB" sz="1400" dirty="0"/>
                        <a:t>Prostate</a:t>
                      </a:r>
                    </a:p>
                    <a:p>
                      <a:pPr marL="285750" indent="-285750" algn="l">
                        <a:buClr>
                          <a:schemeClr val="accent1"/>
                        </a:buClr>
                        <a:buFont typeface="Arial" panose="020B0604020202020204" pitchFamily="34" charset="0"/>
                        <a:buChar char="•"/>
                      </a:pPr>
                      <a:r>
                        <a:rPr lang="en-GB" sz="1400" dirty="0"/>
                        <a:t>Skin (malignant melanoma)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26406332"/>
                  </a:ext>
                </a:extLst>
              </a:tr>
              <a:tr h="327951">
                <a:tc>
                  <a:txBody>
                    <a:bodyPr/>
                    <a:lstStyle/>
                    <a:p>
                      <a:pPr algn="ctr"/>
                      <a:r>
                        <a:rPr lang="en-GB" sz="1400" b="1" dirty="0"/>
                        <a:t>Greater birthweight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1" dirty="0">
                          <a:solidFill>
                            <a:srgbClr val="FF0000"/>
                          </a:solidFill>
                        </a:rPr>
                        <a:t>Increases risk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285750" indent="-285750" algn="l">
                        <a:buClr>
                          <a:schemeClr val="accent1"/>
                        </a:buClr>
                        <a:buFont typeface="Arial" panose="020B0604020202020204" pitchFamily="34" charset="0"/>
                        <a:buChar char="•"/>
                      </a:pPr>
                      <a:r>
                        <a:rPr lang="en-GB" sz="1400" dirty="0"/>
                        <a:t>Premenopausal breast cancer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2595344035"/>
                  </a:ext>
                </a:extLst>
              </a:tr>
              <a:tr h="715530">
                <a:tc>
                  <a:txBody>
                    <a:bodyPr/>
                    <a:lstStyle/>
                    <a:p>
                      <a:pPr algn="ctr"/>
                      <a:r>
                        <a:rPr lang="en-GB" sz="1400" b="1" dirty="0"/>
                        <a:t>Arsenic in drinking water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1" dirty="0">
                          <a:solidFill>
                            <a:srgbClr val="FF0000"/>
                          </a:solidFill>
                        </a:rPr>
                        <a:t>Increases risk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285750" indent="-285750" algn="l">
                        <a:buClr>
                          <a:schemeClr val="accent1"/>
                        </a:buClr>
                        <a:buFont typeface="Arial" panose="020B0604020202020204" pitchFamily="34" charset="0"/>
                        <a:buChar char="•"/>
                      </a:pPr>
                      <a:r>
                        <a:rPr lang="en-GB" sz="1400" dirty="0"/>
                        <a:t>Cancers of the lung</a:t>
                      </a:r>
                      <a:br>
                        <a:rPr lang="en-GB" sz="1400" dirty="0"/>
                      </a:br>
                      <a:r>
                        <a:rPr lang="en-GB" sz="1400" dirty="0"/>
                        <a:t>Bladder </a:t>
                      </a:r>
                      <a:br>
                        <a:rPr lang="en-GB" sz="1400" dirty="0"/>
                      </a:br>
                      <a:r>
                        <a:rPr lang="en-GB" sz="1400" dirty="0"/>
                        <a:t>Skin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681975352"/>
                  </a:ext>
                </a:extLst>
              </a:tr>
              <a:tr h="327951">
                <a:tc>
                  <a:txBody>
                    <a:bodyPr/>
                    <a:lstStyle/>
                    <a:p>
                      <a:pPr algn="ctr"/>
                      <a:r>
                        <a:rPr lang="en-GB" sz="1400" b="1" dirty="0"/>
                        <a:t>Aflatoxin-contaminated foods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1" dirty="0">
                          <a:solidFill>
                            <a:srgbClr val="FF0000"/>
                          </a:solidFill>
                        </a:rPr>
                        <a:t>Increases risk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285750" indent="-285750" algn="l">
                        <a:buClr>
                          <a:schemeClr val="accent1"/>
                        </a:buClr>
                        <a:buFont typeface="Arial" panose="020B0604020202020204" pitchFamily="34" charset="0"/>
                        <a:buChar char="•"/>
                      </a:pPr>
                      <a:r>
                        <a:rPr lang="en-GB" sz="1400" dirty="0"/>
                        <a:t>Liver cancer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84275176"/>
                  </a:ext>
                </a:extLst>
              </a:tr>
              <a:tr h="327951">
                <a:tc>
                  <a:txBody>
                    <a:bodyPr/>
                    <a:lstStyle/>
                    <a:p>
                      <a:pPr algn="ctr"/>
                      <a:r>
                        <a:rPr lang="en-GB" sz="1400" b="1" dirty="0"/>
                        <a:t>Mate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1" dirty="0">
                          <a:solidFill>
                            <a:srgbClr val="FF0000"/>
                          </a:solidFill>
                        </a:rPr>
                        <a:t>Increases risk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285750" indent="-285750" algn="l">
                        <a:buClr>
                          <a:schemeClr val="accent1"/>
                        </a:buClr>
                        <a:buFont typeface="Arial" panose="020B0604020202020204" pitchFamily="34" charset="0"/>
                        <a:buChar char="•"/>
                      </a:pPr>
                      <a:r>
                        <a:rPr lang="en-GB" sz="1400" dirty="0"/>
                        <a:t>Oesophageal (squamous cell carcinoma)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3727016523"/>
                  </a:ext>
                </a:extLst>
              </a:tr>
              <a:tr h="328746">
                <a:tc>
                  <a:txBody>
                    <a:bodyPr/>
                    <a:lstStyle/>
                    <a:p>
                      <a:pPr algn="ctr"/>
                      <a:r>
                        <a:rPr lang="en-GB" sz="1400" b="1" dirty="0"/>
                        <a:t>Foods preserved by salting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1" dirty="0">
                          <a:solidFill>
                            <a:srgbClr val="FF0000"/>
                          </a:solidFill>
                        </a:rPr>
                        <a:t>Increases risk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285750" indent="-285750" algn="l">
                        <a:buClr>
                          <a:schemeClr val="accent1"/>
                        </a:buClr>
                        <a:buFont typeface="Arial" panose="020B0604020202020204" pitchFamily="34" charset="0"/>
                        <a:buChar char="•"/>
                      </a:pPr>
                      <a:r>
                        <a:rPr lang="en-GB" sz="1400" dirty="0"/>
                        <a:t>Stomach cancer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2851370777"/>
                  </a:ext>
                </a:extLst>
              </a:tr>
              <a:tr h="328746">
                <a:tc>
                  <a:txBody>
                    <a:bodyPr/>
                    <a:lstStyle/>
                    <a:p>
                      <a:pPr algn="ctr"/>
                      <a:r>
                        <a:rPr lang="en-GB" sz="1400" b="1" dirty="0"/>
                        <a:t>Cantonese-style salted fish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1" dirty="0">
                          <a:solidFill>
                            <a:srgbClr val="FF0000"/>
                          </a:solidFill>
                        </a:rPr>
                        <a:t>Increases risk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285750" indent="-285750" algn="l">
                        <a:buClr>
                          <a:schemeClr val="accent1"/>
                        </a:buClr>
                        <a:buFont typeface="Arial" panose="020B0604020202020204" pitchFamily="34" charset="0"/>
                        <a:buChar char="•"/>
                      </a:pPr>
                      <a:r>
                        <a:rPr lang="en-GB" sz="1400" dirty="0"/>
                        <a:t>Nasopharyngeal cancer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3396647184"/>
                  </a:ext>
                </a:extLst>
              </a:tr>
              <a:tr h="506834">
                <a:tc>
                  <a:txBody>
                    <a:bodyPr/>
                    <a:lstStyle/>
                    <a:p>
                      <a:pPr algn="ctr"/>
                      <a:r>
                        <a:rPr lang="en-GB" sz="1400" b="1" dirty="0"/>
                        <a:t>Coffee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400" b="1" dirty="0">
                          <a:solidFill>
                            <a:srgbClr val="00B050"/>
                          </a:solidFill>
                        </a:rPr>
                        <a:t>Decreases risk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285750" indent="-285750" algn="l">
                        <a:buClr>
                          <a:schemeClr val="accent1"/>
                        </a:buClr>
                        <a:buFont typeface="Arial" panose="020B0604020202020204" pitchFamily="34" charset="0"/>
                        <a:buChar char="•"/>
                      </a:pPr>
                      <a:r>
                        <a:rPr lang="en-GB" sz="1400" dirty="0"/>
                        <a:t>Liver</a:t>
                      </a:r>
                      <a:br>
                        <a:rPr lang="en-GB" sz="1400" dirty="0"/>
                      </a:br>
                      <a:r>
                        <a:rPr lang="en-GB" sz="1400" dirty="0"/>
                        <a:t>Endometrium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2836748540"/>
                  </a:ext>
                </a:extLst>
              </a:tr>
              <a:tr h="566461">
                <a:tc>
                  <a:txBody>
                    <a:bodyPr/>
                    <a:lstStyle/>
                    <a:p>
                      <a:pPr algn="ctr"/>
                      <a:r>
                        <a:rPr lang="en-GB" sz="1400" b="1" dirty="0"/>
                        <a:t>‘Mediterranean type’ dietary pattern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1" dirty="0">
                          <a:solidFill>
                            <a:srgbClr val="00B050"/>
                          </a:solidFill>
                        </a:rPr>
                        <a:t>Decreases risk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285750" indent="-285750" algn="l">
                        <a:buClr>
                          <a:schemeClr val="accent1"/>
                        </a:buClr>
                        <a:buFont typeface="Arial" panose="020B0604020202020204" pitchFamily="34" charset="0"/>
                        <a:buChar char="•"/>
                      </a:pPr>
                      <a:r>
                        <a:rPr lang="en-GB" sz="1400" dirty="0"/>
                        <a:t>Weight gain, overweight and obesity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687662739"/>
                  </a:ext>
                </a:extLst>
              </a:tr>
              <a:tr h="0">
                <a:tc>
                  <a:txBody>
                    <a:bodyPr/>
                    <a:lstStyle/>
                    <a:p>
                      <a:pPr algn="ctr"/>
                      <a:r>
                        <a:rPr lang="en-GB" sz="1400" b="1" dirty="0"/>
                        <a:t>Dairy products and calcium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400" b="1" dirty="0">
                          <a:solidFill>
                            <a:srgbClr val="00B050"/>
                          </a:solidFill>
                        </a:rPr>
                        <a:t>Decreases risk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285750" indent="-285750" algn="l">
                        <a:buClr>
                          <a:schemeClr val="accent1"/>
                        </a:buClr>
                        <a:buFont typeface="Arial" panose="020B0604020202020204" pitchFamily="34" charset="0"/>
                        <a:buChar char="•"/>
                      </a:pPr>
                      <a:r>
                        <a:rPr lang="en-GB" sz="1400" dirty="0"/>
                        <a:t>Colorectal cancer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391865536"/>
                  </a:ext>
                </a:extLst>
              </a:tr>
            </a:tbl>
          </a:graphicData>
        </a:graphic>
      </p:graphicFrame>
      <p:sp>
        <p:nvSpPr>
          <p:cNvPr id="5" name="TextBox 4">
            <a:extLst>
              <a:ext uri="{FF2B5EF4-FFF2-40B4-BE49-F238E27FC236}">
                <a16:creationId xmlns:a16="http://schemas.microsoft.com/office/drawing/2014/main" id="{9290B551-5918-6F44-A6E1-EC693F4216B6}"/>
              </a:ext>
            </a:extLst>
          </p:cNvPr>
          <p:cNvSpPr txBox="1"/>
          <p:nvPr/>
        </p:nvSpPr>
        <p:spPr>
          <a:xfrm>
            <a:off x="2916203" y="6119341"/>
            <a:ext cx="3331818" cy="322395"/>
          </a:xfrm>
          <a:prstGeom prst="rect">
            <a:avLst/>
          </a:prstGeom>
        </p:spPr>
        <p:txBody>
          <a:bodyPr wrap="square" rtlCol="0">
            <a:noAutofit/>
          </a:bodyPr>
          <a:lstStyle/>
          <a:p>
            <a:pPr algn="ctr">
              <a:spcAft>
                <a:spcPts val="600"/>
              </a:spcAft>
            </a:pPr>
            <a:r>
              <a:rPr lang="en-US"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/exposures</a:t>
            </a:r>
          </a:p>
        </p:txBody>
      </p:sp>
    </p:spTree>
    <p:extLst>
      <p:ext uri="{BB962C8B-B14F-4D97-AF65-F5344CB8AC3E}">
        <p14:creationId xmlns:p14="http://schemas.microsoft.com/office/powerpoint/2010/main" val="23299063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2D4E7CB-FF41-864F-9D32-0A6C088E1C62}"/>
              </a:ext>
            </a:extLst>
          </p:cNvPr>
          <p:cNvSpPr>
            <a:spLocks noGrp="1"/>
          </p:cNvSpPr>
          <p:nvPr>
            <p:ph type="body" sz="quarter" idx="13"/>
          </p:nvPr>
        </p:nvSpPr>
        <p:spPr/>
        <p:txBody>
          <a:bodyPr/>
          <a:lstStyle/>
          <a:p>
            <a:r>
              <a:rPr lang="en-US" dirty="0"/>
              <a:t>The Cancer Prevention Recommendations</a:t>
            </a:r>
          </a:p>
        </p:txBody>
      </p:sp>
    </p:spTree>
    <p:extLst>
      <p:ext uri="{BB962C8B-B14F-4D97-AF65-F5344CB8AC3E}">
        <p14:creationId xmlns:p14="http://schemas.microsoft.com/office/powerpoint/2010/main" val="19733426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7BCDC1C-C3AE-2F4C-8D74-BF602F1EDD3B}"/>
              </a:ext>
            </a:extLst>
          </p:cNvPr>
          <p:cNvSpPr>
            <a:spLocks noGrp="1"/>
          </p:cNvSpPr>
          <p:nvPr>
            <p:ph type="body" sz="quarter" idx="11"/>
          </p:nvPr>
        </p:nvSpPr>
        <p:spPr>
          <a:xfrm>
            <a:off x="401218" y="1168019"/>
            <a:ext cx="8353177" cy="4609929"/>
          </a:xfrm>
        </p:spPr>
        <p:txBody>
          <a:bodyPr/>
          <a:lstStyle/>
          <a:p>
            <a:r>
              <a:rPr lang="en-GB" sz="2200" dirty="0"/>
              <a:t>Cancer Prevention Recommendations </a:t>
            </a:r>
            <a:r>
              <a:rPr lang="en-GB" sz="2200" b="0" dirty="0"/>
              <a:t>designed to be used as the </a:t>
            </a:r>
            <a:r>
              <a:rPr lang="en-GB" sz="2200" dirty="0"/>
              <a:t>basis for action </a:t>
            </a:r>
            <a:r>
              <a:rPr lang="en-GB" sz="2200" b="0" dirty="0"/>
              <a:t>and to </a:t>
            </a:r>
            <a:r>
              <a:rPr lang="en-GB" sz="2200" dirty="0"/>
              <a:t>inform policy </a:t>
            </a:r>
            <a:r>
              <a:rPr lang="en-GB" sz="2200" b="0" dirty="0"/>
              <a:t>to </a:t>
            </a:r>
            <a:r>
              <a:rPr lang="en-GB" sz="2200" dirty="0"/>
              <a:t>reduce the incidence of cancer </a:t>
            </a:r>
            <a:r>
              <a:rPr lang="en-GB" sz="2200" b="0" dirty="0"/>
              <a:t>in general.</a:t>
            </a:r>
          </a:p>
          <a:p>
            <a:r>
              <a:rPr lang="en-GB" sz="2200" b="0" dirty="0"/>
              <a:t>Together, they represent an </a:t>
            </a:r>
            <a:r>
              <a:rPr lang="en-GB" sz="2200" dirty="0"/>
              <a:t>integrated pattern of behaviours </a:t>
            </a:r>
            <a:r>
              <a:rPr lang="en-GB" sz="2200" b="0" dirty="0"/>
              <a:t>that can be considered as </a:t>
            </a:r>
            <a:r>
              <a:rPr lang="en-GB" sz="2200" dirty="0"/>
              <a:t>an overall ‘package’</a:t>
            </a:r>
            <a:r>
              <a:rPr lang="en-GB" sz="2200" b="0" dirty="0"/>
              <a:t>.</a:t>
            </a:r>
          </a:p>
          <a:p>
            <a:r>
              <a:rPr lang="en-GB" sz="2200" dirty="0"/>
              <a:t>Culturally relevant </a:t>
            </a:r>
            <a:r>
              <a:rPr lang="en-GB" sz="2200" b="0" dirty="0"/>
              <a:t>throughout the world.</a:t>
            </a:r>
          </a:p>
          <a:p>
            <a:r>
              <a:rPr lang="en-GB" sz="2200" b="0" dirty="0"/>
              <a:t>Guidelines on the </a:t>
            </a:r>
            <a:r>
              <a:rPr lang="en-GB" sz="2200" dirty="0"/>
              <a:t>prevention of other diseases </a:t>
            </a:r>
            <a:r>
              <a:rPr lang="en-GB" sz="2200" b="0" dirty="0"/>
              <a:t>taken into account.</a:t>
            </a:r>
          </a:p>
        </p:txBody>
      </p:sp>
      <p:sp>
        <p:nvSpPr>
          <p:cNvPr id="4" name="Text Placeholder 3">
            <a:extLst>
              <a:ext uri="{FF2B5EF4-FFF2-40B4-BE49-F238E27FC236}">
                <a16:creationId xmlns:a16="http://schemas.microsoft.com/office/drawing/2014/main" id="{424AE29F-AC17-A247-9D62-FBD751C78C41}"/>
              </a:ext>
            </a:extLst>
          </p:cNvPr>
          <p:cNvSpPr>
            <a:spLocks noGrp="1"/>
          </p:cNvSpPr>
          <p:nvPr>
            <p:ph type="body" sz="quarter" idx="10"/>
          </p:nvPr>
        </p:nvSpPr>
        <p:spPr/>
        <p:txBody>
          <a:bodyPr/>
          <a:lstStyle/>
          <a:p>
            <a:r>
              <a:rPr lang="en-GB" dirty="0"/>
              <a:t>Principles of the Recommendations</a:t>
            </a:r>
          </a:p>
        </p:txBody>
      </p:sp>
      <p:sp>
        <p:nvSpPr>
          <p:cNvPr id="5" name="TextBox 4">
            <a:extLst>
              <a:ext uri="{FF2B5EF4-FFF2-40B4-BE49-F238E27FC236}">
                <a16:creationId xmlns:a16="http://schemas.microsoft.com/office/drawing/2014/main" id="{CA872C9C-4F15-C745-8631-82CB9936C518}"/>
              </a:ext>
            </a:extLst>
          </p:cNvPr>
          <p:cNvSpPr txBox="1"/>
          <p:nvPr/>
        </p:nvSpPr>
        <p:spPr>
          <a:xfrm>
            <a:off x="2422331" y="6205353"/>
            <a:ext cx="4427766" cy="288753"/>
          </a:xfrm>
          <a:prstGeom prst="rect">
            <a:avLst/>
          </a:prstGeom>
        </p:spPr>
        <p:txBody>
          <a:bodyPr wrap="square" rtlCol="0">
            <a:noAutofit/>
          </a:bodyPr>
          <a:lstStyle/>
          <a:p>
            <a:pPr algn="ctr">
              <a:spcAft>
                <a:spcPts val="600"/>
              </a:spcAft>
            </a:pPr>
            <a:r>
              <a:rPr lang="en-US" sz="1400"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sz="14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/cancer-prevention-recommendations</a:t>
            </a:r>
          </a:p>
        </p:txBody>
      </p:sp>
    </p:spTree>
    <p:extLst>
      <p:ext uri="{BB962C8B-B14F-4D97-AF65-F5344CB8AC3E}">
        <p14:creationId xmlns:p14="http://schemas.microsoft.com/office/powerpoint/2010/main" val="17667511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05DB2E8D-5A08-B74E-AF84-65F083EE7469}"/>
              </a:ext>
            </a:extLst>
          </p:cNvPr>
          <p:cNvSpPr>
            <a:spLocks noGrp="1"/>
          </p:cNvSpPr>
          <p:nvPr>
            <p:ph type="body" sz="quarter" idx="10"/>
          </p:nvPr>
        </p:nvSpPr>
        <p:spPr/>
        <p:txBody>
          <a:bodyPr/>
          <a:lstStyle/>
          <a:p>
            <a:r>
              <a:rPr lang="en-GB" dirty="0"/>
              <a:t>Be a healthy weight</a:t>
            </a:r>
          </a:p>
        </p:txBody>
      </p:sp>
      <p:pic>
        <p:nvPicPr>
          <p:cNvPr id="3" name="Picture 2">
            <a:extLst>
              <a:ext uri="{FF2B5EF4-FFF2-40B4-BE49-F238E27FC236}">
                <a16:creationId xmlns:a16="http://schemas.microsoft.com/office/drawing/2014/main" id="{A99480A5-C179-A74D-9375-E48077920E6F}"/>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473406" y="1002892"/>
            <a:ext cx="8203120" cy="5029200"/>
          </a:xfrm>
          <a:prstGeom prst="rect">
            <a:avLst/>
          </a:prstGeom>
        </p:spPr>
      </p:pic>
      <p:sp>
        <p:nvSpPr>
          <p:cNvPr id="4" name="TextBox 3">
            <a:extLst>
              <a:ext uri="{FF2B5EF4-FFF2-40B4-BE49-F238E27FC236}">
                <a16:creationId xmlns:a16="http://schemas.microsoft.com/office/drawing/2014/main" id="{46A6045B-070F-BA4B-B034-AAC3797F4F48}"/>
              </a:ext>
            </a:extLst>
          </p:cNvPr>
          <p:cNvSpPr txBox="1"/>
          <p:nvPr/>
        </p:nvSpPr>
        <p:spPr>
          <a:xfrm>
            <a:off x="2980267" y="6205353"/>
            <a:ext cx="3476517" cy="288753"/>
          </a:xfrm>
          <a:prstGeom prst="rect">
            <a:avLst/>
          </a:prstGeom>
        </p:spPr>
        <p:txBody>
          <a:bodyPr wrap="square" rtlCol="0">
            <a:noAutofit/>
          </a:bodyPr>
          <a:lstStyle/>
          <a:p>
            <a:pPr>
              <a:spcAft>
                <a:spcPts val="600"/>
              </a:spcAft>
            </a:pPr>
            <a:r>
              <a:rPr lang="en-US" sz="1400"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sz="14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/cancer-prevention-recommendations</a:t>
            </a:r>
          </a:p>
        </p:txBody>
      </p:sp>
    </p:spTree>
    <p:extLst>
      <p:ext uri="{BB962C8B-B14F-4D97-AF65-F5344CB8AC3E}">
        <p14:creationId xmlns:p14="http://schemas.microsoft.com/office/powerpoint/2010/main" val="26148264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2E9EFBF-B0A2-4F41-A241-33B411BBE500}"/>
              </a:ext>
            </a:extLst>
          </p:cNvPr>
          <p:cNvSpPr/>
          <p:nvPr/>
        </p:nvSpPr>
        <p:spPr>
          <a:xfrm>
            <a:off x="397009" y="1124368"/>
            <a:ext cx="8347496" cy="4404284"/>
          </a:xfrm>
          <a:prstGeom prst="rect">
            <a:avLst/>
          </a:prstGeom>
        </p:spPr>
        <p:txBody>
          <a:bodyPr wrap="square">
            <a:spAutoFit/>
          </a:bodyPr>
          <a:lstStyle/>
          <a:p>
            <a:pPr>
              <a:lnSpc>
                <a:spcPct val="120000"/>
              </a:lnSpc>
            </a:pPr>
            <a:r>
              <a:rPr lang="en-US" b="1" dirty="0">
                <a:solidFill>
                  <a:schemeClr val="tx2"/>
                </a:solidFill>
                <a:latin typeface="Arial" panose="020B0604020202020204" pitchFamily="34" charset="0"/>
                <a:cs typeface="Arial" panose="020B0604020202020204" pitchFamily="34" charset="0"/>
              </a:rPr>
              <a:t>Justification</a:t>
            </a:r>
          </a:p>
          <a:p>
            <a:pPr marL="742950" lvl="1" indent="-285750" algn="just">
              <a:lnSpc>
                <a:spcPct val="120000"/>
              </a:lnSpc>
              <a:buFont typeface="Arial" panose="020B0604020202020204" pitchFamily="34" charset="0"/>
              <a:buChar char="•"/>
            </a:pPr>
            <a:r>
              <a:rPr lang="en-US" b="1" dirty="0">
                <a:solidFill>
                  <a:srgbClr val="464646"/>
                </a:solidFill>
                <a:latin typeface="Arial" panose="020B0604020202020204" pitchFamily="34" charset="0"/>
                <a:cs typeface="Arial" panose="020B0604020202020204" pitchFamily="34" charset="0"/>
              </a:rPr>
              <a:t>Strong evidence </a:t>
            </a:r>
            <a:r>
              <a:rPr lang="en-US" dirty="0">
                <a:solidFill>
                  <a:srgbClr val="464646"/>
                </a:solidFill>
                <a:latin typeface="Arial" panose="020B0604020202020204" pitchFamily="34" charset="0"/>
                <a:cs typeface="Arial" panose="020B0604020202020204" pitchFamily="34" charset="0"/>
              </a:rPr>
              <a:t>from the CUP that </a:t>
            </a:r>
            <a:r>
              <a:rPr lang="en-US" b="1" dirty="0">
                <a:solidFill>
                  <a:srgbClr val="464646"/>
                </a:solidFill>
                <a:latin typeface="Arial" panose="020B0604020202020204" pitchFamily="34" charset="0"/>
                <a:cs typeface="Arial" panose="020B0604020202020204" pitchFamily="34" charset="0"/>
              </a:rPr>
              <a:t>greater body fatness </a:t>
            </a:r>
            <a:r>
              <a:rPr lang="en-US" dirty="0">
                <a:solidFill>
                  <a:srgbClr val="464646"/>
                </a:solidFill>
                <a:latin typeface="Arial" panose="020B0604020202020204" pitchFamily="34" charset="0"/>
                <a:cs typeface="Arial" panose="020B0604020202020204" pitchFamily="34" charset="0"/>
              </a:rPr>
              <a:t>is a </a:t>
            </a:r>
            <a:r>
              <a:rPr lang="en-US" b="1" dirty="0">
                <a:solidFill>
                  <a:srgbClr val="464646"/>
                </a:solidFill>
                <a:latin typeface="Arial" panose="020B0604020202020204" pitchFamily="34" charset="0"/>
                <a:cs typeface="Arial" panose="020B0604020202020204" pitchFamily="34" charset="0"/>
              </a:rPr>
              <a:t>cause</a:t>
            </a:r>
            <a:r>
              <a:rPr lang="en-US" dirty="0">
                <a:solidFill>
                  <a:srgbClr val="464646"/>
                </a:solidFill>
                <a:latin typeface="Arial" panose="020B0604020202020204" pitchFamily="34" charset="0"/>
                <a:cs typeface="Arial" panose="020B0604020202020204" pitchFamily="34" charset="0"/>
              </a:rPr>
              <a:t> of many cancers. </a:t>
            </a:r>
          </a:p>
          <a:p>
            <a:pPr marL="742950" lvl="1" indent="-285750">
              <a:lnSpc>
                <a:spcPct val="120000"/>
              </a:lnSpc>
              <a:buFont typeface="Arial" panose="020B0604020202020204" pitchFamily="34" charset="0"/>
              <a:buChar char="•"/>
            </a:pPr>
            <a:r>
              <a:rPr lang="en-US" b="1" dirty="0">
                <a:solidFill>
                  <a:srgbClr val="464646"/>
                </a:solidFill>
                <a:latin typeface="Arial" panose="020B0604020202020204" pitchFamily="34" charset="0"/>
                <a:cs typeface="Arial" panose="020B0604020202020204" pitchFamily="34" charset="0"/>
              </a:rPr>
              <a:t>IARC</a:t>
            </a:r>
            <a:r>
              <a:rPr lang="en-US" dirty="0">
                <a:solidFill>
                  <a:srgbClr val="464646"/>
                </a:solidFill>
                <a:latin typeface="Arial" panose="020B0604020202020204" pitchFamily="34" charset="0"/>
                <a:cs typeface="Arial" panose="020B0604020202020204" pitchFamily="34" charset="0"/>
              </a:rPr>
              <a:t> concluded that </a:t>
            </a:r>
            <a:r>
              <a:rPr lang="en-US" b="1" dirty="0">
                <a:solidFill>
                  <a:srgbClr val="464646"/>
                </a:solidFill>
                <a:latin typeface="Arial" panose="020B0604020202020204" pitchFamily="34" charset="0"/>
                <a:cs typeface="Arial" panose="020B0604020202020204" pitchFamily="34" charset="0"/>
              </a:rPr>
              <a:t>greater body fatness</a:t>
            </a:r>
            <a:r>
              <a:rPr lang="en-US" dirty="0">
                <a:solidFill>
                  <a:srgbClr val="464646"/>
                </a:solidFill>
                <a:latin typeface="Arial" panose="020B0604020202020204" pitchFamily="34" charset="0"/>
                <a:cs typeface="Arial" panose="020B0604020202020204" pitchFamily="34" charset="0"/>
              </a:rPr>
              <a:t> is also a </a:t>
            </a:r>
            <a:r>
              <a:rPr lang="en-US" b="1" dirty="0">
                <a:solidFill>
                  <a:srgbClr val="464646"/>
                </a:solidFill>
                <a:latin typeface="Arial" panose="020B0604020202020204" pitchFamily="34" charset="0"/>
                <a:cs typeface="Arial" panose="020B0604020202020204" pitchFamily="34" charset="0"/>
              </a:rPr>
              <a:t>cause</a:t>
            </a:r>
            <a:r>
              <a:rPr lang="en-US" dirty="0">
                <a:solidFill>
                  <a:srgbClr val="464646"/>
                </a:solidFill>
                <a:latin typeface="Arial" panose="020B0604020202020204" pitchFamily="34" charset="0"/>
                <a:cs typeface="Arial" panose="020B0604020202020204" pitchFamily="34" charset="0"/>
              </a:rPr>
              <a:t> of </a:t>
            </a:r>
            <a:r>
              <a:rPr lang="en-US" b="1" dirty="0">
                <a:solidFill>
                  <a:srgbClr val="464646"/>
                </a:solidFill>
                <a:latin typeface="Arial" panose="020B0604020202020204" pitchFamily="34" charset="0"/>
                <a:cs typeface="Arial" panose="020B0604020202020204" pitchFamily="34" charset="0"/>
              </a:rPr>
              <a:t>thyroid cancer, multiple myeloma</a:t>
            </a:r>
            <a:r>
              <a:rPr lang="en-US" dirty="0">
                <a:solidFill>
                  <a:srgbClr val="464646"/>
                </a:solidFill>
                <a:latin typeface="Arial" panose="020B0604020202020204" pitchFamily="34" charset="0"/>
                <a:cs typeface="Arial" panose="020B0604020202020204" pitchFamily="34" charset="0"/>
              </a:rPr>
              <a:t> and </a:t>
            </a:r>
            <a:r>
              <a:rPr lang="en-US" b="1" dirty="0">
                <a:solidFill>
                  <a:srgbClr val="464646"/>
                </a:solidFill>
                <a:latin typeface="Arial" panose="020B0604020202020204" pitchFamily="34" charset="0"/>
                <a:cs typeface="Arial" panose="020B0604020202020204" pitchFamily="34" charset="0"/>
              </a:rPr>
              <a:t>meningioma</a:t>
            </a:r>
            <a:r>
              <a:rPr lang="en-US" dirty="0">
                <a:solidFill>
                  <a:srgbClr val="464646"/>
                </a:solidFill>
                <a:latin typeface="Arial" panose="020B0604020202020204" pitchFamily="34" charset="0"/>
                <a:cs typeface="Arial" panose="020B0604020202020204" pitchFamily="34" charset="0"/>
              </a:rPr>
              <a:t>.</a:t>
            </a:r>
          </a:p>
          <a:p>
            <a:pPr marL="742950" lvl="1" indent="-285750">
              <a:lnSpc>
                <a:spcPct val="120000"/>
              </a:lnSpc>
              <a:buFont typeface="Arial" panose="020B0604020202020204" pitchFamily="34" charset="0"/>
              <a:buChar char="•"/>
            </a:pPr>
            <a:r>
              <a:rPr lang="en-US" dirty="0">
                <a:solidFill>
                  <a:srgbClr val="464646"/>
                </a:solidFill>
                <a:latin typeface="Arial" panose="020B0604020202020204" pitchFamily="34" charset="0"/>
                <a:cs typeface="Arial" panose="020B0604020202020204" pitchFamily="34" charset="0"/>
              </a:rPr>
              <a:t>Overweight and obesity in </a:t>
            </a:r>
            <a:r>
              <a:rPr lang="en-US" b="1" dirty="0">
                <a:solidFill>
                  <a:srgbClr val="464646"/>
                </a:solidFill>
                <a:latin typeface="Arial" panose="020B0604020202020204" pitchFamily="34" charset="0"/>
                <a:cs typeface="Arial" panose="020B0604020202020204" pitchFamily="34" charset="0"/>
              </a:rPr>
              <a:t>childhood and early life </a:t>
            </a:r>
            <a:r>
              <a:rPr lang="en-US" dirty="0">
                <a:solidFill>
                  <a:srgbClr val="464646"/>
                </a:solidFill>
                <a:latin typeface="Arial" panose="020B0604020202020204" pitchFamily="34" charset="0"/>
                <a:cs typeface="Arial" panose="020B0604020202020204" pitchFamily="34" charset="0"/>
              </a:rPr>
              <a:t>liable to be carried through to adulthood. </a:t>
            </a:r>
          </a:p>
          <a:p>
            <a:pPr marL="742950" lvl="1" indent="-285750">
              <a:lnSpc>
                <a:spcPct val="120000"/>
              </a:lnSpc>
              <a:buFont typeface="Arial" panose="020B0604020202020204" pitchFamily="34" charset="0"/>
              <a:buChar char="•"/>
            </a:pPr>
            <a:endParaRPr lang="en-US" dirty="0">
              <a:solidFill>
                <a:srgbClr val="464646"/>
              </a:solidFill>
              <a:latin typeface="Arial" panose="020B0604020202020204" pitchFamily="34" charset="0"/>
              <a:cs typeface="Arial" panose="020B0604020202020204" pitchFamily="34" charset="0"/>
            </a:endParaRPr>
          </a:p>
          <a:p>
            <a:pPr>
              <a:lnSpc>
                <a:spcPct val="120000"/>
              </a:lnSpc>
            </a:pPr>
            <a:r>
              <a:rPr lang="en-US" b="1" dirty="0">
                <a:solidFill>
                  <a:schemeClr val="accent1"/>
                </a:solidFill>
                <a:latin typeface="Arial" panose="020B0604020202020204" pitchFamily="34" charset="0"/>
                <a:cs typeface="Arial" panose="020B0604020202020204" pitchFamily="34" charset="0"/>
              </a:rPr>
              <a:t>Implications for other diseases</a:t>
            </a:r>
          </a:p>
          <a:p>
            <a:pPr marL="742950" lvl="1" indent="-285750">
              <a:lnSpc>
                <a:spcPct val="120000"/>
              </a:lnSpc>
              <a:buFont typeface="Arial" panose="020B0604020202020204" pitchFamily="34" charset="0"/>
              <a:buChar char="•"/>
            </a:pPr>
            <a:r>
              <a:rPr lang="en-US" dirty="0">
                <a:solidFill>
                  <a:srgbClr val="464646"/>
                </a:solidFill>
                <a:latin typeface="Arial" panose="020B0604020202020204" pitchFamily="34" charset="0"/>
                <a:cs typeface="Arial" panose="020B0604020202020204" pitchFamily="34" charset="0"/>
              </a:rPr>
              <a:t>A causal role in other non-communicable disease’s (NCD’s): type 2 diabetes, dyslipidemia, hypertension, stroke and coronary heart disease (CHD), digestive and musculoskeletal disorders </a:t>
            </a:r>
          </a:p>
          <a:p>
            <a:pPr marL="742950" lvl="1" indent="-285750">
              <a:lnSpc>
                <a:spcPct val="120000"/>
              </a:lnSpc>
              <a:buFont typeface="Arial" panose="020B0604020202020204" pitchFamily="34" charset="0"/>
              <a:buChar char="•"/>
            </a:pPr>
            <a:r>
              <a:rPr lang="en-US" dirty="0">
                <a:solidFill>
                  <a:srgbClr val="464646"/>
                </a:solidFill>
                <a:latin typeface="Arial" panose="020B0604020202020204" pitchFamily="34" charset="0"/>
                <a:cs typeface="Arial" panose="020B0604020202020204" pitchFamily="34" charset="0"/>
              </a:rPr>
              <a:t>Increased the risk of multiple comorbidities. </a:t>
            </a:r>
          </a:p>
        </p:txBody>
      </p:sp>
      <p:sp>
        <p:nvSpPr>
          <p:cNvPr id="8" name="Text Placeholder 7">
            <a:extLst>
              <a:ext uri="{FF2B5EF4-FFF2-40B4-BE49-F238E27FC236}">
                <a16:creationId xmlns:a16="http://schemas.microsoft.com/office/drawing/2014/main" id="{DAE74BAF-26A4-D74A-AC73-253D732B4C7A}"/>
              </a:ext>
            </a:extLst>
          </p:cNvPr>
          <p:cNvSpPr>
            <a:spLocks noGrp="1"/>
          </p:cNvSpPr>
          <p:nvPr>
            <p:ph type="body" sz="quarter" idx="10"/>
          </p:nvPr>
        </p:nvSpPr>
        <p:spPr/>
        <p:txBody>
          <a:bodyPr/>
          <a:lstStyle/>
          <a:p>
            <a:r>
              <a:rPr lang="en-GB" dirty="0"/>
              <a:t>Be a healthy weight</a:t>
            </a:r>
          </a:p>
        </p:txBody>
      </p:sp>
      <p:sp>
        <p:nvSpPr>
          <p:cNvPr id="6" name="TextBox 5">
            <a:extLst>
              <a:ext uri="{FF2B5EF4-FFF2-40B4-BE49-F238E27FC236}">
                <a16:creationId xmlns:a16="http://schemas.microsoft.com/office/drawing/2014/main" id="{CA872C9C-4F15-C745-8631-82CB9936C518}"/>
              </a:ext>
            </a:extLst>
          </p:cNvPr>
          <p:cNvSpPr txBox="1"/>
          <p:nvPr/>
        </p:nvSpPr>
        <p:spPr>
          <a:xfrm>
            <a:off x="2422331" y="6205353"/>
            <a:ext cx="4427766" cy="288753"/>
          </a:xfrm>
          <a:prstGeom prst="rect">
            <a:avLst/>
          </a:prstGeom>
        </p:spPr>
        <p:txBody>
          <a:bodyPr wrap="square" rtlCol="0">
            <a:noAutofit/>
          </a:bodyPr>
          <a:lstStyle/>
          <a:p>
            <a:pPr algn="ctr">
              <a:spcAft>
                <a:spcPts val="600"/>
              </a:spcAft>
            </a:pPr>
            <a:r>
              <a:rPr lang="en-US" sz="1400"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sz="14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/cancer-prevention-recommendations</a:t>
            </a:r>
          </a:p>
        </p:txBody>
      </p:sp>
    </p:spTree>
    <p:extLst>
      <p:ext uri="{BB962C8B-B14F-4D97-AF65-F5344CB8AC3E}">
        <p14:creationId xmlns:p14="http://schemas.microsoft.com/office/powerpoint/2010/main" val="8012669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D36D009-739A-374A-B6EB-E681FCE0AA34}"/>
              </a:ext>
            </a:extLst>
          </p:cNvPr>
          <p:cNvSpPr>
            <a:spLocks noGrp="1"/>
          </p:cNvSpPr>
          <p:nvPr>
            <p:ph type="body" sz="quarter" idx="10"/>
          </p:nvPr>
        </p:nvSpPr>
        <p:spPr/>
        <p:txBody>
          <a:bodyPr/>
          <a:lstStyle/>
          <a:p>
            <a:r>
              <a:rPr lang="en-US" dirty="0"/>
              <a:t>The World Cancer Research Fund Network</a:t>
            </a:r>
          </a:p>
        </p:txBody>
      </p:sp>
      <p:sp>
        <p:nvSpPr>
          <p:cNvPr id="5" name="Text Placeholder 4">
            <a:extLst>
              <a:ext uri="{FF2B5EF4-FFF2-40B4-BE49-F238E27FC236}">
                <a16:creationId xmlns:a16="http://schemas.microsoft.com/office/drawing/2014/main" id="{FA4C2F99-46FF-714C-89C5-E4988359DD08}"/>
              </a:ext>
            </a:extLst>
          </p:cNvPr>
          <p:cNvSpPr>
            <a:spLocks noGrp="1"/>
          </p:cNvSpPr>
          <p:nvPr>
            <p:ph type="body" sz="quarter" idx="13"/>
          </p:nvPr>
        </p:nvSpPr>
        <p:spPr>
          <a:xfrm>
            <a:off x="401218" y="978810"/>
            <a:ext cx="8347075" cy="4947348"/>
          </a:xfrm>
        </p:spPr>
        <p:txBody>
          <a:bodyPr>
            <a:normAutofit fontScale="85000" lnSpcReduction="10000"/>
          </a:bodyPr>
          <a:lstStyle/>
          <a:p>
            <a:pPr algn="l">
              <a:lnSpc>
                <a:spcPct val="120000"/>
              </a:lnSpc>
            </a:pPr>
            <a:r>
              <a:rPr lang="en-US" sz="2400" b="1" dirty="0">
                <a:solidFill>
                  <a:schemeClr val="tx2"/>
                </a:solidFill>
              </a:rPr>
              <a:t>Our Vision</a:t>
            </a:r>
            <a:br>
              <a:rPr lang="en-US" sz="2000" dirty="0"/>
            </a:br>
            <a:r>
              <a:rPr lang="en-US" sz="2000" dirty="0"/>
              <a:t>We want to live in a world where no one develops a preventable cancer.</a:t>
            </a:r>
          </a:p>
          <a:p>
            <a:pPr algn="l">
              <a:lnSpc>
                <a:spcPct val="120000"/>
              </a:lnSpc>
            </a:pPr>
            <a:br>
              <a:rPr lang="en-US" sz="2000" b="1" dirty="0"/>
            </a:br>
            <a:r>
              <a:rPr lang="en-US" sz="2400" b="1" dirty="0">
                <a:solidFill>
                  <a:schemeClr val="tx2"/>
                </a:solidFill>
              </a:rPr>
              <a:t>What we do</a:t>
            </a:r>
            <a:br>
              <a:rPr lang="en-US" sz="2000" dirty="0"/>
            </a:br>
            <a:r>
              <a:rPr lang="en-US" sz="2000" dirty="0"/>
              <a:t>We investigate the causes of cancer and help people to understand what they can </a:t>
            </a:r>
            <a:br>
              <a:rPr lang="en-US" sz="2000" dirty="0"/>
            </a:br>
            <a:r>
              <a:rPr lang="en-US" sz="2000" dirty="0"/>
              <a:t>do to prevent it.</a:t>
            </a:r>
            <a:br>
              <a:rPr lang="en-US" sz="2000" dirty="0"/>
            </a:br>
            <a:endParaRPr lang="en-US" sz="2000" dirty="0"/>
          </a:p>
          <a:p>
            <a:pPr algn="l">
              <a:lnSpc>
                <a:spcPct val="120000"/>
              </a:lnSpc>
            </a:pPr>
            <a:r>
              <a:rPr lang="en-US" sz="2400" b="1" dirty="0">
                <a:solidFill>
                  <a:schemeClr val="tx2"/>
                </a:solidFill>
              </a:rPr>
              <a:t>How we do this</a:t>
            </a:r>
          </a:p>
          <a:p>
            <a:pPr marL="342900" indent="-342900" algn="l">
              <a:lnSpc>
                <a:spcPct val="120000"/>
              </a:lnSpc>
              <a:buFont typeface="Arial" panose="020B0604020202020204" pitchFamily="34" charset="0"/>
              <a:buChar char="•"/>
            </a:pPr>
            <a:r>
              <a:rPr lang="en-US" sz="2000" dirty="0"/>
              <a:t>Fund scientific research into the links between cancer and lifestyle</a:t>
            </a:r>
          </a:p>
          <a:p>
            <a:pPr marL="342900" indent="-342900" algn="l">
              <a:lnSpc>
                <a:spcPct val="120000"/>
              </a:lnSpc>
              <a:buFont typeface="Arial" panose="020B0604020202020204" pitchFamily="34" charset="0"/>
              <a:buChar char="•"/>
            </a:pPr>
            <a:r>
              <a:rPr lang="en-US" sz="2000" dirty="0" err="1"/>
              <a:t>Analyse</a:t>
            </a:r>
            <a:r>
              <a:rPr lang="en-US" sz="2000" dirty="0"/>
              <a:t> all the research within this field from around the world to ensure all messages are based on the latest evidence</a:t>
            </a:r>
          </a:p>
          <a:p>
            <a:pPr marL="342900" indent="-342900" algn="l">
              <a:lnSpc>
                <a:spcPct val="120000"/>
              </a:lnSpc>
              <a:buFont typeface="Arial" panose="020B0604020202020204" pitchFamily="34" charset="0"/>
              <a:buChar char="•"/>
            </a:pPr>
            <a:r>
              <a:rPr lang="en-US" sz="2000" dirty="0"/>
              <a:t>Give practical, understandable advice about how to reduce cancer risk</a:t>
            </a:r>
          </a:p>
          <a:p>
            <a:pPr marL="342900" indent="-342900" algn="l">
              <a:lnSpc>
                <a:spcPct val="120000"/>
              </a:lnSpc>
              <a:buFont typeface="Arial" panose="020B0604020202020204" pitchFamily="34" charset="0"/>
              <a:buChar char="•"/>
            </a:pPr>
            <a:r>
              <a:rPr lang="en-US" sz="2000" dirty="0"/>
              <a:t>Promote collaboration between nutrition and cancer research communities; and work with governments, decision-makers to influence policy</a:t>
            </a:r>
          </a:p>
        </p:txBody>
      </p:sp>
      <p:sp>
        <p:nvSpPr>
          <p:cNvPr id="4" name="TextBox 3">
            <a:extLst>
              <a:ext uri="{FF2B5EF4-FFF2-40B4-BE49-F238E27FC236}">
                <a16:creationId xmlns:a16="http://schemas.microsoft.com/office/drawing/2014/main" id="{5D0D964A-9E01-F94A-870E-EDEE83FBA582}"/>
              </a:ext>
            </a:extLst>
          </p:cNvPr>
          <p:cNvSpPr txBox="1"/>
          <p:nvPr/>
        </p:nvSpPr>
        <p:spPr>
          <a:xfrm>
            <a:off x="3831823" y="6167987"/>
            <a:ext cx="1485864" cy="374480"/>
          </a:xfrm>
          <a:prstGeom prst="rect">
            <a:avLst/>
          </a:prstGeom>
        </p:spPr>
        <p:txBody>
          <a:bodyPr wrap="square" rtlCol="0">
            <a:noAutofit/>
          </a:bodyPr>
          <a:lstStyle/>
          <a:p>
            <a:pPr algn="ctr">
              <a:spcAft>
                <a:spcPts val="600"/>
              </a:spcAft>
            </a:pPr>
            <a:r>
              <a:rPr lang="en-US"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endParaRPr lang="en-US" b="1" spc="-40" dirty="0">
              <a:solidFill>
                <a:schemeClr val="tx2"/>
              </a:solidFill>
              <a:latin typeface="Segoe UI" panose="020B0502040204020203" pitchFamily="34" charset="0"/>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42498241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D13764E-0E5D-A64C-9382-6A4F409FAF72}"/>
              </a:ext>
            </a:extLst>
          </p:cNvPr>
          <p:cNvSpPr>
            <a:spLocks noGrp="1"/>
          </p:cNvSpPr>
          <p:nvPr>
            <p:ph type="body" sz="quarter" idx="10"/>
          </p:nvPr>
        </p:nvSpPr>
        <p:spPr/>
        <p:txBody>
          <a:bodyPr/>
          <a:lstStyle/>
          <a:p>
            <a:r>
              <a:rPr lang="en-US" dirty="0"/>
              <a:t>Be physically active</a:t>
            </a:r>
          </a:p>
        </p:txBody>
      </p:sp>
      <p:pic>
        <p:nvPicPr>
          <p:cNvPr id="5" name="Picture 4">
            <a:extLst>
              <a:ext uri="{FF2B5EF4-FFF2-40B4-BE49-F238E27FC236}">
                <a16:creationId xmlns:a16="http://schemas.microsoft.com/office/drawing/2014/main" id="{07BE1925-9750-6043-AE0B-D96107B7E7A4}"/>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401218" y="1460067"/>
            <a:ext cx="8338110" cy="3883700"/>
          </a:xfrm>
          <a:prstGeom prst="rect">
            <a:avLst/>
          </a:prstGeom>
        </p:spPr>
      </p:pic>
      <p:sp>
        <p:nvSpPr>
          <p:cNvPr id="6" name="TextBox 5">
            <a:extLst>
              <a:ext uri="{FF2B5EF4-FFF2-40B4-BE49-F238E27FC236}">
                <a16:creationId xmlns:a16="http://schemas.microsoft.com/office/drawing/2014/main" id="{CA872C9C-4F15-C745-8631-82CB9936C518}"/>
              </a:ext>
            </a:extLst>
          </p:cNvPr>
          <p:cNvSpPr txBox="1"/>
          <p:nvPr/>
        </p:nvSpPr>
        <p:spPr>
          <a:xfrm>
            <a:off x="2422331" y="6205353"/>
            <a:ext cx="4427766" cy="288753"/>
          </a:xfrm>
          <a:prstGeom prst="rect">
            <a:avLst/>
          </a:prstGeom>
        </p:spPr>
        <p:txBody>
          <a:bodyPr wrap="square" rtlCol="0">
            <a:noAutofit/>
          </a:bodyPr>
          <a:lstStyle/>
          <a:p>
            <a:pPr algn="ctr">
              <a:spcAft>
                <a:spcPts val="600"/>
              </a:spcAft>
            </a:pPr>
            <a:r>
              <a:rPr lang="en-US" sz="1400"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sz="14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/cancer-prevention-recommendations</a:t>
            </a:r>
          </a:p>
        </p:txBody>
      </p:sp>
    </p:spTree>
    <p:extLst>
      <p:ext uri="{BB962C8B-B14F-4D97-AF65-F5344CB8AC3E}">
        <p14:creationId xmlns:p14="http://schemas.microsoft.com/office/powerpoint/2010/main" val="29369708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BCB988B-8529-8B4D-8C30-1AF199B35ABD}"/>
              </a:ext>
            </a:extLst>
          </p:cNvPr>
          <p:cNvSpPr/>
          <p:nvPr/>
        </p:nvSpPr>
        <p:spPr>
          <a:xfrm>
            <a:off x="401218" y="876393"/>
            <a:ext cx="8347496" cy="4690516"/>
          </a:xfrm>
          <a:prstGeom prst="rect">
            <a:avLst/>
          </a:prstGeom>
        </p:spPr>
        <p:txBody>
          <a:bodyPr wrap="square">
            <a:spAutoFit/>
          </a:bodyPr>
          <a:lstStyle/>
          <a:p>
            <a:pPr>
              <a:lnSpc>
                <a:spcPct val="120000"/>
              </a:lnSpc>
            </a:pPr>
            <a:r>
              <a:rPr lang="en-US" b="1" dirty="0">
                <a:solidFill>
                  <a:schemeClr val="tx2"/>
                </a:solidFill>
              </a:rPr>
              <a:t>Justification</a:t>
            </a:r>
            <a:endParaRPr lang="en-US" b="1" dirty="0">
              <a:solidFill>
                <a:schemeClr val="tx2"/>
              </a:solidFill>
              <a:latin typeface="ITCFranklinGothicStd" charset="0"/>
            </a:endParaRPr>
          </a:p>
          <a:p>
            <a:pPr algn="just">
              <a:lnSpc>
                <a:spcPct val="120000"/>
              </a:lnSpc>
            </a:pPr>
            <a:r>
              <a:rPr lang="en-US" b="1" dirty="0">
                <a:solidFill>
                  <a:srgbClr val="464646"/>
                </a:solidFill>
              </a:rPr>
              <a:t>Strong evidence </a:t>
            </a:r>
            <a:r>
              <a:rPr lang="en-US" dirty="0">
                <a:solidFill>
                  <a:srgbClr val="464646"/>
                </a:solidFill>
              </a:rPr>
              <a:t>from the CUP that:</a:t>
            </a:r>
          </a:p>
          <a:p>
            <a:pPr marL="742950" lvl="1" indent="-285750" algn="just">
              <a:lnSpc>
                <a:spcPct val="120000"/>
              </a:lnSpc>
              <a:buFont typeface="Arial" panose="020B0604020202020204" pitchFamily="34" charset="0"/>
              <a:buChar char="•"/>
            </a:pPr>
            <a:r>
              <a:rPr lang="en-US" b="1" dirty="0">
                <a:solidFill>
                  <a:srgbClr val="464646"/>
                </a:solidFill>
              </a:rPr>
              <a:t>Physical activity </a:t>
            </a:r>
            <a:r>
              <a:rPr lang="en-US" dirty="0">
                <a:solidFill>
                  <a:srgbClr val="464646"/>
                </a:solidFill>
              </a:rPr>
              <a:t>helps </a:t>
            </a:r>
            <a:r>
              <a:rPr lang="en-US" b="1" dirty="0">
                <a:solidFill>
                  <a:srgbClr val="464646"/>
                </a:solidFill>
              </a:rPr>
              <a:t>protect against several cancers</a:t>
            </a:r>
            <a:r>
              <a:rPr lang="en-US" dirty="0">
                <a:solidFill>
                  <a:srgbClr val="464646"/>
                </a:solidFill>
              </a:rPr>
              <a:t>. </a:t>
            </a:r>
          </a:p>
          <a:p>
            <a:pPr marL="742950" lvl="1" indent="-285750" algn="just">
              <a:lnSpc>
                <a:spcPct val="120000"/>
              </a:lnSpc>
              <a:buFont typeface="Arial" panose="020B0604020202020204" pitchFamily="34" charset="0"/>
              <a:buChar char="•"/>
            </a:pPr>
            <a:r>
              <a:rPr lang="en-US" b="1" dirty="0">
                <a:solidFill>
                  <a:srgbClr val="464646"/>
                </a:solidFill>
              </a:rPr>
              <a:t>Physical activity </a:t>
            </a:r>
            <a:r>
              <a:rPr lang="en-US" dirty="0">
                <a:solidFill>
                  <a:srgbClr val="464646"/>
                </a:solidFill>
              </a:rPr>
              <a:t>helps </a:t>
            </a:r>
            <a:r>
              <a:rPr lang="en-US" b="1" dirty="0">
                <a:solidFill>
                  <a:srgbClr val="464646"/>
                </a:solidFill>
              </a:rPr>
              <a:t>protect against weight gain</a:t>
            </a:r>
            <a:r>
              <a:rPr lang="en-US" dirty="0">
                <a:solidFill>
                  <a:srgbClr val="464646"/>
                </a:solidFill>
              </a:rPr>
              <a:t>, </a:t>
            </a:r>
            <a:r>
              <a:rPr lang="en-US" b="1" dirty="0">
                <a:solidFill>
                  <a:srgbClr val="464646"/>
                </a:solidFill>
              </a:rPr>
              <a:t>overweight </a:t>
            </a:r>
            <a:br>
              <a:rPr lang="en-US" b="1" dirty="0">
                <a:solidFill>
                  <a:srgbClr val="464646"/>
                </a:solidFill>
              </a:rPr>
            </a:br>
            <a:r>
              <a:rPr lang="en-US" dirty="0">
                <a:solidFill>
                  <a:srgbClr val="464646"/>
                </a:solidFill>
              </a:rPr>
              <a:t>and </a:t>
            </a:r>
            <a:r>
              <a:rPr lang="en-US" b="1" dirty="0">
                <a:solidFill>
                  <a:srgbClr val="464646"/>
                </a:solidFill>
              </a:rPr>
              <a:t>obesity</a:t>
            </a:r>
            <a:r>
              <a:rPr lang="en-US" dirty="0">
                <a:solidFill>
                  <a:srgbClr val="464646"/>
                </a:solidFill>
              </a:rPr>
              <a:t>. </a:t>
            </a:r>
          </a:p>
          <a:p>
            <a:pPr marL="742950" lvl="1" indent="-285750" algn="just">
              <a:lnSpc>
                <a:spcPct val="120000"/>
              </a:lnSpc>
              <a:buFont typeface="Arial" panose="020B0604020202020204" pitchFamily="34" charset="0"/>
              <a:buChar char="•"/>
            </a:pPr>
            <a:r>
              <a:rPr lang="en-US" b="1" dirty="0">
                <a:solidFill>
                  <a:srgbClr val="464646"/>
                </a:solidFill>
              </a:rPr>
              <a:t>Greater screen time </a:t>
            </a:r>
            <a:r>
              <a:rPr lang="en-US" dirty="0">
                <a:solidFill>
                  <a:srgbClr val="464646"/>
                </a:solidFill>
              </a:rPr>
              <a:t>is a </a:t>
            </a:r>
            <a:r>
              <a:rPr lang="en-US" b="1" dirty="0">
                <a:solidFill>
                  <a:srgbClr val="464646"/>
                </a:solidFill>
              </a:rPr>
              <a:t>cause </a:t>
            </a:r>
            <a:r>
              <a:rPr lang="en-US" dirty="0">
                <a:solidFill>
                  <a:srgbClr val="464646"/>
                </a:solidFill>
              </a:rPr>
              <a:t>of </a:t>
            </a:r>
            <a:r>
              <a:rPr lang="en-US" b="1" dirty="0">
                <a:solidFill>
                  <a:srgbClr val="464646"/>
                </a:solidFill>
              </a:rPr>
              <a:t>weight gain</a:t>
            </a:r>
            <a:r>
              <a:rPr lang="en-US" dirty="0">
                <a:solidFill>
                  <a:srgbClr val="464646"/>
                </a:solidFill>
              </a:rPr>
              <a:t>, </a:t>
            </a:r>
            <a:r>
              <a:rPr lang="en-US" b="1" dirty="0">
                <a:solidFill>
                  <a:srgbClr val="464646"/>
                </a:solidFill>
              </a:rPr>
              <a:t>overweight </a:t>
            </a:r>
            <a:br>
              <a:rPr lang="en-US" b="1" dirty="0">
                <a:solidFill>
                  <a:srgbClr val="464646"/>
                </a:solidFill>
              </a:rPr>
            </a:br>
            <a:r>
              <a:rPr lang="en-US" dirty="0">
                <a:solidFill>
                  <a:srgbClr val="464646"/>
                </a:solidFill>
              </a:rPr>
              <a:t>and</a:t>
            </a:r>
            <a:r>
              <a:rPr lang="en-US" b="1" dirty="0">
                <a:solidFill>
                  <a:srgbClr val="464646"/>
                </a:solidFill>
              </a:rPr>
              <a:t> obesity. </a:t>
            </a:r>
          </a:p>
          <a:p>
            <a:pPr marL="742950" lvl="1" indent="-285750" algn="just">
              <a:lnSpc>
                <a:spcPct val="120000"/>
              </a:lnSpc>
              <a:buFont typeface="Arial" panose="020B0604020202020204" pitchFamily="34" charset="0"/>
              <a:buChar char="•"/>
            </a:pPr>
            <a:endParaRPr lang="en-US" dirty="0">
              <a:solidFill>
                <a:srgbClr val="464646"/>
              </a:solidFill>
            </a:endParaRPr>
          </a:p>
          <a:p>
            <a:pPr>
              <a:lnSpc>
                <a:spcPct val="120000"/>
              </a:lnSpc>
            </a:pPr>
            <a:r>
              <a:rPr lang="en-US" b="1" dirty="0">
                <a:solidFill>
                  <a:schemeClr val="accent1"/>
                </a:solidFill>
              </a:rPr>
              <a:t>Implications for other diseases</a:t>
            </a:r>
          </a:p>
          <a:p>
            <a:pPr marL="742950" lvl="1" indent="-285750">
              <a:lnSpc>
                <a:spcPct val="120000"/>
              </a:lnSpc>
              <a:buFont typeface="Arial" panose="020B0604020202020204" pitchFamily="34" charset="0"/>
              <a:buChar char="•"/>
            </a:pPr>
            <a:r>
              <a:rPr lang="en-US" dirty="0">
                <a:solidFill>
                  <a:srgbClr val="464646"/>
                </a:solidFill>
              </a:rPr>
              <a:t>Decreased risk of all-cause mortality, CHD, high blood pressure, stroke, type 2 diabetes, metabolic syndrome and depression.</a:t>
            </a:r>
          </a:p>
          <a:p>
            <a:pPr marL="742950" lvl="1" indent="-285750">
              <a:lnSpc>
                <a:spcPct val="120000"/>
              </a:lnSpc>
              <a:buFont typeface="Arial" panose="020B0604020202020204" pitchFamily="34" charset="0"/>
              <a:buChar char="•"/>
            </a:pPr>
            <a:r>
              <a:rPr lang="en-US" dirty="0">
                <a:solidFill>
                  <a:srgbClr val="464646"/>
                </a:solidFill>
              </a:rPr>
              <a:t>Weight-bearing and muscle-strengthening exercises promote bone health and reduce blood pressure.</a:t>
            </a:r>
          </a:p>
          <a:p>
            <a:pPr marL="742950" lvl="1" indent="-285750">
              <a:buFont typeface="Wingdings" charset="2"/>
              <a:buChar char="ü"/>
            </a:pPr>
            <a:endParaRPr lang="en-US" b="1" dirty="0">
              <a:solidFill>
                <a:srgbClr val="464646"/>
              </a:solidFill>
            </a:endParaRPr>
          </a:p>
        </p:txBody>
      </p:sp>
      <p:sp>
        <p:nvSpPr>
          <p:cNvPr id="5" name="Text Placeholder 4">
            <a:extLst>
              <a:ext uri="{FF2B5EF4-FFF2-40B4-BE49-F238E27FC236}">
                <a16:creationId xmlns:a16="http://schemas.microsoft.com/office/drawing/2014/main" id="{4B01670C-AE3B-2D4E-BC1D-36D5733ECCD4}"/>
              </a:ext>
            </a:extLst>
          </p:cNvPr>
          <p:cNvSpPr>
            <a:spLocks noGrp="1"/>
          </p:cNvSpPr>
          <p:nvPr>
            <p:ph type="body" sz="quarter" idx="10"/>
          </p:nvPr>
        </p:nvSpPr>
        <p:spPr/>
        <p:txBody>
          <a:bodyPr/>
          <a:lstStyle/>
          <a:p>
            <a:r>
              <a:rPr lang="en-GB" dirty="0"/>
              <a:t>Be physically active</a:t>
            </a:r>
          </a:p>
        </p:txBody>
      </p:sp>
      <p:sp>
        <p:nvSpPr>
          <p:cNvPr id="7" name="TextBox 6">
            <a:extLst>
              <a:ext uri="{FF2B5EF4-FFF2-40B4-BE49-F238E27FC236}">
                <a16:creationId xmlns:a16="http://schemas.microsoft.com/office/drawing/2014/main" id="{CA872C9C-4F15-C745-8631-82CB9936C518}"/>
              </a:ext>
            </a:extLst>
          </p:cNvPr>
          <p:cNvSpPr txBox="1"/>
          <p:nvPr/>
        </p:nvSpPr>
        <p:spPr>
          <a:xfrm>
            <a:off x="2422331" y="6205353"/>
            <a:ext cx="4427766" cy="288753"/>
          </a:xfrm>
          <a:prstGeom prst="rect">
            <a:avLst/>
          </a:prstGeom>
        </p:spPr>
        <p:txBody>
          <a:bodyPr wrap="square" rtlCol="0">
            <a:noAutofit/>
          </a:bodyPr>
          <a:lstStyle/>
          <a:p>
            <a:pPr algn="ctr">
              <a:spcAft>
                <a:spcPts val="600"/>
              </a:spcAft>
            </a:pPr>
            <a:r>
              <a:rPr lang="en-US" sz="1400"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sz="14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/cancer-prevention-recommendations</a:t>
            </a:r>
          </a:p>
        </p:txBody>
      </p:sp>
    </p:spTree>
    <p:extLst>
      <p:ext uri="{BB962C8B-B14F-4D97-AF65-F5344CB8AC3E}">
        <p14:creationId xmlns:p14="http://schemas.microsoft.com/office/powerpoint/2010/main" val="38647793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568F686-D892-2742-8AD7-5D98EBB87B83}"/>
              </a:ext>
            </a:extLst>
          </p:cNvPr>
          <p:cNvSpPr>
            <a:spLocks noGrp="1"/>
          </p:cNvSpPr>
          <p:nvPr>
            <p:ph type="body" sz="quarter" idx="10"/>
          </p:nvPr>
        </p:nvSpPr>
        <p:spPr/>
        <p:txBody>
          <a:bodyPr>
            <a:normAutofit/>
          </a:bodyPr>
          <a:lstStyle/>
          <a:p>
            <a:pPr>
              <a:lnSpc>
                <a:spcPts val="2250"/>
              </a:lnSpc>
              <a:spcBef>
                <a:spcPts val="0"/>
              </a:spcBef>
              <a:spcAft>
                <a:spcPts val="0"/>
              </a:spcAft>
            </a:pPr>
            <a:r>
              <a:rPr lang="en-US" sz="2400" dirty="0"/>
              <a:t>Eat a diet rich in wholegrains, vegetables, fruit and beans</a:t>
            </a:r>
          </a:p>
        </p:txBody>
      </p:sp>
      <p:pic>
        <p:nvPicPr>
          <p:cNvPr id="5" name="Picture 4">
            <a:extLst>
              <a:ext uri="{FF2B5EF4-FFF2-40B4-BE49-F238E27FC236}">
                <a16:creationId xmlns:a16="http://schemas.microsoft.com/office/drawing/2014/main" id="{34812AC1-28A0-9B4B-AF33-4B22D88FFB0D}"/>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030778" y="959593"/>
            <a:ext cx="6785834" cy="5009407"/>
          </a:xfrm>
          <a:prstGeom prst="rect">
            <a:avLst/>
          </a:prstGeom>
        </p:spPr>
      </p:pic>
      <p:sp>
        <p:nvSpPr>
          <p:cNvPr id="6" name="TextBox 5">
            <a:extLst>
              <a:ext uri="{FF2B5EF4-FFF2-40B4-BE49-F238E27FC236}">
                <a16:creationId xmlns:a16="http://schemas.microsoft.com/office/drawing/2014/main" id="{DFF082F8-AE71-C040-A2D1-3619EAED9E5C}"/>
              </a:ext>
            </a:extLst>
          </p:cNvPr>
          <p:cNvSpPr txBox="1"/>
          <p:nvPr/>
        </p:nvSpPr>
        <p:spPr>
          <a:xfrm>
            <a:off x="-1841500" y="5994400"/>
            <a:ext cx="0" cy="0"/>
          </a:xfrm>
          <a:prstGeom prst="rect">
            <a:avLst/>
          </a:prstGeom>
        </p:spPr>
        <p:txBody>
          <a:bodyPr wrap="none" rtlCol="0">
            <a:noAutofit/>
          </a:bodyPr>
          <a:lstStyle/>
          <a:p>
            <a:pPr>
              <a:spcAft>
                <a:spcPts val="600"/>
              </a:spcAft>
            </a:pPr>
            <a:endParaRPr lang="en-US" sz="3200" spc="-40" dirty="0">
              <a:solidFill>
                <a:srgbClr val="005A8C"/>
              </a:solidFill>
              <a:latin typeface="Segoe UI" panose="020B0502040204020203" pitchFamily="34" charset="0"/>
              <a:ea typeface="Segoe UI" panose="020B0502040204020203" pitchFamily="34" charset="0"/>
              <a:cs typeface="Segoe UI" panose="020B0502040204020203" pitchFamily="34" charset="0"/>
            </a:endParaRPr>
          </a:p>
        </p:txBody>
      </p:sp>
      <p:sp>
        <p:nvSpPr>
          <p:cNvPr id="8" name="TextBox 7">
            <a:extLst>
              <a:ext uri="{FF2B5EF4-FFF2-40B4-BE49-F238E27FC236}">
                <a16:creationId xmlns:a16="http://schemas.microsoft.com/office/drawing/2014/main" id="{CA872C9C-4F15-C745-8631-82CB9936C518}"/>
              </a:ext>
            </a:extLst>
          </p:cNvPr>
          <p:cNvSpPr txBox="1"/>
          <p:nvPr/>
        </p:nvSpPr>
        <p:spPr>
          <a:xfrm>
            <a:off x="2422331" y="6205353"/>
            <a:ext cx="4427766" cy="288753"/>
          </a:xfrm>
          <a:prstGeom prst="rect">
            <a:avLst/>
          </a:prstGeom>
        </p:spPr>
        <p:txBody>
          <a:bodyPr wrap="square" rtlCol="0">
            <a:noAutofit/>
          </a:bodyPr>
          <a:lstStyle/>
          <a:p>
            <a:pPr algn="ctr">
              <a:spcAft>
                <a:spcPts val="600"/>
              </a:spcAft>
            </a:pPr>
            <a:r>
              <a:rPr lang="en-US" sz="1400"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sz="14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/cancer-prevention-recommendations</a:t>
            </a:r>
          </a:p>
        </p:txBody>
      </p:sp>
    </p:spTree>
    <p:extLst>
      <p:ext uri="{BB962C8B-B14F-4D97-AF65-F5344CB8AC3E}">
        <p14:creationId xmlns:p14="http://schemas.microsoft.com/office/powerpoint/2010/main" val="5429599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F0EA7C1-C61A-5948-921A-FBCF11D3A18E}"/>
              </a:ext>
            </a:extLst>
          </p:cNvPr>
          <p:cNvSpPr/>
          <p:nvPr/>
        </p:nvSpPr>
        <p:spPr>
          <a:xfrm>
            <a:off x="401217" y="983271"/>
            <a:ext cx="8347497" cy="4980081"/>
          </a:xfrm>
          <a:prstGeom prst="rect">
            <a:avLst/>
          </a:prstGeom>
        </p:spPr>
        <p:txBody>
          <a:bodyPr wrap="square">
            <a:spAutoFit/>
          </a:bodyPr>
          <a:lstStyle/>
          <a:p>
            <a:pPr>
              <a:lnSpc>
                <a:spcPct val="110000"/>
              </a:lnSpc>
            </a:pPr>
            <a:r>
              <a:rPr lang="en-US" sz="1700" b="1" dirty="0">
                <a:solidFill>
                  <a:schemeClr val="tx2"/>
                </a:solidFill>
              </a:rPr>
              <a:t>Justification</a:t>
            </a:r>
          </a:p>
          <a:p>
            <a:pPr algn="just">
              <a:lnSpc>
                <a:spcPct val="110000"/>
              </a:lnSpc>
            </a:pPr>
            <a:r>
              <a:rPr lang="en-US" sz="1700" b="1" dirty="0">
                <a:solidFill>
                  <a:srgbClr val="464646"/>
                </a:solidFill>
              </a:rPr>
              <a:t>Strong evidence </a:t>
            </a:r>
            <a:r>
              <a:rPr lang="en-US" sz="1700" dirty="0">
                <a:solidFill>
                  <a:srgbClr val="464646"/>
                </a:solidFill>
              </a:rPr>
              <a:t>from the CUP that:</a:t>
            </a:r>
          </a:p>
          <a:p>
            <a:pPr marL="742950" lvl="1" indent="-285750" algn="just">
              <a:lnSpc>
                <a:spcPct val="110000"/>
              </a:lnSpc>
              <a:buFont typeface="Arial" panose="020B0604020202020204" pitchFamily="34" charset="0"/>
              <a:buChar char="•"/>
            </a:pPr>
            <a:r>
              <a:rPr lang="en-US" sz="1700" b="1" dirty="0">
                <a:solidFill>
                  <a:srgbClr val="464646"/>
                </a:solidFill>
              </a:rPr>
              <a:t>Wholegrains</a:t>
            </a:r>
            <a:r>
              <a:rPr lang="en-US" sz="1700" dirty="0">
                <a:solidFill>
                  <a:srgbClr val="464646"/>
                </a:solidFill>
              </a:rPr>
              <a:t> help</a:t>
            </a:r>
            <a:r>
              <a:rPr lang="en-US" sz="1700" b="1" dirty="0">
                <a:solidFill>
                  <a:srgbClr val="464646"/>
                </a:solidFill>
              </a:rPr>
              <a:t> protect </a:t>
            </a:r>
            <a:r>
              <a:rPr lang="en-US" sz="1700" dirty="0">
                <a:solidFill>
                  <a:srgbClr val="464646"/>
                </a:solidFill>
              </a:rPr>
              <a:t>against </a:t>
            </a:r>
            <a:r>
              <a:rPr lang="en-US" sz="1700" b="1" dirty="0">
                <a:solidFill>
                  <a:srgbClr val="464646"/>
                </a:solidFill>
              </a:rPr>
              <a:t>colorectal cancer</a:t>
            </a:r>
            <a:r>
              <a:rPr lang="en-US" sz="1700" dirty="0">
                <a:solidFill>
                  <a:srgbClr val="464646"/>
                </a:solidFill>
              </a:rPr>
              <a:t>. </a:t>
            </a:r>
          </a:p>
          <a:p>
            <a:pPr marL="742950" lvl="1" indent="-285750" algn="just">
              <a:lnSpc>
                <a:spcPct val="110000"/>
              </a:lnSpc>
              <a:buFont typeface="Arial" panose="020B0604020202020204" pitchFamily="34" charset="0"/>
              <a:buChar char="•"/>
            </a:pPr>
            <a:r>
              <a:rPr lang="en-US" sz="1700" b="1" dirty="0">
                <a:solidFill>
                  <a:srgbClr val="464646"/>
                </a:solidFill>
              </a:rPr>
              <a:t>Non-starchy vegetables and fruit </a:t>
            </a:r>
            <a:r>
              <a:rPr lang="en-US" sz="1700" dirty="0">
                <a:solidFill>
                  <a:srgbClr val="464646"/>
                </a:solidFill>
              </a:rPr>
              <a:t>help </a:t>
            </a:r>
            <a:r>
              <a:rPr lang="en-US" sz="1700" b="1" dirty="0">
                <a:solidFill>
                  <a:srgbClr val="464646"/>
                </a:solidFill>
              </a:rPr>
              <a:t>protect</a:t>
            </a:r>
            <a:r>
              <a:rPr lang="en-US" sz="1700" dirty="0">
                <a:solidFill>
                  <a:srgbClr val="464646"/>
                </a:solidFill>
              </a:rPr>
              <a:t> against </a:t>
            </a:r>
            <a:r>
              <a:rPr lang="en-US" sz="1700" b="1" dirty="0">
                <a:solidFill>
                  <a:srgbClr val="464646"/>
                </a:solidFill>
              </a:rPr>
              <a:t>aerodigestive cancers</a:t>
            </a:r>
            <a:r>
              <a:rPr lang="en-US" sz="1700" dirty="0">
                <a:solidFill>
                  <a:srgbClr val="464646"/>
                </a:solidFill>
              </a:rPr>
              <a:t>.</a:t>
            </a:r>
          </a:p>
          <a:p>
            <a:pPr marL="742950" lvl="1" indent="-285750" algn="just">
              <a:lnSpc>
                <a:spcPct val="110000"/>
              </a:lnSpc>
              <a:buFont typeface="Arial" panose="020B0604020202020204" pitchFamily="34" charset="0"/>
              <a:buChar char="•"/>
            </a:pPr>
            <a:r>
              <a:rPr lang="en-US" sz="1700" b="1" dirty="0">
                <a:solidFill>
                  <a:srgbClr val="464646"/>
                </a:solidFill>
              </a:rPr>
              <a:t>Dietary fibre </a:t>
            </a:r>
            <a:r>
              <a:rPr lang="en-US" sz="1700" dirty="0">
                <a:solidFill>
                  <a:srgbClr val="464646"/>
                </a:solidFill>
              </a:rPr>
              <a:t>helps</a:t>
            </a:r>
            <a:r>
              <a:rPr lang="en-US" sz="1700" b="1" dirty="0">
                <a:solidFill>
                  <a:srgbClr val="464646"/>
                </a:solidFill>
              </a:rPr>
              <a:t> protect</a:t>
            </a:r>
            <a:r>
              <a:rPr lang="en-US" sz="1700" dirty="0">
                <a:solidFill>
                  <a:srgbClr val="464646"/>
                </a:solidFill>
              </a:rPr>
              <a:t> against </a:t>
            </a:r>
            <a:r>
              <a:rPr lang="en-US" sz="1700" b="1" dirty="0">
                <a:solidFill>
                  <a:srgbClr val="464646"/>
                </a:solidFill>
              </a:rPr>
              <a:t>colorectal cancer </a:t>
            </a:r>
            <a:r>
              <a:rPr lang="en-US" sz="1700" dirty="0">
                <a:solidFill>
                  <a:srgbClr val="464646"/>
                </a:solidFill>
              </a:rPr>
              <a:t>and </a:t>
            </a:r>
            <a:r>
              <a:rPr lang="en-US" sz="1700" b="1" dirty="0">
                <a:solidFill>
                  <a:srgbClr val="464646"/>
                </a:solidFill>
              </a:rPr>
              <a:t>weight gain, overweight </a:t>
            </a:r>
            <a:r>
              <a:rPr lang="en-US" sz="1700" dirty="0">
                <a:solidFill>
                  <a:srgbClr val="464646"/>
                </a:solidFill>
              </a:rPr>
              <a:t>and</a:t>
            </a:r>
            <a:r>
              <a:rPr lang="en-US" sz="1700" b="1" dirty="0">
                <a:solidFill>
                  <a:srgbClr val="464646"/>
                </a:solidFill>
              </a:rPr>
              <a:t> obesity.</a:t>
            </a:r>
            <a:r>
              <a:rPr lang="en-US" sz="1700" dirty="0">
                <a:solidFill>
                  <a:srgbClr val="464646"/>
                </a:solidFill>
              </a:rPr>
              <a:t> </a:t>
            </a:r>
          </a:p>
          <a:p>
            <a:pPr algn="just" fontAlgn="auto">
              <a:lnSpc>
                <a:spcPct val="110000"/>
              </a:lnSpc>
            </a:pPr>
            <a:r>
              <a:rPr lang="en-US" sz="1700" b="1" dirty="0">
                <a:solidFill>
                  <a:srgbClr val="464646"/>
                </a:solidFill>
              </a:rPr>
              <a:t>Some evidence </a:t>
            </a:r>
            <a:r>
              <a:rPr lang="en-US" sz="1700" dirty="0">
                <a:solidFill>
                  <a:srgbClr val="464646"/>
                </a:solidFill>
              </a:rPr>
              <a:t>from the CUP to suggest that: </a:t>
            </a:r>
          </a:p>
          <a:p>
            <a:pPr marL="742950" lvl="1" indent="-285750" algn="just">
              <a:lnSpc>
                <a:spcPct val="110000"/>
              </a:lnSpc>
              <a:buFont typeface="Arial" panose="020B0604020202020204" pitchFamily="34" charset="0"/>
              <a:buChar char="•"/>
            </a:pPr>
            <a:r>
              <a:rPr lang="en-US" sz="1700" b="1" dirty="0">
                <a:solidFill>
                  <a:srgbClr val="464646"/>
                </a:solidFill>
              </a:rPr>
              <a:t>Fruit and</a:t>
            </a:r>
            <a:r>
              <a:rPr lang="en-US" sz="1700" dirty="0">
                <a:solidFill>
                  <a:srgbClr val="464646"/>
                </a:solidFill>
              </a:rPr>
              <a:t> </a:t>
            </a:r>
            <a:r>
              <a:rPr lang="en-US" sz="1700" b="1" dirty="0">
                <a:solidFill>
                  <a:srgbClr val="464646"/>
                </a:solidFill>
              </a:rPr>
              <a:t>vegetables might decrease </a:t>
            </a:r>
            <a:r>
              <a:rPr lang="en-US" sz="1700" dirty="0">
                <a:solidFill>
                  <a:srgbClr val="464646"/>
                </a:solidFill>
              </a:rPr>
              <a:t>the </a:t>
            </a:r>
            <a:r>
              <a:rPr lang="en-US" sz="1700" b="1" dirty="0">
                <a:solidFill>
                  <a:srgbClr val="464646"/>
                </a:solidFill>
              </a:rPr>
              <a:t>likelihood of many cancers</a:t>
            </a:r>
            <a:r>
              <a:rPr lang="en-US" sz="1700" dirty="0">
                <a:solidFill>
                  <a:srgbClr val="464646"/>
                </a:solidFill>
              </a:rPr>
              <a:t>.</a:t>
            </a:r>
          </a:p>
          <a:p>
            <a:pPr marL="742950" lvl="1" indent="-285750" algn="just">
              <a:lnSpc>
                <a:spcPct val="110000"/>
              </a:lnSpc>
              <a:buFont typeface="Arial" panose="020B0604020202020204" pitchFamily="34" charset="0"/>
              <a:buChar char="•"/>
            </a:pPr>
            <a:r>
              <a:rPr lang="en-US" sz="1700" b="1" dirty="0">
                <a:solidFill>
                  <a:srgbClr val="464646"/>
                </a:solidFill>
              </a:rPr>
              <a:t>Fruit and</a:t>
            </a:r>
            <a:r>
              <a:rPr lang="en-US" sz="1700" dirty="0">
                <a:solidFill>
                  <a:srgbClr val="464646"/>
                </a:solidFill>
              </a:rPr>
              <a:t> </a:t>
            </a:r>
            <a:r>
              <a:rPr lang="en-US" sz="1700" b="1" dirty="0">
                <a:solidFill>
                  <a:srgbClr val="464646"/>
                </a:solidFill>
              </a:rPr>
              <a:t>vegetables</a:t>
            </a:r>
            <a:r>
              <a:rPr lang="en-US" sz="1700" dirty="0">
                <a:solidFill>
                  <a:srgbClr val="464646"/>
                </a:solidFill>
              </a:rPr>
              <a:t> </a:t>
            </a:r>
            <a:r>
              <a:rPr lang="en-US" sz="1700" b="1" dirty="0">
                <a:solidFill>
                  <a:srgbClr val="464646"/>
                </a:solidFill>
              </a:rPr>
              <a:t>might decrease </a:t>
            </a:r>
            <a:r>
              <a:rPr lang="en-US" sz="1700" dirty="0">
                <a:solidFill>
                  <a:srgbClr val="464646"/>
                </a:solidFill>
              </a:rPr>
              <a:t>the </a:t>
            </a:r>
            <a:r>
              <a:rPr lang="en-US" sz="1700" b="1" dirty="0">
                <a:solidFill>
                  <a:srgbClr val="464646"/>
                </a:solidFill>
              </a:rPr>
              <a:t>likelihood of weight gain</a:t>
            </a:r>
            <a:r>
              <a:rPr lang="en-US" sz="1700" dirty="0">
                <a:solidFill>
                  <a:srgbClr val="464646"/>
                </a:solidFill>
              </a:rPr>
              <a:t>, </a:t>
            </a:r>
            <a:r>
              <a:rPr lang="en-US" sz="1700" b="1" dirty="0">
                <a:solidFill>
                  <a:srgbClr val="464646"/>
                </a:solidFill>
              </a:rPr>
              <a:t>overweight </a:t>
            </a:r>
            <a:r>
              <a:rPr lang="en-US" sz="1700" dirty="0">
                <a:solidFill>
                  <a:srgbClr val="464646"/>
                </a:solidFill>
              </a:rPr>
              <a:t>and </a:t>
            </a:r>
            <a:r>
              <a:rPr lang="en-US" sz="1700" b="1" dirty="0">
                <a:solidFill>
                  <a:srgbClr val="464646"/>
                </a:solidFill>
              </a:rPr>
              <a:t>obesity. </a:t>
            </a:r>
          </a:p>
          <a:p>
            <a:pPr marL="742950" lvl="1" indent="-285750" algn="just">
              <a:lnSpc>
                <a:spcPct val="110000"/>
              </a:lnSpc>
              <a:buFont typeface="Arial" panose="020B0604020202020204" pitchFamily="34" charset="0"/>
              <a:buChar char="•"/>
            </a:pPr>
            <a:r>
              <a:rPr lang="en-US" sz="1700" dirty="0">
                <a:solidFill>
                  <a:srgbClr val="464646"/>
                </a:solidFill>
              </a:rPr>
              <a:t>People who eat no or low levels of vegetables and fruit, who increase their consumption, may </a:t>
            </a:r>
            <a:r>
              <a:rPr lang="en-US" sz="1700" b="1" dirty="0">
                <a:solidFill>
                  <a:srgbClr val="464646"/>
                </a:solidFill>
              </a:rPr>
              <a:t>benefit most </a:t>
            </a:r>
            <a:r>
              <a:rPr lang="en-US" sz="1700" dirty="0">
                <a:solidFill>
                  <a:srgbClr val="464646"/>
                </a:solidFill>
              </a:rPr>
              <a:t>from following this Recommendation.</a:t>
            </a:r>
          </a:p>
          <a:p>
            <a:pPr marL="742950" lvl="1" indent="-285750" algn="just">
              <a:lnSpc>
                <a:spcPct val="110000"/>
              </a:lnSpc>
              <a:buFont typeface="Arial" panose="020B0604020202020204" pitchFamily="34" charset="0"/>
              <a:buChar char="•"/>
            </a:pPr>
            <a:endParaRPr lang="en-US" sz="1700" dirty="0">
              <a:solidFill>
                <a:srgbClr val="464646"/>
              </a:solidFill>
            </a:endParaRPr>
          </a:p>
          <a:p>
            <a:pPr>
              <a:lnSpc>
                <a:spcPct val="110000"/>
              </a:lnSpc>
            </a:pPr>
            <a:r>
              <a:rPr lang="en-US" sz="1700" b="1" dirty="0">
                <a:solidFill>
                  <a:schemeClr val="accent1"/>
                </a:solidFill>
              </a:rPr>
              <a:t>Implications for other diseases</a:t>
            </a:r>
          </a:p>
          <a:p>
            <a:pPr marL="742950" lvl="1" indent="-285750" algn="just">
              <a:lnSpc>
                <a:spcPct val="110000"/>
              </a:lnSpc>
              <a:buFont typeface="Arial" panose="020B0604020202020204" pitchFamily="34" charset="0"/>
              <a:buChar char="•"/>
            </a:pPr>
            <a:r>
              <a:rPr lang="en-US" sz="1700" dirty="0">
                <a:solidFill>
                  <a:srgbClr val="464646"/>
                </a:solidFill>
              </a:rPr>
              <a:t>This Recommendation is supported by evidence on cardiovascular disease (CVD) and type 2 diabetes. </a:t>
            </a:r>
          </a:p>
        </p:txBody>
      </p:sp>
      <p:sp>
        <p:nvSpPr>
          <p:cNvPr id="7" name="TextBox 6">
            <a:extLst>
              <a:ext uri="{FF2B5EF4-FFF2-40B4-BE49-F238E27FC236}">
                <a16:creationId xmlns:a16="http://schemas.microsoft.com/office/drawing/2014/main" id="{CA872C9C-4F15-C745-8631-82CB9936C518}"/>
              </a:ext>
            </a:extLst>
          </p:cNvPr>
          <p:cNvSpPr txBox="1"/>
          <p:nvPr/>
        </p:nvSpPr>
        <p:spPr>
          <a:xfrm>
            <a:off x="2422331" y="6205353"/>
            <a:ext cx="4427766" cy="288753"/>
          </a:xfrm>
          <a:prstGeom prst="rect">
            <a:avLst/>
          </a:prstGeom>
        </p:spPr>
        <p:txBody>
          <a:bodyPr wrap="square" rtlCol="0">
            <a:noAutofit/>
          </a:bodyPr>
          <a:lstStyle/>
          <a:p>
            <a:pPr algn="ctr">
              <a:spcAft>
                <a:spcPts val="600"/>
              </a:spcAft>
            </a:pPr>
            <a:r>
              <a:rPr lang="en-US" sz="1400"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sz="14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/cancer-prevention-recommendations</a:t>
            </a:r>
          </a:p>
        </p:txBody>
      </p:sp>
      <p:sp>
        <p:nvSpPr>
          <p:cNvPr id="8" name="Text Placeholder 1">
            <a:extLst>
              <a:ext uri="{FF2B5EF4-FFF2-40B4-BE49-F238E27FC236}">
                <a16:creationId xmlns:a16="http://schemas.microsoft.com/office/drawing/2014/main" id="{B568F686-D892-2742-8AD7-5D98EBB87B83}"/>
              </a:ext>
            </a:extLst>
          </p:cNvPr>
          <p:cNvSpPr>
            <a:spLocks noGrp="1"/>
          </p:cNvSpPr>
          <p:nvPr>
            <p:ph type="body" sz="quarter" idx="10"/>
          </p:nvPr>
        </p:nvSpPr>
        <p:spPr>
          <a:xfrm>
            <a:off x="401218" y="311977"/>
            <a:ext cx="8347496" cy="575717"/>
          </a:xfrm>
        </p:spPr>
        <p:txBody>
          <a:bodyPr>
            <a:normAutofit/>
          </a:bodyPr>
          <a:lstStyle/>
          <a:p>
            <a:pPr>
              <a:lnSpc>
                <a:spcPts val="2250"/>
              </a:lnSpc>
              <a:spcBef>
                <a:spcPts val="0"/>
              </a:spcBef>
              <a:spcAft>
                <a:spcPts val="0"/>
              </a:spcAft>
            </a:pPr>
            <a:r>
              <a:rPr lang="en-US" sz="2400" dirty="0"/>
              <a:t>Eat a diet rich in wholegrains, vegetables, fruit and beans</a:t>
            </a:r>
          </a:p>
        </p:txBody>
      </p:sp>
    </p:spTree>
    <p:extLst>
      <p:ext uri="{BB962C8B-B14F-4D97-AF65-F5344CB8AC3E}">
        <p14:creationId xmlns:p14="http://schemas.microsoft.com/office/powerpoint/2010/main" val="9999642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B5B5405-C2FB-BA4D-B5CA-5E0F344655B3}"/>
              </a:ext>
            </a:extLst>
          </p:cNvPr>
          <p:cNvSpPr>
            <a:spLocks noGrp="1"/>
          </p:cNvSpPr>
          <p:nvPr>
            <p:ph type="body" sz="quarter" idx="10"/>
          </p:nvPr>
        </p:nvSpPr>
        <p:spPr/>
        <p:txBody>
          <a:bodyPr>
            <a:noAutofit/>
          </a:bodyPr>
          <a:lstStyle/>
          <a:p>
            <a:pPr>
              <a:lnSpc>
                <a:spcPts val="2350"/>
              </a:lnSpc>
            </a:pPr>
            <a:r>
              <a:rPr lang="en-US" sz="2400" dirty="0"/>
              <a:t>Limit consumption of ‘fast foods’ and other processed foods high in fat, starches or sugars</a:t>
            </a:r>
          </a:p>
        </p:txBody>
      </p:sp>
      <p:pic>
        <p:nvPicPr>
          <p:cNvPr id="5" name="Picture 4">
            <a:extLst>
              <a:ext uri="{FF2B5EF4-FFF2-40B4-BE49-F238E27FC236}">
                <a16:creationId xmlns:a16="http://schemas.microsoft.com/office/drawing/2014/main" id="{E9D6E1C2-78FA-5E4A-9A0C-AC065F3BDE8F}"/>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215247" y="1008595"/>
            <a:ext cx="8719438" cy="5009346"/>
          </a:xfrm>
          <a:prstGeom prst="rect">
            <a:avLst/>
          </a:prstGeom>
        </p:spPr>
      </p:pic>
      <p:sp>
        <p:nvSpPr>
          <p:cNvPr id="6" name="TextBox 5">
            <a:extLst>
              <a:ext uri="{FF2B5EF4-FFF2-40B4-BE49-F238E27FC236}">
                <a16:creationId xmlns:a16="http://schemas.microsoft.com/office/drawing/2014/main" id="{CA872C9C-4F15-C745-8631-82CB9936C518}"/>
              </a:ext>
            </a:extLst>
          </p:cNvPr>
          <p:cNvSpPr txBox="1"/>
          <p:nvPr/>
        </p:nvSpPr>
        <p:spPr>
          <a:xfrm>
            <a:off x="2422331" y="6205353"/>
            <a:ext cx="4427766" cy="288753"/>
          </a:xfrm>
          <a:prstGeom prst="rect">
            <a:avLst/>
          </a:prstGeom>
        </p:spPr>
        <p:txBody>
          <a:bodyPr wrap="square" rtlCol="0">
            <a:noAutofit/>
          </a:bodyPr>
          <a:lstStyle/>
          <a:p>
            <a:pPr algn="ctr">
              <a:spcAft>
                <a:spcPts val="600"/>
              </a:spcAft>
            </a:pPr>
            <a:r>
              <a:rPr lang="en-US" sz="1400"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sz="14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/cancer-prevention-recommendations</a:t>
            </a:r>
          </a:p>
        </p:txBody>
      </p:sp>
    </p:spTree>
    <p:extLst>
      <p:ext uri="{BB962C8B-B14F-4D97-AF65-F5344CB8AC3E}">
        <p14:creationId xmlns:p14="http://schemas.microsoft.com/office/powerpoint/2010/main" val="36644708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260183C-38E5-ED48-BB5A-3F3CA9DD1165}"/>
              </a:ext>
            </a:extLst>
          </p:cNvPr>
          <p:cNvSpPr/>
          <p:nvPr/>
        </p:nvSpPr>
        <p:spPr>
          <a:xfrm>
            <a:off x="401217" y="1082134"/>
            <a:ext cx="8347497" cy="4031873"/>
          </a:xfrm>
          <a:prstGeom prst="rect">
            <a:avLst/>
          </a:prstGeom>
        </p:spPr>
        <p:txBody>
          <a:bodyPr wrap="square">
            <a:spAutoFit/>
          </a:bodyPr>
          <a:lstStyle/>
          <a:p>
            <a:pPr>
              <a:lnSpc>
                <a:spcPct val="120000"/>
              </a:lnSpc>
            </a:pPr>
            <a:r>
              <a:rPr lang="en-US" sz="2000" b="1" dirty="0">
                <a:solidFill>
                  <a:schemeClr val="tx2"/>
                </a:solidFill>
              </a:rPr>
              <a:t>Justification</a:t>
            </a:r>
          </a:p>
          <a:p>
            <a:pPr algn="just">
              <a:lnSpc>
                <a:spcPct val="120000"/>
              </a:lnSpc>
            </a:pPr>
            <a:r>
              <a:rPr lang="en-US" sz="2000" b="1" dirty="0">
                <a:solidFill>
                  <a:srgbClr val="464646"/>
                </a:solidFill>
              </a:rPr>
              <a:t>Strong evidence </a:t>
            </a:r>
            <a:r>
              <a:rPr lang="en-US" sz="2000" dirty="0">
                <a:solidFill>
                  <a:srgbClr val="464646"/>
                </a:solidFill>
              </a:rPr>
              <a:t>from the CUP that:</a:t>
            </a:r>
          </a:p>
          <a:p>
            <a:pPr marL="742950" lvl="1" indent="-285750" algn="just">
              <a:lnSpc>
                <a:spcPct val="120000"/>
              </a:lnSpc>
              <a:buFont typeface="Arial" panose="020B0604020202020204" pitchFamily="34" charset="0"/>
              <a:buChar char="•"/>
            </a:pPr>
            <a:r>
              <a:rPr lang="en-US" sz="2000" b="1" dirty="0">
                <a:solidFill>
                  <a:srgbClr val="464646"/>
                </a:solidFill>
              </a:rPr>
              <a:t>‘Fast foods’ </a:t>
            </a:r>
            <a:r>
              <a:rPr lang="en-US" sz="2000" dirty="0">
                <a:solidFill>
                  <a:srgbClr val="464646"/>
                </a:solidFill>
              </a:rPr>
              <a:t>are a</a:t>
            </a:r>
            <a:r>
              <a:rPr lang="en-US" sz="2000" b="1" dirty="0">
                <a:solidFill>
                  <a:srgbClr val="464646"/>
                </a:solidFill>
              </a:rPr>
              <a:t> cause </a:t>
            </a:r>
            <a:r>
              <a:rPr lang="en-US" sz="2000" dirty="0">
                <a:solidFill>
                  <a:srgbClr val="464646"/>
                </a:solidFill>
              </a:rPr>
              <a:t>of </a:t>
            </a:r>
            <a:r>
              <a:rPr lang="en-US" sz="2000" b="1" dirty="0">
                <a:solidFill>
                  <a:srgbClr val="464646"/>
                </a:solidFill>
              </a:rPr>
              <a:t>weight gain, overweight </a:t>
            </a:r>
            <a:br>
              <a:rPr lang="en-US" sz="2000" b="1" dirty="0">
                <a:solidFill>
                  <a:srgbClr val="464646"/>
                </a:solidFill>
              </a:rPr>
            </a:br>
            <a:r>
              <a:rPr lang="en-US" sz="2000" dirty="0">
                <a:solidFill>
                  <a:srgbClr val="464646"/>
                </a:solidFill>
              </a:rPr>
              <a:t>and</a:t>
            </a:r>
            <a:r>
              <a:rPr lang="en-US" sz="2000" b="1" dirty="0">
                <a:solidFill>
                  <a:srgbClr val="464646"/>
                </a:solidFill>
              </a:rPr>
              <a:t> obesity. </a:t>
            </a:r>
          </a:p>
          <a:p>
            <a:pPr marL="742950" lvl="1" indent="-285750" algn="just">
              <a:lnSpc>
                <a:spcPct val="120000"/>
              </a:lnSpc>
              <a:buFont typeface="Arial" panose="020B0604020202020204" pitchFamily="34" charset="0"/>
              <a:buChar char="•"/>
            </a:pPr>
            <a:r>
              <a:rPr lang="en-US" sz="2000" b="1" dirty="0">
                <a:solidFill>
                  <a:srgbClr val="464646"/>
                </a:solidFill>
              </a:rPr>
              <a:t>A ‘Western type’ diet </a:t>
            </a:r>
            <a:r>
              <a:rPr lang="en-US" sz="2000" dirty="0">
                <a:solidFill>
                  <a:srgbClr val="464646"/>
                </a:solidFill>
              </a:rPr>
              <a:t>is a </a:t>
            </a:r>
            <a:r>
              <a:rPr lang="en-US" sz="2000" b="1" dirty="0">
                <a:solidFill>
                  <a:srgbClr val="464646"/>
                </a:solidFill>
              </a:rPr>
              <a:t>cause </a:t>
            </a:r>
            <a:r>
              <a:rPr lang="en-US" sz="2000" dirty="0">
                <a:solidFill>
                  <a:srgbClr val="464646"/>
                </a:solidFill>
              </a:rPr>
              <a:t>of </a:t>
            </a:r>
            <a:r>
              <a:rPr lang="en-US" sz="2000" b="1" dirty="0">
                <a:solidFill>
                  <a:srgbClr val="464646"/>
                </a:solidFill>
              </a:rPr>
              <a:t>weight gain, overweight </a:t>
            </a:r>
            <a:r>
              <a:rPr lang="en-US" sz="2000" dirty="0">
                <a:solidFill>
                  <a:srgbClr val="464646"/>
                </a:solidFill>
              </a:rPr>
              <a:t>and</a:t>
            </a:r>
            <a:r>
              <a:rPr lang="en-US" sz="2000" b="1" dirty="0">
                <a:solidFill>
                  <a:srgbClr val="464646"/>
                </a:solidFill>
              </a:rPr>
              <a:t> obesity</a:t>
            </a:r>
            <a:r>
              <a:rPr lang="en-US" sz="2000" dirty="0">
                <a:solidFill>
                  <a:srgbClr val="464646"/>
                </a:solidFill>
              </a:rPr>
              <a:t>. </a:t>
            </a:r>
          </a:p>
          <a:p>
            <a:pPr marL="742950" lvl="1" indent="-285750" algn="just">
              <a:lnSpc>
                <a:spcPct val="120000"/>
              </a:lnSpc>
              <a:buFont typeface="Arial" panose="020B0604020202020204" pitchFamily="34" charset="0"/>
              <a:buChar char="•"/>
            </a:pPr>
            <a:r>
              <a:rPr lang="en-US" sz="2000" b="1" dirty="0" err="1">
                <a:solidFill>
                  <a:srgbClr val="464646"/>
                </a:solidFill>
              </a:rPr>
              <a:t>Glycaemic</a:t>
            </a:r>
            <a:r>
              <a:rPr lang="en-US" sz="2000" b="1" dirty="0">
                <a:solidFill>
                  <a:srgbClr val="464646"/>
                </a:solidFill>
              </a:rPr>
              <a:t> load </a:t>
            </a:r>
            <a:r>
              <a:rPr lang="en-US" sz="2000" dirty="0">
                <a:solidFill>
                  <a:srgbClr val="464646"/>
                </a:solidFill>
              </a:rPr>
              <a:t>is a </a:t>
            </a:r>
            <a:r>
              <a:rPr lang="en-US" sz="2000" b="1" dirty="0">
                <a:solidFill>
                  <a:srgbClr val="464646"/>
                </a:solidFill>
              </a:rPr>
              <a:t>cause</a:t>
            </a:r>
            <a:r>
              <a:rPr lang="en-US" sz="2000" dirty="0">
                <a:solidFill>
                  <a:srgbClr val="464646"/>
                </a:solidFill>
              </a:rPr>
              <a:t> of </a:t>
            </a:r>
            <a:r>
              <a:rPr lang="en-US" sz="2000" b="1" dirty="0">
                <a:solidFill>
                  <a:srgbClr val="464646"/>
                </a:solidFill>
              </a:rPr>
              <a:t>endometrial cancer</a:t>
            </a:r>
            <a:r>
              <a:rPr lang="en-US" sz="2000" dirty="0">
                <a:solidFill>
                  <a:srgbClr val="464646"/>
                </a:solidFill>
              </a:rPr>
              <a:t>. </a:t>
            </a:r>
          </a:p>
          <a:p>
            <a:pPr>
              <a:lnSpc>
                <a:spcPct val="120000"/>
              </a:lnSpc>
            </a:pPr>
            <a:endParaRPr lang="en-US" sz="2000" dirty="0">
              <a:solidFill>
                <a:srgbClr val="464646"/>
              </a:solidFill>
            </a:endParaRPr>
          </a:p>
          <a:p>
            <a:pPr>
              <a:lnSpc>
                <a:spcPct val="120000"/>
              </a:lnSpc>
            </a:pPr>
            <a:r>
              <a:rPr lang="en-US" sz="2000" b="1" dirty="0">
                <a:solidFill>
                  <a:schemeClr val="accent1"/>
                </a:solidFill>
              </a:rPr>
              <a:t>Implications for other diseases</a:t>
            </a:r>
          </a:p>
          <a:p>
            <a:pPr marL="742950" lvl="1" indent="-285750">
              <a:lnSpc>
                <a:spcPct val="120000"/>
              </a:lnSpc>
              <a:buFont typeface="Arial" panose="020B0604020202020204" pitchFamily="34" charset="0"/>
              <a:buChar char="•"/>
            </a:pPr>
            <a:r>
              <a:rPr lang="en-US" sz="2000" dirty="0">
                <a:solidFill>
                  <a:srgbClr val="464646"/>
                </a:solidFill>
              </a:rPr>
              <a:t>Reduces risk of several NCDs</a:t>
            </a:r>
          </a:p>
          <a:p>
            <a:pPr marL="285750" indent="-285750">
              <a:buFont typeface="Wingdings" charset="2"/>
              <a:buChar char="ü"/>
            </a:pPr>
            <a:endParaRPr lang="en-US" sz="1600" dirty="0">
              <a:solidFill>
                <a:srgbClr val="464646"/>
              </a:solidFill>
            </a:endParaRPr>
          </a:p>
        </p:txBody>
      </p:sp>
      <p:sp>
        <p:nvSpPr>
          <p:cNvPr id="8" name="Text Placeholder 1">
            <a:extLst>
              <a:ext uri="{FF2B5EF4-FFF2-40B4-BE49-F238E27FC236}">
                <a16:creationId xmlns:a16="http://schemas.microsoft.com/office/drawing/2014/main" id="{76034928-CC98-FC47-A854-EF641E61BE3E}"/>
              </a:ext>
            </a:extLst>
          </p:cNvPr>
          <p:cNvSpPr>
            <a:spLocks noGrp="1"/>
          </p:cNvSpPr>
          <p:nvPr>
            <p:ph type="body" sz="quarter" idx="10"/>
          </p:nvPr>
        </p:nvSpPr>
        <p:spPr>
          <a:xfrm>
            <a:off x="401218" y="300676"/>
            <a:ext cx="8347496" cy="575717"/>
          </a:xfrm>
        </p:spPr>
        <p:txBody>
          <a:bodyPr>
            <a:noAutofit/>
          </a:bodyPr>
          <a:lstStyle/>
          <a:p>
            <a:pPr>
              <a:lnSpc>
                <a:spcPts val="2350"/>
              </a:lnSpc>
            </a:pPr>
            <a:r>
              <a:rPr lang="en-US" sz="2400" dirty="0"/>
              <a:t>Limit consumption of ‘fast foods’ and other processed foods high in fat, starches or sugars</a:t>
            </a:r>
          </a:p>
        </p:txBody>
      </p:sp>
      <p:sp>
        <p:nvSpPr>
          <p:cNvPr id="6" name="TextBox 5">
            <a:extLst>
              <a:ext uri="{FF2B5EF4-FFF2-40B4-BE49-F238E27FC236}">
                <a16:creationId xmlns:a16="http://schemas.microsoft.com/office/drawing/2014/main" id="{CA872C9C-4F15-C745-8631-82CB9936C518}"/>
              </a:ext>
            </a:extLst>
          </p:cNvPr>
          <p:cNvSpPr txBox="1"/>
          <p:nvPr/>
        </p:nvSpPr>
        <p:spPr>
          <a:xfrm>
            <a:off x="2422331" y="6205353"/>
            <a:ext cx="4427766" cy="288753"/>
          </a:xfrm>
          <a:prstGeom prst="rect">
            <a:avLst/>
          </a:prstGeom>
        </p:spPr>
        <p:txBody>
          <a:bodyPr wrap="square" rtlCol="0">
            <a:noAutofit/>
          </a:bodyPr>
          <a:lstStyle/>
          <a:p>
            <a:pPr algn="ctr">
              <a:spcAft>
                <a:spcPts val="600"/>
              </a:spcAft>
            </a:pPr>
            <a:r>
              <a:rPr lang="en-US" sz="1400"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sz="14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/cancer-prevention-recommendations</a:t>
            </a:r>
          </a:p>
        </p:txBody>
      </p:sp>
    </p:spTree>
    <p:extLst>
      <p:ext uri="{BB962C8B-B14F-4D97-AF65-F5344CB8AC3E}">
        <p14:creationId xmlns:p14="http://schemas.microsoft.com/office/powerpoint/2010/main" val="17914741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8DE54D2-B943-FA4D-B44B-E9DAEF71E0A2}"/>
              </a:ext>
            </a:extLst>
          </p:cNvPr>
          <p:cNvSpPr>
            <a:spLocks noGrp="1"/>
          </p:cNvSpPr>
          <p:nvPr>
            <p:ph type="body" sz="quarter" idx="10"/>
          </p:nvPr>
        </p:nvSpPr>
        <p:spPr/>
        <p:txBody>
          <a:bodyPr>
            <a:normAutofit/>
          </a:bodyPr>
          <a:lstStyle/>
          <a:p>
            <a:r>
              <a:rPr lang="en-US" sz="2800" dirty="0"/>
              <a:t>Limit consumption of red and processed meat</a:t>
            </a:r>
          </a:p>
        </p:txBody>
      </p:sp>
      <p:pic>
        <p:nvPicPr>
          <p:cNvPr id="5" name="Picture 4">
            <a:extLst>
              <a:ext uri="{FF2B5EF4-FFF2-40B4-BE49-F238E27FC236}">
                <a16:creationId xmlns:a16="http://schemas.microsoft.com/office/drawing/2014/main" id="{707B1136-82CB-E049-AB0D-6B2E1260E1E6}"/>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638187" y="933545"/>
            <a:ext cx="7873557" cy="5052920"/>
          </a:xfrm>
          <a:prstGeom prst="rect">
            <a:avLst/>
          </a:prstGeom>
        </p:spPr>
      </p:pic>
      <p:sp>
        <p:nvSpPr>
          <p:cNvPr id="6" name="TextBox 5">
            <a:extLst>
              <a:ext uri="{FF2B5EF4-FFF2-40B4-BE49-F238E27FC236}">
                <a16:creationId xmlns:a16="http://schemas.microsoft.com/office/drawing/2014/main" id="{CA872C9C-4F15-C745-8631-82CB9936C518}"/>
              </a:ext>
            </a:extLst>
          </p:cNvPr>
          <p:cNvSpPr txBox="1"/>
          <p:nvPr/>
        </p:nvSpPr>
        <p:spPr>
          <a:xfrm>
            <a:off x="2422331" y="6205353"/>
            <a:ext cx="4427766" cy="288753"/>
          </a:xfrm>
          <a:prstGeom prst="rect">
            <a:avLst/>
          </a:prstGeom>
        </p:spPr>
        <p:txBody>
          <a:bodyPr wrap="square" rtlCol="0">
            <a:noAutofit/>
          </a:bodyPr>
          <a:lstStyle/>
          <a:p>
            <a:pPr algn="ctr">
              <a:spcAft>
                <a:spcPts val="600"/>
              </a:spcAft>
            </a:pPr>
            <a:r>
              <a:rPr lang="en-US" sz="1400"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sz="14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/cancer-prevention-recommendations</a:t>
            </a:r>
          </a:p>
        </p:txBody>
      </p:sp>
    </p:spTree>
    <p:extLst>
      <p:ext uri="{BB962C8B-B14F-4D97-AF65-F5344CB8AC3E}">
        <p14:creationId xmlns:p14="http://schemas.microsoft.com/office/powerpoint/2010/main" val="12672888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00C1E2B-2E17-384E-A193-284B9E8C9FB6}"/>
              </a:ext>
            </a:extLst>
          </p:cNvPr>
          <p:cNvSpPr>
            <a:spLocks noGrp="1"/>
          </p:cNvSpPr>
          <p:nvPr>
            <p:ph type="body" sz="quarter" idx="10"/>
          </p:nvPr>
        </p:nvSpPr>
        <p:spPr/>
        <p:txBody>
          <a:bodyPr>
            <a:normAutofit/>
          </a:bodyPr>
          <a:lstStyle/>
          <a:p>
            <a:r>
              <a:rPr lang="en-US" sz="2800" dirty="0"/>
              <a:t>Limit consumption of red and processed meat</a:t>
            </a:r>
          </a:p>
        </p:txBody>
      </p:sp>
      <p:sp>
        <p:nvSpPr>
          <p:cNvPr id="4" name="Rectangle 3">
            <a:extLst>
              <a:ext uri="{FF2B5EF4-FFF2-40B4-BE49-F238E27FC236}">
                <a16:creationId xmlns:a16="http://schemas.microsoft.com/office/drawing/2014/main" id="{4F21A15F-E3DA-354D-8B13-099366462883}"/>
              </a:ext>
            </a:extLst>
          </p:cNvPr>
          <p:cNvSpPr/>
          <p:nvPr/>
        </p:nvSpPr>
        <p:spPr>
          <a:xfrm>
            <a:off x="401218" y="906192"/>
            <a:ext cx="8347496" cy="4164729"/>
          </a:xfrm>
          <a:prstGeom prst="rect">
            <a:avLst/>
          </a:prstGeom>
        </p:spPr>
        <p:txBody>
          <a:bodyPr wrap="square">
            <a:spAutoFit/>
          </a:bodyPr>
          <a:lstStyle/>
          <a:p>
            <a:pPr>
              <a:lnSpc>
                <a:spcPct val="120000"/>
              </a:lnSpc>
            </a:pPr>
            <a:r>
              <a:rPr lang="en-US" sz="1700" b="1" dirty="0">
                <a:solidFill>
                  <a:schemeClr val="tx2"/>
                </a:solidFill>
              </a:rPr>
              <a:t>Justification</a:t>
            </a:r>
            <a:endParaRPr lang="en-US" sz="1700" b="1" dirty="0">
              <a:solidFill>
                <a:schemeClr val="tx2"/>
              </a:solidFill>
              <a:latin typeface="ITCFranklinGothicStd" charset="0"/>
            </a:endParaRPr>
          </a:p>
          <a:p>
            <a:pPr algn="just">
              <a:lnSpc>
                <a:spcPct val="120000"/>
              </a:lnSpc>
            </a:pPr>
            <a:r>
              <a:rPr lang="en-US" sz="1700" b="1" dirty="0">
                <a:solidFill>
                  <a:srgbClr val="464646"/>
                </a:solidFill>
              </a:rPr>
              <a:t>Strong evidence </a:t>
            </a:r>
            <a:r>
              <a:rPr lang="en-US" sz="1700" dirty="0">
                <a:solidFill>
                  <a:srgbClr val="464646"/>
                </a:solidFill>
              </a:rPr>
              <a:t>from the CUP:</a:t>
            </a:r>
          </a:p>
          <a:p>
            <a:pPr marL="742950" lvl="1" indent="-285750">
              <a:lnSpc>
                <a:spcPct val="120000"/>
              </a:lnSpc>
              <a:buFont typeface="Arial" panose="020B0604020202020204" pitchFamily="34" charset="0"/>
              <a:buChar char="•"/>
            </a:pPr>
            <a:r>
              <a:rPr lang="en-US" sz="1700" b="1" dirty="0">
                <a:solidFill>
                  <a:srgbClr val="464646"/>
                </a:solidFill>
              </a:rPr>
              <a:t>Red meat </a:t>
            </a:r>
            <a:r>
              <a:rPr lang="en-US" sz="1700" dirty="0">
                <a:solidFill>
                  <a:srgbClr val="464646"/>
                </a:solidFill>
              </a:rPr>
              <a:t>and </a:t>
            </a:r>
            <a:r>
              <a:rPr lang="en-US" sz="1700" b="1" dirty="0">
                <a:solidFill>
                  <a:srgbClr val="464646"/>
                </a:solidFill>
              </a:rPr>
              <a:t>processed meat</a:t>
            </a:r>
            <a:r>
              <a:rPr lang="en-US" sz="1700" dirty="0">
                <a:solidFill>
                  <a:srgbClr val="464646"/>
                </a:solidFill>
              </a:rPr>
              <a:t> are both </a:t>
            </a:r>
            <a:r>
              <a:rPr lang="en-US" sz="1700" b="1" dirty="0">
                <a:solidFill>
                  <a:srgbClr val="464646"/>
                </a:solidFill>
              </a:rPr>
              <a:t>causes </a:t>
            </a:r>
            <a:r>
              <a:rPr lang="en-US" sz="1700" dirty="0">
                <a:solidFill>
                  <a:srgbClr val="464646"/>
                </a:solidFill>
              </a:rPr>
              <a:t>of </a:t>
            </a:r>
            <a:r>
              <a:rPr lang="en-US" sz="1700" b="1" dirty="0">
                <a:solidFill>
                  <a:srgbClr val="464646"/>
                </a:solidFill>
              </a:rPr>
              <a:t>colorectal cancer</a:t>
            </a:r>
            <a:r>
              <a:rPr lang="en-US" sz="1700" dirty="0">
                <a:solidFill>
                  <a:srgbClr val="464646"/>
                </a:solidFill>
              </a:rPr>
              <a:t>.</a:t>
            </a:r>
          </a:p>
          <a:p>
            <a:pPr marL="742950" lvl="1" indent="-285750">
              <a:lnSpc>
                <a:spcPct val="120000"/>
              </a:lnSpc>
              <a:buFont typeface="Arial" panose="020B0604020202020204" pitchFamily="34" charset="0"/>
              <a:buChar char="•"/>
            </a:pPr>
            <a:r>
              <a:rPr lang="en-US" sz="1700" dirty="0">
                <a:solidFill>
                  <a:srgbClr val="464646"/>
                </a:solidFill>
              </a:rPr>
              <a:t>The </a:t>
            </a:r>
            <a:r>
              <a:rPr lang="en-US" sz="1700" b="1" dirty="0">
                <a:solidFill>
                  <a:srgbClr val="464646"/>
                </a:solidFill>
              </a:rPr>
              <a:t>amount of red meat specified </a:t>
            </a:r>
            <a:r>
              <a:rPr lang="en-US" sz="1700" dirty="0">
                <a:solidFill>
                  <a:srgbClr val="464646"/>
                </a:solidFill>
              </a:rPr>
              <a:t>in the Recommendation provides a </a:t>
            </a:r>
            <a:r>
              <a:rPr lang="en-US" sz="1700" b="1" dirty="0">
                <a:solidFill>
                  <a:srgbClr val="464646"/>
                </a:solidFill>
              </a:rPr>
              <a:t>balance </a:t>
            </a:r>
            <a:r>
              <a:rPr lang="en-US" sz="1700" dirty="0">
                <a:solidFill>
                  <a:srgbClr val="464646"/>
                </a:solidFill>
              </a:rPr>
              <a:t>between the advantages and disadvantages of eating red meat.</a:t>
            </a:r>
          </a:p>
          <a:p>
            <a:pPr marL="742950" lvl="1" indent="-285750">
              <a:lnSpc>
                <a:spcPct val="120000"/>
              </a:lnSpc>
              <a:buFont typeface="Arial" panose="020B0604020202020204" pitchFamily="34" charset="0"/>
              <a:buChar char="•"/>
            </a:pPr>
            <a:r>
              <a:rPr lang="en-US" sz="1700" b="1" dirty="0">
                <a:solidFill>
                  <a:srgbClr val="464646"/>
                </a:solidFill>
              </a:rPr>
              <a:t>Processed meat </a:t>
            </a:r>
            <a:r>
              <a:rPr lang="en-US" sz="1700" dirty="0">
                <a:solidFill>
                  <a:srgbClr val="464646"/>
                </a:solidFill>
              </a:rPr>
              <a:t>is generally energy dense, can contain </a:t>
            </a:r>
            <a:r>
              <a:rPr lang="en-US" sz="1700" b="1" dirty="0">
                <a:solidFill>
                  <a:srgbClr val="464646"/>
                </a:solidFill>
              </a:rPr>
              <a:t>high levels of salt </a:t>
            </a:r>
            <a:r>
              <a:rPr lang="en-US" sz="1700" dirty="0">
                <a:solidFill>
                  <a:srgbClr val="464646"/>
                </a:solidFill>
              </a:rPr>
              <a:t>and some of the methods used to create it </a:t>
            </a:r>
            <a:r>
              <a:rPr lang="en-US" sz="1700" b="1" dirty="0">
                <a:solidFill>
                  <a:srgbClr val="464646"/>
                </a:solidFill>
              </a:rPr>
              <a:t>generate carcinogens</a:t>
            </a:r>
            <a:r>
              <a:rPr lang="en-US" sz="1700" dirty="0">
                <a:solidFill>
                  <a:srgbClr val="464646"/>
                </a:solidFill>
              </a:rPr>
              <a:t>. </a:t>
            </a:r>
            <a:r>
              <a:rPr lang="en-US" sz="1700" b="1" dirty="0">
                <a:solidFill>
                  <a:srgbClr val="464646"/>
                </a:solidFill>
              </a:rPr>
              <a:t>No level </a:t>
            </a:r>
            <a:r>
              <a:rPr lang="en-US" sz="1700" dirty="0">
                <a:solidFill>
                  <a:srgbClr val="464646"/>
                </a:solidFill>
              </a:rPr>
              <a:t>of intake can confidently be associated with a lack of risk of colorectal cancer. </a:t>
            </a:r>
          </a:p>
          <a:p>
            <a:pPr marL="742950" lvl="1" indent="-285750">
              <a:lnSpc>
                <a:spcPct val="120000"/>
              </a:lnSpc>
              <a:buFont typeface="Arial" panose="020B0604020202020204" pitchFamily="34" charset="0"/>
              <a:buChar char="•"/>
            </a:pPr>
            <a:endParaRPr lang="en-US" sz="1700" dirty="0">
              <a:solidFill>
                <a:srgbClr val="464646"/>
              </a:solidFill>
            </a:endParaRPr>
          </a:p>
          <a:p>
            <a:pPr>
              <a:lnSpc>
                <a:spcPct val="120000"/>
              </a:lnSpc>
            </a:pPr>
            <a:r>
              <a:rPr lang="en-US" sz="1700" b="1" dirty="0">
                <a:solidFill>
                  <a:schemeClr val="accent1"/>
                </a:solidFill>
              </a:rPr>
              <a:t>Implications for other diseases</a:t>
            </a:r>
          </a:p>
          <a:p>
            <a:pPr marL="742950" lvl="1" indent="-285750">
              <a:lnSpc>
                <a:spcPct val="120000"/>
              </a:lnSpc>
              <a:buFont typeface="Arial" panose="020B0604020202020204" pitchFamily="34" charset="0"/>
              <a:buChar char="•"/>
            </a:pPr>
            <a:r>
              <a:rPr lang="en-US" sz="1700" dirty="0">
                <a:solidFill>
                  <a:srgbClr val="464646"/>
                </a:solidFill>
              </a:rPr>
              <a:t>Greater consumption increases the risk of death from CVD and risk of stroke and type 2 diabetes. </a:t>
            </a:r>
          </a:p>
          <a:p>
            <a:pPr marL="742950" lvl="1" indent="-285750">
              <a:lnSpc>
                <a:spcPct val="120000"/>
              </a:lnSpc>
              <a:buFont typeface="Arial" panose="020B0604020202020204" pitchFamily="34" charset="0"/>
              <a:buChar char="•"/>
            </a:pPr>
            <a:r>
              <a:rPr lang="en-US" sz="1700" dirty="0">
                <a:solidFill>
                  <a:srgbClr val="464646"/>
                </a:solidFill>
              </a:rPr>
              <a:t>Low intake reduces CVD risk and possibly type 2 diabetes. </a:t>
            </a:r>
          </a:p>
        </p:txBody>
      </p:sp>
      <p:sp>
        <p:nvSpPr>
          <p:cNvPr id="6" name="TextBox 5">
            <a:extLst>
              <a:ext uri="{FF2B5EF4-FFF2-40B4-BE49-F238E27FC236}">
                <a16:creationId xmlns:a16="http://schemas.microsoft.com/office/drawing/2014/main" id="{CA872C9C-4F15-C745-8631-82CB9936C518}"/>
              </a:ext>
            </a:extLst>
          </p:cNvPr>
          <p:cNvSpPr txBox="1"/>
          <p:nvPr/>
        </p:nvSpPr>
        <p:spPr>
          <a:xfrm>
            <a:off x="2422331" y="6205353"/>
            <a:ext cx="4427766" cy="288753"/>
          </a:xfrm>
          <a:prstGeom prst="rect">
            <a:avLst/>
          </a:prstGeom>
        </p:spPr>
        <p:txBody>
          <a:bodyPr wrap="square" rtlCol="0">
            <a:noAutofit/>
          </a:bodyPr>
          <a:lstStyle/>
          <a:p>
            <a:pPr algn="ctr">
              <a:spcAft>
                <a:spcPts val="600"/>
              </a:spcAft>
            </a:pPr>
            <a:r>
              <a:rPr lang="en-US" sz="1400"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sz="14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/cancer-prevention-recommendations</a:t>
            </a:r>
          </a:p>
        </p:txBody>
      </p:sp>
    </p:spTree>
    <p:extLst>
      <p:ext uri="{BB962C8B-B14F-4D97-AF65-F5344CB8AC3E}">
        <p14:creationId xmlns:p14="http://schemas.microsoft.com/office/powerpoint/2010/main" val="5838076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1FF9536-53C2-EE4B-B9A4-4D8936FDF496}"/>
              </a:ext>
            </a:extLst>
          </p:cNvPr>
          <p:cNvSpPr>
            <a:spLocks noGrp="1"/>
          </p:cNvSpPr>
          <p:nvPr>
            <p:ph type="body" sz="quarter" idx="10"/>
          </p:nvPr>
        </p:nvSpPr>
        <p:spPr/>
        <p:txBody>
          <a:bodyPr>
            <a:normAutofit/>
          </a:bodyPr>
          <a:lstStyle/>
          <a:p>
            <a:r>
              <a:rPr lang="en-US" sz="3000" dirty="0"/>
              <a:t>Limit consumption of sugar sweetened drinks</a:t>
            </a:r>
          </a:p>
        </p:txBody>
      </p:sp>
      <p:pic>
        <p:nvPicPr>
          <p:cNvPr id="5" name="Picture 4">
            <a:extLst>
              <a:ext uri="{FF2B5EF4-FFF2-40B4-BE49-F238E27FC236}">
                <a16:creationId xmlns:a16="http://schemas.microsoft.com/office/drawing/2014/main" id="{4C391BF3-CF59-FF42-9686-BA2CB2BD2F08}"/>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258695" y="1378803"/>
            <a:ext cx="8632542" cy="4241710"/>
          </a:xfrm>
          <a:prstGeom prst="rect">
            <a:avLst/>
          </a:prstGeom>
        </p:spPr>
      </p:pic>
      <p:sp>
        <p:nvSpPr>
          <p:cNvPr id="6" name="TextBox 5">
            <a:extLst>
              <a:ext uri="{FF2B5EF4-FFF2-40B4-BE49-F238E27FC236}">
                <a16:creationId xmlns:a16="http://schemas.microsoft.com/office/drawing/2014/main" id="{CA872C9C-4F15-C745-8631-82CB9936C518}"/>
              </a:ext>
            </a:extLst>
          </p:cNvPr>
          <p:cNvSpPr txBox="1"/>
          <p:nvPr/>
        </p:nvSpPr>
        <p:spPr>
          <a:xfrm>
            <a:off x="2422331" y="6205353"/>
            <a:ext cx="4427766" cy="288753"/>
          </a:xfrm>
          <a:prstGeom prst="rect">
            <a:avLst/>
          </a:prstGeom>
        </p:spPr>
        <p:txBody>
          <a:bodyPr wrap="square" rtlCol="0">
            <a:noAutofit/>
          </a:bodyPr>
          <a:lstStyle/>
          <a:p>
            <a:pPr algn="ctr">
              <a:spcAft>
                <a:spcPts val="600"/>
              </a:spcAft>
            </a:pPr>
            <a:r>
              <a:rPr lang="en-US" sz="1400"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sz="14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/cancer-prevention-recommendations</a:t>
            </a:r>
          </a:p>
        </p:txBody>
      </p:sp>
    </p:spTree>
    <p:extLst>
      <p:ext uri="{BB962C8B-B14F-4D97-AF65-F5344CB8AC3E}">
        <p14:creationId xmlns:p14="http://schemas.microsoft.com/office/powerpoint/2010/main" val="7051440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E49C133-FD1D-E34F-BA12-A2B20754BFFD}"/>
              </a:ext>
            </a:extLst>
          </p:cNvPr>
          <p:cNvSpPr>
            <a:spLocks noGrp="1"/>
          </p:cNvSpPr>
          <p:nvPr>
            <p:ph type="body" sz="quarter" idx="10"/>
          </p:nvPr>
        </p:nvSpPr>
        <p:spPr/>
        <p:txBody>
          <a:bodyPr>
            <a:normAutofit/>
          </a:bodyPr>
          <a:lstStyle/>
          <a:p>
            <a:r>
              <a:rPr lang="en-US" sz="3000" dirty="0"/>
              <a:t>Limit consumption of sugar sweetened drinks</a:t>
            </a:r>
          </a:p>
        </p:txBody>
      </p:sp>
      <p:sp>
        <p:nvSpPr>
          <p:cNvPr id="6" name="Rectangle 5">
            <a:extLst>
              <a:ext uri="{FF2B5EF4-FFF2-40B4-BE49-F238E27FC236}">
                <a16:creationId xmlns:a16="http://schemas.microsoft.com/office/drawing/2014/main" id="{75E60686-712C-7D44-B1A3-28B380B5309B}"/>
              </a:ext>
            </a:extLst>
          </p:cNvPr>
          <p:cNvSpPr/>
          <p:nvPr/>
        </p:nvSpPr>
        <p:spPr>
          <a:xfrm>
            <a:off x="401218" y="990014"/>
            <a:ext cx="8347496" cy="4659739"/>
          </a:xfrm>
          <a:prstGeom prst="rect">
            <a:avLst/>
          </a:prstGeom>
        </p:spPr>
        <p:txBody>
          <a:bodyPr wrap="square">
            <a:spAutoFit/>
          </a:bodyPr>
          <a:lstStyle/>
          <a:p>
            <a:pPr>
              <a:lnSpc>
                <a:spcPct val="120000"/>
              </a:lnSpc>
            </a:pPr>
            <a:r>
              <a:rPr lang="en-US" b="1" dirty="0">
                <a:solidFill>
                  <a:schemeClr val="tx2"/>
                </a:solidFill>
              </a:rPr>
              <a:t>Justification</a:t>
            </a:r>
          </a:p>
          <a:p>
            <a:pPr algn="just">
              <a:lnSpc>
                <a:spcPct val="120000"/>
              </a:lnSpc>
            </a:pPr>
            <a:r>
              <a:rPr lang="en-US" b="1" dirty="0">
                <a:solidFill>
                  <a:srgbClr val="464646"/>
                </a:solidFill>
              </a:rPr>
              <a:t>Strong evidence </a:t>
            </a:r>
            <a:r>
              <a:rPr lang="en-US" dirty="0">
                <a:solidFill>
                  <a:srgbClr val="464646"/>
                </a:solidFill>
              </a:rPr>
              <a:t>from the CUP that:</a:t>
            </a:r>
          </a:p>
          <a:p>
            <a:pPr marL="742950" lvl="1" indent="-285750">
              <a:lnSpc>
                <a:spcPct val="120000"/>
              </a:lnSpc>
              <a:buFont typeface="Arial" panose="020B0604020202020204" pitchFamily="34" charset="0"/>
              <a:buChar char="•"/>
            </a:pPr>
            <a:r>
              <a:rPr lang="en-US" b="1" dirty="0">
                <a:solidFill>
                  <a:srgbClr val="464646"/>
                </a:solidFill>
              </a:rPr>
              <a:t>Sugar sweetened drinks </a:t>
            </a:r>
            <a:r>
              <a:rPr lang="en-US" dirty="0">
                <a:solidFill>
                  <a:srgbClr val="464646"/>
                </a:solidFill>
              </a:rPr>
              <a:t>are a </a:t>
            </a:r>
            <a:r>
              <a:rPr lang="en-US" b="1" dirty="0">
                <a:solidFill>
                  <a:srgbClr val="464646"/>
                </a:solidFill>
              </a:rPr>
              <a:t>cause </a:t>
            </a:r>
            <a:r>
              <a:rPr lang="en-US" dirty="0">
                <a:solidFill>
                  <a:srgbClr val="464646"/>
                </a:solidFill>
              </a:rPr>
              <a:t>of </a:t>
            </a:r>
            <a:r>
              <a:rPr lang="en-US" b="1" dirty="0">
                <a:solidFill>
                  <a:srgbClr val="464646"/>
                </a:solidFill>
              </a:rPr>
              <a:t>weight gain, overweight </a:t>
            </a:r>
            <a:br>
              <a:rPr lang="en-US" b="1" dirty="0">
                <a:solidFill>
                  <a:srgbClr val="464646"/>
                </a:solidFill>
              </a:rPr>
            </a:br>
            <a:r>
              <a:rPr lang="en-US" dirty="0">
                <a:solidFill>
                  <a:srgbClr val="464646"/>
                </a:solidFill>
              </a:rPr>
              <a:t>and</a:t>
            </a:r>
            <a:r>
              <a:rPr lang="en-US" b="1" dirty="0">
                <a:solidFill>
                  <a:srgbClr val="464646"/>
                </a:solidFill>
              </a:rPr>
              <a:t> obesity </a:t>
            </a:r>
            <a:r>
              <a:rPr lang="en-US" dirty="0">
                <a:solidFill>
                  <a:srgbClr val="464646"/>
                </a:solidFill>
              </a:rPr>
              <a:t>in both children and adults, especially when consumed frequently or in large portions. </a:t>
            </a:r>
          </a:p>
          <a:p>
            <a:pPr>
              <a:lnSpc>
                <a:spcPct val="120000"/>
              </a:lnSpc>
            </a:pPr>
            <a:r>
              <a:rPr lang="en-US" dirty="0">
                <a:solidFill>
                  <a:srgbClr val="464646"/>
                </a:solidFill>
              </a:rPr>
              <a:t>Sugar sweetened drinks </a:t>
            </a:r>
            <a:r>
              <a:rPr lang="en-US" b="1" dirty="0">
                <a:solidFill>
                  <a:srgbClr val="464646"/>
                </a:solidFill>
              </a:rPr>
              <a:t>provide energy but may not induce satiety</a:t>
            </a:r>
            <a:r>
              <a:rPr lang="en-US" dirty="0">
                <a:solidFill>
                  <a:srgbClr val="464646"/>
                </a:solidFill>
              </a:rPr>
              <a:t> and </a:t>
            </a:r>
            <a:br>
              <a:rPr lang="en-US" dirty="0">
                <a:solidFill>
                  <a:srgbClr val="464646"/>
                </a:solidFill>
              </a:rPr>
            </a:br>
            <a:r>
              <a:rPr lang="en-US" dirty="0">
                <a:solidFill>
                  <a:srgbClr val="464646"/>
                </a:solidFill>
              </a:rPr>
              <a:t>can promote </a:t>
            </a:r>
            <a:r>
              <a:rPr lang="en-US" b="1" dirty="0">
                <a:solidFill>
                  <a:srgbClr val="464646"/>
                </a:solidFill>
              </a:rPr>
              <a:t>overconsumption of energy</a:t>
            </a:r>
            <a:r>
              <a:rPr lang="en-US" dirty="0">
                <a:solidFill>
                  <a:srgbClr val="464646"/>
                </a:solidFill>
              </a:rPr>
              <a:t>, leading to weight gain</a:t>
            </a:r>
          </a:p>
          <a:p>
            <a:pPr>
              <a:lnSpc>
                <a:spcPct val="120000"/>
              </a:lnSpc>
            </a:pPr>
            <a:endParaRPr lang="en-US" dirty="0">
              <a:solidFill>
                <a:srgbClr val="464646"/>
              </a:solidFill>
            </a:endParaRPr>
          </a:p>
          <a:p>
            <a:pPr>
              <a:lnSpc>
                <a:spcPct val="120000"/>
              </a:lnSpc>
            </a:pPr>
            <a:r>
              <a:rPr lang="en-US" b="1" dirty="0">
                <a:solidFill>
                  <a:schemeClr val="accent1"/>
                </a:solidFill>
              </a:rPr>
              <a:t>Implications for other diseases</a:t>
            </a:r>
          </a:p>
          <a:p>
            <a:pPr marL="742950" lvl="1" indent="-285750">
              <a:lnSpc>
                <a:spcPct val="120000"/>
              </a:lnSpc>
              <a:buFont typeface="Arial" panose="020B0604020202020204" pitchFamily="34" charset="0"/>
              <a:buChar char="•"/>
            </a:pPr>
            <a:r>
              <a:rPr lang="en-US" dirty="0">
                <a:solidFill>
                  <a:srgbClr val="464646"/>
                </a:solidFill>
              </a:rPr>
              <a:t>Some evidence suggests regular consumption increases the risk of type 2 diabetes independent of effects on adiposity. </a:t>
            </a:r>
          </a:p>
          <a:p>
            <a:pPr marL="742950" lvl="1" indent="-285750">
              <a:lnSpc>
                <a:spcPct val="120000"/>
              </a:lnSpc>
              <a:buFont typeface="Arial" panose="020B0604020202020204" pitchFamily="34" charset="0"/>
              <a:buChar char="•"/>
            </a:pPr>
            <a:r>
              <a:rPr lang="en-US" dirty="0">
                <a:solidFill>
                  <a:srgbClr val="464646"/>
                </a:solidFill>
              </a:rPr>
              <a:t>Consumption of sugar sweetened drinks is a major cause of dental caries and impaired oral health, particularly in children.</a:t>
            </a:r>
          </a:p>
          <a:p>
            <a:pPr marL="285750" indent="-285750">
              <a:buFont typeface="Wingdings" charset="2"/>
              <a:buChar char="ü"/>
            </a:pPr>
            <a:endParaRPr lang="en-US" sz="1600" dirty="0">
              <a:solidFill>
                <a:srgbClr val="464646"/>
              </a:solidFill>
            </a:endParaRPr>
          </a:p>
        </p:txBody>
      </p:sp>
      <p:sp>
        <p:nvSpPr>
          <p:cNvPr id="5" name="TextBox 4">
            <a:extLst>
              <a:ext uri="{FF2B5EF4-FFF2-40B4-BE49-F238E27FC236}">
                <a16:creationId xmlns:a16="http://schemas.microsoft.com/office/drawing/2014/main" id="{CA872C9C-4F15-C745-8631-82CB9936C518}"/>
              </a:ext>
            </a:extLst>
          </p:cNvPr>
          <p:cNvSpPr txBox="1"/>
          <p:nvPr/>
        </p:nvSpPr>
        <p:spPr>
          <a:xfrm>
            <a:off x="2422331" y="6205353"/>
            <a:ext cx="4427766" cy="288753"/>
          </a:xfrm>
          <a:prstGeom prst="rect">
            <a:avLst/>
          </a:prstGeom>
        </p:spPr>
        <p:txBody>
          <a:bodyPr wrap="square" rtlCol="0">
            <a:noAutofit/>
          </a:bodyPr>
          <a:lstStyle/>
          <a:p>
            <a:pPr algn="ctr">
              <a:spcAft>
                <a:spcPts val="600"/>
              </a:spcAft>
            </a:pPr>
            <a:r>
              <a:rPr lang="en-US" sz="1400"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sz="14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/cancer-prevention-recommendations</a:t>
            </a:r>
          </a:p>
        </p:txBody>
      </p:sp>
    </p:spTree>
    <p:extLst>
      <p:ext uri="{BB962C8B-B14F-4D97-AF65-F5344CB8AC3E}">
        <p14:creationId xmlns:p14="http://schemas.microsoft.com/office/powerpoint/2010/main" val="10811206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DD72B2E-9193-DE4C-A0F4-DC726D7B3BF0}"/>
              </a:ext>
            </a:extLst>
          </p:cNvPr>
          <p:cNvSpPr>
            <a:spLocks noGrp="1"/>
          </p:cNvSpPr>
          <p:nvPr>
            <p:ph type="body" sz="quarter" idx="11"/>
          </p:nvPr>
        </p:nvSpPr>
        <p:spPr>
          <a:xfrm>
            <a:off x="395536" y="1276871"/>
            <a:ext cx="8353177" cy="3628153"/>
          </a:xfrm>
        </p:spPr>
        <p:txBody>
          <a:bodyPr/>
          <a:lstStyle/>
          <a:p>
            <a:r>
              <a:rPr lang="en-US" dirty="0"/>
              <a:t>Introduction to the CUP and Third Expert Report</a:t>
            </a:r>
          </a:p>
          <a:p>
            <a:r>
              <a:rPr lang="en-US" dirty="0"/>
              <a:t>The rising burden of cancer</a:t>
            </a:r>
          </a:p>
          <a:p>
            <a:r>
              <a:rPr lang="en-US" dirty="0"/>
              <a:t>The cancer process</a:t>
            </a:r>
          </a:p>
          <a:p>
            <a:r>
              <a:rPr lang="en-US" dirty="0"/>
              <a:t>Judging the evidence</a:t>
            </a:r>
          </a:p>
          <a:p>
            <a:r>
              <a:rPr lang="en-US" dirty="0"/>
              <a:t>Summary of evidence </a:t>
            </a:r>
          </a:p>
          <a:p>
            <a:r>
              <a:rPr lang="en-US" dirty="0"/>
              <a:t>The Cancer Prevention Recommendations</a:t>
            </a:r>
          </a:p>
          <a:p>
            <a:r>
              <a:rPr lang="en-US" dirty="0"/>
              <a:t>Public health and policy implications</a:t>
            </a:r>
          </a:p>
          <a:p>
            <a:r>
              <a:rPr lang="en-US" dirty="0"/>
              <a:t>Changes since the 2007 Expert Report</a:t>
            </a:r>
          </a:p>
          <a:p>
            <a:r>
              <a:rPr lang="en-US" dirty="0"/>
              <a:t>Future research directions</a:t>
            </a:r>
          </a:p>
          <a:p>
            <a:r>
              <a:rPr lang="en-US" dirty="0"/>
              <a:t>Summary</a:t>
            </a:r>
          </a:p>
          <a:p>
            <a:r>
              <a:rPr lang="en-US" dirty="0"/>
              <a:t>Key resources</a:t>
            </a:r>
          </a:p>
        </p:txBody>
      </p:sp>
      <p:sp>
        <p:nvSpPr>
          <p:cNvPr id="2" name="Text Placeholder 1">
            <a:extLst>
              <a:ext uri="{FF2B5EF4-FFF2-40B4-BE49-F238E27FC236}">
                <a16:creationId xmlns:a16="http://schemas.microsoft.com/office/drawing/2014/main" id="{1ADFBEDA-0A51-724E-91C2-86E2D88F5872}"/>
              </a:ext>
            </a:extLst>
          </p:cNvPr>
          <p:cNvSpPr>
            <a:spLocks noGrp="1"/>
          </p:cNvSpPr>
          <p:nvPr>
            <p:ph type="body" sz="quarter" idx="10"/>
          </p:nvPr>
        </p:nvSpPr>
        <p:spPr/>
        <p:txBody>
          <a:bodyPr/>
          <a:lstStyle/>
          <a:p>
            <a:r>
              <a:rPr lang="en-US" dirty="0"/>
              <a:t>Overview</a:t>
            </a:r>
          </a:p>
        </p:txBody>
      </p:sp>
      <p:pic>
        <p:nvPicPr>
          <p:cNvPr id="4" name="Picture 3">
            <a:extLst>
              <a:ext uri="{FF2B5EF4-FFF2-40B4-BE49-F238E27FC236}">
                <a16:creationId xmlns:a16="http://schemas.microsoft.com/office/drawing/2014/main" id="{4A4DE9C2-74AB-5549-9C58-2F9692C45FB0}"/>
              </a:ext>
            </a:extLst>
          </p:cNvPr>
          <p:cNvPicPr>
            <a:picLocks noChangeAspect="1"/>
          </p:cNvPicPr>
          <p:nvPr/>
        </p:nvPicPr>
        <p:blipFill>
          <a:blip r:embed="rId3"/>
          <a:stretch>
            <a:fillRect/>
          </a:stretch>
        </p:blipFill>
        <p:spPr>
          <a:xfrm>
            <a:off x="6049927" y="2002336"/>
            <a:ext cx="3094073" cy="3094073"/>
          </a:xfrm>
          <a:prstGeom prst="rect">
            <a:avLst/>
          </a:prstGeom>
        </p:spPr>
      </p:pic>
    </p:spTree>
    <p:extLst>
      <p:ext uri="{BB962C8B-B14F-4D97-AF65-F5344CB8AC3E}">
        <p14:creationId xmlns:p14="http://schemas.microsoft.com/office/powerpoint/2010/main" val="72018770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665192C-9FD5-4047-A989-B77647788B50}"/>
              </a:ext>
            </a:extLst>
          </p:cNvPr>
          <p:cNvSpPr>
            <a:spLocks noGrp="1"/>
          </p:cNvSpPr>
          <p:nvPr>
            <p:ph type="body" sz="quarter" idx="10"/>
          </p:nvPr>
        </p:nvSpPr>
        <p:spPr/>
        <p:txBody>
          <a:bodyPr/>
          <a:lstStyle/>
          <a:p>
            <a:r>
              <a:rPr lang="en-US" dirty="0"/>
              <a:t>Limit alcohol consumption</a:t>
            </a:r>
          </a:p>
        </p:txBody>
      </p:sp>
      <p:pic>
        <p:nvPicPr>
          <p:cNvPr id="5" name="Picture 4">
            <a:extLst>
              <a:ext uri="{FF2B5EF4-FFF2-40B4-BE49-F238E27FC236}">
                <a16:creationId xmlns:a16="http://schemas.microsoft.com/office/drawing/2014/main" id="{55DD83AD-F25A-C341-A789-146A860B2639}"/>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282213" y="1766867"/>
            <a:ext cx="8566308" cy="3324268"/>
          </a:xfrm>
          <a:prstGeom prst="rect">
            <a:avLst/>
          </a:prstGeom>
        </p:spPr>
      </p:pic>
      <p:sp>
        <p:nvSpPr>
          <p:cNvPr id="6" name="TextBox 5">
            <a:extLst>
              <a:ext uri="{FF2B5EF4-FFF2-40B4-BE49-F238E27FC236}">
                <a16:creationId xmlns:a16="http://schemas.microsoft.com/office/drawing/2014/main" id="{CA872C9C-4F15-C745-8631-82CB9936C518}"/>
              </a:ext>
            </a:extLst>
          </p:cNvPr>
          <p:cNvSpPr txBox="1"/>
          <p:nvPr/>
        </p:nvSpPr>
        <p:spPr>
          <a:xfrm>
            <a:off x="2422331" y="6205353"/>
            <a:ext cx="4427766" cy="288753"/>
          </a:xfrm>
          <a:prstGeom prst="rect">
            <a:avLst/>
          </a:prstGeom>
        </p:spPr>
        <p:txBody>
          <a:bodyPr wrap="square" rtlCol="0">
            <a:noAutofit/>
          </a:bodyPr>
          <a:lstStyle/>
          <a:p>
            <a:pPr algn="ctr">
              <a:spcAft>
                <a:spcPts val="600"/>
              </a:spcAft>
            </a:pPr>
            <a:r>
              <a:rPr lang="en-US" sz="1400"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sz="14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/cancer-prevention-recommendations</a:t>
            </a:r>
          </a:p>
        </p:txBody>
      </p:sp>
    </p:spTree>
    <p:extLst>
      <p:ext uri="{BB962C8B-B14F-4D97-AF65-F5344CB8AC3E}">
        <p14:creationId xmlns:p14="http://schemas.microsoft.com/office/powerpoint/2010/main" val="14651663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C54FB04-739E-2C4E-98AF-5B8E0CBED1F3}"/>
              </a:ext>
            </a:extLst>
          </p:cNvPr>
          <p:cNvSpPr>
            <a:spLocks noGrp="1"/>
          </p:cNvSpPr>
          <p:nvPr>
            <p:ph type="body" sz="quarter" idx="10"/>
          </p:nvPr>
        </p:nvSpPr>
        <p:spPr/>
        <p:txBody>
          <a:bodyPr/>
          <a:lstStyle/>
          <a:p>
            <a:r>
              <a:rPr lang="en-US" dirty="0"/>
              <a:t>Limit alcohol consumption</a:t>
            </a:r>
          </a:p>
        </p:txBody>
      </p:sp>
      <p:sp>
        <p:nvSpPr>
          <p:cNvPr id="4" name="Rectangle 3">
            <a:extLst>
              <a:ext uri="{FF2B5EF4-FFF2-40B4-BE49-F238E27FC236}">
                <a16:creationId xmlns:a16="http://schemas.microsoft.com/office/drawing/2014/main" id="{44BFC263-13E4-E744-B6FB-A78CEEF1503B}"/>
              </a:ext>
            </a:extLst>
          </p:cNvPr>
          <p:cNvSpPr/>
          <p:nvPr/>
        </p:nvSpPr>
        <p:spPr>
          <a:xfrm>
            <a:off x="401218" y="876393"/>
            <a:ext cx="8347496" cy="4962898"/>
          </a:xfrm>
          <a:prstGeom prst="rect">
            <a:avLst/>
          </a:prstGeom>
        </p:spPr>
        <p:txBody>
          <a:bodyPr wrap="square">
            <a:spAutoFit/>
          </a:bodyPr>
          <a:lstStyle/>
          <a:p>
            <a:pPr>
              <a:lnSpc>
                <a:spcPct val="110000"/>
              </a:lnSpc>
            </a:pPr>
            <a:r>
              <a:rPr lang="en-US" b="1" dirty="0">
                <a:solidFill>
                  <a:schemeClr val="tx2"/>
                </a:solidFill>
              </a:rPr>
              <a:t>Justification</a:t>
            </a:r>
            <a:endParaRPr lang="en-US" b="1" dirty="0">
              <a:solidFill>
                <a:schemeClr val="tx2"/>
              </a:solidFill>
              <a:latin typeface="ITCFranklinGothicStd" charset="0"/>
            </a:endParaRPr>
          </a:p>
          <a:p>
            <a:pPr algn="just">
              <a:lnSpc>
                <a:spcPct val="110000"/>
              </a:lnSpc>
            </a:pPr>
            <a:r>
              <a:rPr lang="en-US" b="1" dirty="0">
                <a:solidFill>
                  <a:srgbClr val="464646"/>
                </a:solidFill>
              </a:rPr>
              <a:t>Strong evidence </a:t>
            </a:r>
            <a:r>
              <a:rPr lang="en-US" dirty="0">
                <a:solidFill>
                  <a:srgbClr val="464646"/>
                </a:solidFill>
              </a:rPr>
              <a:t>from the CUP that:</a:t>
            </a:r>
          </a:p>
          <a:p>
            <a:pPr marL="742950" lvl="1" indent="-285750">
              <a:lnSpc>
                <a:spcPct val="110000"/>
              </a:lnSpc>
              <a:buFont typeface="Arial" panose="020B0604020202020204" pitchFamily="34" charset="0"/>
              <a:buChar char="•"/>
            </a:pPr>
            <a:r>
              <a:rPr lang="en-US" b="1" dirty="0">
                <a:solidFill>
                  <a:srgbClr val="464646"/>
                </a:solidFill>
              </a:rPr>
              <a:t>Alcohol </a:t>
            </a:r>
            <a:r>
              <a:rPr lang="en-US" dirty="0">
                <a:solidFill>
                  <a:srgbClr val="464646"/>
                </a:solidFill>
              </a:rPr>
              <a:t>is a </a:t>
            </a:r>
            <a:r>
              <a:rPr lang="en-US" b="1" dirty="0">
                <a:solidFill>
                  <a:srgbClr val="464646"/>
                </a:solidFill>
              </a:rPr>
              <a:t>cause</a:t>
            </a:r>
            <a:r>
              <a:rPr lang="en-US" dirty="0">
                <a:solidFill>
                  <a:srgbClr val="464646"/>
                </a:solidFill>
              </a:rPr>
              <a:t> of </a:t>
            </a:r>
            <a:r>
              <a:rPr lang="en-US" b="1" dirty="0">
                <a:solidFill>
                  <a:srgbClr val="464646"/>
                </a:solidFill>
              </a:rPr>
              <a:t>many cancers</a:t>
            </a:r>
            <a:r>
              <a:rPr lang="en-US" dirty="0">
                <a:solidFill>
                  <a:srgbClr val="464646"/>
                </a:solidFill>
              </a:rPr>
              <a:t>. </a:t>
            </a:r>
          </a:p>
          <a:p>
            <a:pPr marL="742950" lvl="1" indent="-285750">
              <a:lnSpc>
                <a:spcPct val="110000"/>
              </a:lnSpc>
              <a:buFont typeface="Arial" panose="020B0604020202020204" pitchFamily="34" charset="0"/>
              <a:buChar char="•"/>
            </a:pPr>
            <a:r>
              <a:rPr lang="en-US" b="1" dirty="0">
                <a:solidFill>
                  <a:srgbClr val="464646"/>
                </a:solidFill>
              </a:rPr>
              <a:t>Alcohol helps protect </a:t>
            </a:r>
            <a:r>
              <a:rPr lang="en-US" dirty="0">
                <a:solidFill>
                  <a:srgbClr val="464646"/>
                </a:solidFill>
              </a:rPr>
              <a:t>against </a:t>
            </a:r>
            <a:r>
              <a:rPr lang="en-US" b="1" dirty="0">
                <a:solidFill>
                  <a:srgbClr val="464646"/>
                </a:solidFill>
              </a:rPr>
              <a:t>kidney cancer </a:t>
            </a:r>
            <a:r>
              <a:rPr lang="en-US" dirty="0">
                <a:solidFill>
                  <a:srgbClr val="464646"/>
                </a:solidFill>
              </a:rPr>
              <a:t>but this is far </a:t>
            </a:r>
            <a:r>
              <a:rPr lang="en-US" b="1" dirty="0">
                <a:solidFill>
                  <a:srgbClr val="464646"/>
                </a:solidFill>
              </a:rPr>
              <a:t>outweighed</a:t>
            </a:r>
            <a:r>
              <a:rPr lang="en-US" dirty="0">
                <a:solidFill>
                  <a:srgbClr val="464646"/>
                </a:solidFill>
              </a:rPr>
              <a:t> by the increased risk for other cancers. </a:t>
            </a:r>
            <a:br>
              <a:rPr lang="en-US" dirty="0">
                <a:solidFill>
                  <a:srgbClr val="464646"/>
                </a:solidFill>
              </a:rPr>
            </a:br>
            <a:endParaRPr lang="en-US" dirty="0">
              <a:solidFill>
                <a:srgbClr val="464646"/>
              </a:solidFill>
            </a:endParaRPr>
          </a:p>
          <a:p>
            <a:pPr>
              <a:lnSpc>
                <a:spcPct val="110000"/>
              </a:lnSpc>
            </a:pPr>
            <a:r>
              <a:rPr lang="en-US" b="1" dirty="0">
                <a:solidFill>
                  <a:schemeClr val="accent1"/>
                </a:solidFill>
              </a:rPr>
              <a:t>Implications for other diseases</a:t>
            </a:r>
          </a:p>
          <a:p>
            <a:pPr marL="742950" lvl="1" indent="-285750">
              <a:lnSpc>
                <a:spcPct val="110000"/>
              </a:lnSpc>
              <a:buFont typeface="Arial" panose="020B0604020202020204" pitchFamily="34" charset="0"/>
              <a:buChar char="•"/>
            </a:pPr>
            <a:r>
              <a:rPr lang="en-US" dirty="0">
                <a:solidFill>
                  <a:srgbClr val="464646"/>
                </a:solidFill>
              </a:rPr>
              <a:t>Small amounts of alcohol may have lower risks of CHD and early death than non drinkers.</a:t>
            </a:r>
          </a:p>
          <a:p>
            <a:pPr marL="742950" lvl="1" indent="-285750">
              <a:lnSpc>
                <a:spcPct val="110000"/>
              </a:lnSpc>
              <a:buFont typeface="Arial" panose="020B0604020202020204" pitchFamily="34" charset="0"/>
              <a:buChar char="•"/>
            </a:pPr>
            <a:r>
              <a:rPr lang="en-US" dirty="0">
                <a:solidFill>
                  <a:srgbClr val="464646"/>
                </a:solidFill>
              </a:rPr>
              <a:t>Heavy alcohol use is detrimentally related to many CVD’s, including hypertensive disease, </a:t>
            </a:r>
            <a:r>
              <a:rPr lang="en-US" dirty="0" err="1">
                <a:solidFill>
                  <a:srgbClr val="464646"/>
                </a:solidFill>
              </a:rPr>
              <a:t>haemorrhagic</a:t>
            </a:r>
            <a:r>
              <a:rPr lang="en-US" dirty="0">
                <a:solidFill>
                  <a:srgbClr val="464646"/>
                </a:solidFill>
              </a:rPr>
              <a:t> stroke and atrial fibrillation. </a:t>
            </a:r>
          </a:p>
          <a:p>
            <a:pPr marL="742950" lvl="1" indent="-285750">
              <a:lnSpc>
                <a:spcPct val="110000"/>
              </a:lnSpc>
              <a:buFont typeface="Arial" panose="020B0604020202020204" pitchFamily="34" charset="0"/>
              <a:buChar char="•"/>
            </a:pPr>
            <a:r>
              <a:rPr lang="en-US" dirty="0">
                <a:solidFill>
                  <a:srgbClr val="464646"/>
                </a:solidFill>
              </a:rPr>
              <a:t>Associated with various kinds of liver disease and with an increased risk of pancreatitis.</a:t>
            </a:r>
          </a:p>
          <a:p>
            <a:pPr>
              <a:lnSpc>
                <a:spcPct val="110000"/>
              </a:lnSpc>
            </a:pPr>
            <a:r>
              <a:rPr lang="en-US" dirty="0">
                <a:solidFill>
                  <a:srgbClr val="464646"/>
                </a:solidFill>
              </a:rPr>
              <a:t>Despite uncertainties about the effects of moderate alcohol consumption on non-cancer outcomes, </a:t>
            </a:r>
            <a:r>
              <a:rPr lang="en-US" b="1" dirty="0">
                <a:solidFill>
                  <a:srgbClr val="464646"/>
                </a:solidFill>
              </a:rPr>
              <a:t>drinking alcohol is not recommended for any health benefit</a:t>
            </a:r>
            <a:r>
              <a:rPr lang="en-US" dirty="0">
                <a:solidFill>
                  <a:srgbClr val="464646"/>
                </a:solidFill>
              </a:rPr>
              <a:t>. </a:t>
            </a:r>
          </a:p>
        </p:txBody>
      </p:sp>
      <p:sp>
        <p:nvSpPr>
          <p:cNvPr id="6" name="TextBox 5">
            <a:extLst>
              <a:ext uri="{FF2B5EF4-FFF2-40B4-BE49-F238E27FC236}">
                <a16:creationId xmlns:a16="http://schemas.microsoft.com/office/drawing/2014/main" id="{CA872C9C-4F15-C745-8631-82CB9936C518}"/>
              </a:ext>
            </a:extLst>
          </p:cNvPr>
          <p:cNvSpPr txBox="1"/>
          <p:nvPr/>
        </p:nvSpPr>
        <p:spPr>
          <a:xfrm>
            <a:off x="2422331" y="6205353"/>
            <a:ext cx="4427766" cy="288753"/>
          </a:xfrm>
          <a:prstGeom prst="rect">
            <a:avLst/>
          </a:prstGeom>
        </p:spPr>
        <p:txBody>
          <a:bodyPr wrap="square" rtlCol="0">
            <a:noAutofit/>
          </a:bodyPr>
          <a:lstStyle/>
          <a:p>
            <a:pPr algn="ctr">
              <a:spcAft>
                <a:spcPts val="600"/>
              </a:spcAft>
            </a:pPr>
            <a:r>
              <a:rPr lang="en-US" sz="1400"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sz="14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/cancer-prevention-recommendations</a:t>
            </a:r>
          </a:p>
        </p:txBody>
      </p:sp>
    </p:spTree>
    <p:extLst>
      <p:ext uri="{BB962C8B-B14F-4D97-AF65-F5344CB8AC3E}">
        <p14:creationId xmlns:p14="http://schemas.microsoft.com/office/powerpoint/2010/main" val="40227870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3BEC60F-5AB9-F44E-BD9D-39BEFE3363DE}"/>
              </a:ext>
            </a:extLst>
          </p:cNvPr>
          <p:cNvSpPr>
            <a:spLocks noGrp="1"/>
          </p:cNvSpPr>
          <p:nvPr>
            <p:ph type="body" sz="quarter" idx="10"/>
          </p:nvPr>
        </p:nvSpPr>
        <p:spPr/>
        <p:txBody>
          <a:bodyPr>
            <a:normAutofit/>
          </a:bodyPr>
          <a:lstStyle/>
          <a:p>
            <a:r>
              <a:rPr lang="en-US" sz="2900" dirty="0"/>
              <a:t>Do not use supplements for cancer prevention</a:t>
            </a:r>
          </a:p>
        </p:txBody>
      </p:sp>
      <p:pic>
        <p:nvPicPr>
          <p:cNvPr id="5" name="Picture 4">
            <a:extLst>
              <a:ext uri="{FF2B5EF4-FFF2-40B4-BE49-F238E27FC236}">
                <a16:creationId xmlns:a16="http://schemas.microsoft.com/office/drawing/2014/main" id="{077B0E32-7F65-C74F-BF14-624427E9B672}"/>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317491" y="1459296"/>
            <a:ext cx="8517884" cy="4109748"/>
          </a:xfrm>
          <a:prstGeom prst="rect">
            <a:avLst/>
          </a:prstGeom>
        </p:spPr>
      </p:pic>
      <p:sp>
        <p:nvSpPr>
          <p:cNvPr id="6" name="TextBox 5">
            <a:extLst>
              <a:ext uri="{FF2B5EF4-FFF2-40B4-BE49-F238E27FC236}">
                <a16:creationId xmlns:a16="http://schemas.microsoft.com/office/drawing/2014/main" id="{CA872C9C-4F15-C745-8631-82CB9936C518}"/>
              </a:ext>
            </a:extLst>
          </p:cNvPr>
          <p:cNvSpPr txBox="1"/>
          <p:nvPr/>
        </p:nvSpPr>
        <p:spPr>
          <a:xfrm>
            <a:off x="2422331" y="6205353"/>
            <a:ext cx="4427766" cy="288753"/>
          </a:xfrm>
          <a:prstGeom prst="rect">
            <a:avLst/>
          </a:prstGeom>
        </p:spPr>
        <p:txBody>
          <a:bodyPr wrap="square" rtlCol="0">
            <a:noAutofit/>
          </a:bodyPr>
          <a:lstStyle/>
          <a:p>
            <a:pPr algn="ctr">
              <a:spcAft>
                <a:spcPts val="600"/>
              </a:spcAft>
            </a:pPr>
            <a:r>
              <a:rPr lang="en-US" sz="1400"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sz="14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/cancer-prevention-recommendations</a:t>
            </a:r>
          </a:p>
        </p:txBody>
      </p:sp>
    </p:spTree>
    <p:extLst>
      <p:ext uri="{BB962C8B-B14F-4D97-AF65-F5344CB8AC3E}">
        <p14:creationId xmlns:p14="http://schemas.microsoft.com/office/powerpoint/2010/main" val="410640716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57458F1-37E5-F54F-BC2C-4627735F1050}"/>
              </a:ext>
            </a:extLst>
          </p:cNvPr>
          <p:cNvSpPr>
            <a:spLocks noGrp="1"/>
          </p:cNvSpPr>
          <p:nvPr>
            <p:ph type="body" sz="quarter" idx="10"/>
          </p:nvPr>
        </p:nvSpPr>
        <p:spPr/>
        <p:txBody>
          <a:bodyPr>
            <a:normAutofit/>
          </a:bodyPr>
          <a:lstStyle/>
          <a:p>
            <a:r>
              <a:rPr lang="en-US" sz="2900" dirty="0"/>
              <a:t>Do not use supplements for cancer prevention</a:t>
            </a:r>
          </a:p>
        </p:txBody>
      </p:sp>
      <p:sp>
        <p:nvSpPr>
          <p:cNvPr id="4" name="Rectangle 3">
            <a:extLst>
              <a:ext uri="{FF2B5EF4-FFF2-40B4-BE49-F238E27FC236}">
                <a16:creationId xmlns:a16="http://schemas.microsoft.com/office/drawing/2014/main" id="{24D19B8A-B4D2-0148-9340-481D293F58E1}"/>
              </a:ext>
            </a:extLst>
          </p:cNvPr>
          <p:cNvSpPr/>
          <p:nvPr/>
        </p:nvSpPr>
        <p:spPr>
          <a:xfrm>
            <a:off x="401218" y="1109351"/>
            <a:ext cx="8347496" cy="4144724"/>
          </a:xfrm>
          <a:prstGeom prst="rect">
            <a:avLst/>
          </a:prstGeom>
        </p:spPr>
        <p:txBody>
          <a:bodyPr wrap="square">
            <a:spAutoFit/>
          </a:bodyPr>
          <a:lstStyle/>
          <a:p>
            <a:pPr>
              <a:lnSpc>
                <a:spcPct val="120000"/>
              </a:lnSpc>
            </a:pPr>
            <a:r>
              <a:rPr lang="en-US" sz="2000" b="1" dirty="0">
                <a:solidFill>
                  <a:schemeClr val="tx2"/>
                </a:solidFill>
              </a:rPr>
              <a:t>Justification</a:t>
            </a:r>
          </a:p>
          <a:p>
            <a:pPr algn="just">
              <a:lnSpc>
                <a:spcPct val="120000"/>
              </a:lnSpc>
            </a:pPr>
            <a:r>
              <a:rPr lang="en-US" sz="2000" b="1" dirty="0">
                <a:solidFill>
                  <a:srgbClr val="464646"/>
                </a:solidFill>
              </a:rPr>
              <a:t>Strong evidence </a:t>
            </a:r>
            <a:r>
              <a:rPr lang="en-US" sz="2000" dirty="0">
                <a:solidFill>
                  <a:srgbClr val="464646"/>
                </a:solidFill>
              </a:rPr>
              <a:t>from the CUP that:</a:t>
            </a:r>
          </a:p>
          <a:p>
            <a:pPr marL="742950" lvl="1" indent="-285750">
              <a:lnSpc>
                <a:spcPct val="120000"/>
              </a:lnSpc>
              <a:buFont typeface="Arial" panose="020B0604020202020204" pitchFamily="34" charset="0"/>
              <a:buChar char="•"/>
            </a:pPr>
            <a:r>
              <a:rPr lang="en-US" sz="2000" b="1" dirty="0">
                <a:solidFill>
                  <a:srgbClr val="464646"/>
                </a:solidFill>
              </a:rPr>
              <a:t>High-dose beta-carotene supplements </a:t>
            </a:r>
            <a:r>
              <a:rPr lang="en-US" sz="2000" dirty="0">
                <a:solidFill>
                  <a:srgbClr val="464646"/>
                </a:solidFill>
              </a:rPr>
              <a:t>are a </a:t>
            </a:r>
            <a:r>
              <a:rPr lang="en-US" sz="2000" b="1" dirty="0">
                <a:solidFill>
                  <a:srgbClr val="464646"/>
                </a:solidFill>
              </a:rPr>
              <a:t>cause </a:t>
            </a:r>
            <a:r>
              <a:rPr lang="en-US" sz="2000" dirty="0">
                <a:solidFill>
                  <a:srgbClr val="464646"/>
                </a:solidFill>
              </a:rPr>
              <a:t>of </a:t>
            </a:r>
            <a:r>
              <a:rPr lang="en-US" sz="2000" b="1" dirty="0">
                <a:solidFill>
                  <a:srgbClr val="464646"/>
                </a:solidFill>
              </a:rPr>
              <a:t>lung cancer </a:t>
            </a:r>
            <a:r>
              <a:rPr lang="en-US" sz="2000" dirty="0">
                <a:solidFill>
                  <a:srgbClr val="464646"/>
                </a:solidFill>
              </a:rPr>
              <a:t>in current and former smokers. </a:t>
            </a:r>
          </a:p>
          <a:p>
            <a:pPr lvl="1">
              <a:lnSpc>
                <a:spcPct val="120000"/>
              </a:lnSpc>
            </a:pPr>
            <a:endParaRPr lang="en-US" sz="2000" dirty="0">
              <a:solidFill>
                <a:srgbClr val="464646"/>
              </a:solidFill>
            </a:endParaRPr>
          </a:p>
          <a:p>
            <a:pPr>
              <a:lnSpc>
                <a:spcPct val="120000"/>
              </a:lnSpc>
            </a:pPr>
            <a:r>
              <a:rPr lang="en-US" sz="2000" dirty="0">
                <a:solidFill>
                  <a:srgbClr val="464646"/>
                </a:solidFill>
              </a:rPr>
              <a:t>For most people, it is possible to obtain </a:t>
            </a:r>
            <a:r>
              <a:rPr lang="en-US" sz="2000" b="1" dirty="0">
                <a:solidFill>
                  <a:srgbClr val="464646"/>
                </a:solidFill>
              </a:rPr>
              <a:t>adequate nutrition </a:t>
            </a:r>
            <a:r>
              <a:rPr lang="en-US" sz="2000" dirty="0">
                <a:solidFill>
                  <a:srgbClr val="464646"/>
                </a:solidFill>
              </a:rPr>
              <a:t>from a </a:t>
            </a:r>
            <a:r>
              <a:rPr lang="en-US" sz="2000" b="1" dirty="0">
                <a:solidFill>
                  <a:srgbClr val="464646"/>
                </a:solidFill>
              </a:rPr>
              <a:t>healthy diet </a:t>
            </a:r>
            <a:r>
              <a:rPr lang="en-US" sz="2000" dirty="0">
                <a:solidFill>
                  <a:srgbClr val="464646"/>
                </a:solidFill>
              </a:rPr>
              <a:t>that includes the right foods and drinks. </a:t>
            </a:r>
          </a:p>
          <a:p>
            <a:pPr>
              <a:lnSpc>
                <a:spcPct val="120000"/>
              </a:lnSpc>
            </a:pPr>
            <a:endParaRPr lang="en-US" sz="2000" dirty="0">
              <a:solidFill>
                <a:srgbClr val="464646"/>
              </a:solidFill>
            </a:endParaRPr>
          </a:p>
          <a:p>
            <a:pPr>
              <a:lnSpc>
                <a:spcPct val="120000"/>
              </a:lnSpc>
            </a:pPr>
            <a:r>
              <a:rPr lang="en-US" sz="2000" b="1" dirty="0">
                <a:solidFill>
                  <a:schemeClr val="accent1"/>
                </a:solidFill>
              </a:rPr>
              <a:t>Implications for other diseases</a:t>
            </a:r>
          </a:p>
          <a:p>
            <a:pPr marL="742950" lvl="1" indent="-285750">
              <a:lnSpc>
                <a:spcPct val="120000"/>
              </a:lnSpc>
              <a:buFont typeface="Arial" panose="020B0604020202020204" pitchFamily="34" charset="0"/>
              <a:buChar char="•"/>
            </a:pPr>
            <a:r>
              <a:rPr lang="en-US" sz="2000" dirty="0">
                <a:solidFill>
                  <a:srgbClr val="464646"/>
                </a:solidFill>
              </a:rPr>
              <a:t>Supplementation may be needed to achieve adequate intake of nutrients in populations or people with nutrient insufficiency. </a:t>
            </a:r>
          </a:p>
        </p:txBody>
      </p:sp>
      <p:sp>
        <p:nvSpPr>
          <p:cNvPr id="6" name="TextBox 5">
            <a:extLst>
              <a:ext uri="{FF2B5EF4-FFF2-40B4-BE49-F238E27FC236}">
                <a16:creationId xmlns:a16="http://schemas.microsoft.com/office/drawing/2014/main" id="{CA872C9C-4F15-C745-8631-82CB9936C518}"/>
              </a:ext>
            </a:extLst>
          </p:cNvPr>
          <p:cNvSpPr txBox="1"/>
          <p:nvPr/>
        </p:nvSpPr>
        <p:spPr>
          <a:xfrm>
            <a:off x="2422331" y="6205353"/>
            <a:ext cx="4427766" cy="288753"/>
          </a:xfrm>
          <a:prstGeom prst="rect">
            <a:avLst/>
          </a:prstGeom>
        </p:spPr>
        <p:txBody>
          <a:bodyPr wrap="square" rtlCol="0">
            <a:noAutofit/>
          </a:bodyPr>
          <a:lstStyle/>
          <a:p>
            <a:pPr algn="ctr">
              <a:spcAft>
                <a:spcPts val="600"/>
              </a:spcAft>
            </a:pPr>
            <a:r>
              <a:rPr lang="en-US" sz="1400"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sz="14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/cancer-prevention-recommendations</a:t>
            </a:r>
          </a:p>
        </p:txBody>
      </p:sp>
    </p:spTree>
    <p:extLst>
      <p:ext uri="{BB962C8B-B14F-4D97-AF65-F5344CB8AC3E}">
        <p14:creationId xmlns:p14="http://schemas.microsoft.com/office/powerpoint/2010/main" val="61895304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1D8C933-2D9F-C447-A762-5231A72A2F8D}"/>
              </a:ext>
            </a:extLst>
          </p:cNvPr>
          <p:cNvSpPr>
            <a:spLocks noGrp="1"/>
          </p:cNvSpPr>
          <p:nvPr>
            <p:ph type="body" sz="quarter" idx="10"/>
          </p:nvPr>
        </p:nvSpPr>
        <p:spPr/>
        <p:txBody>
          <a:bodyPr>
            <a:normAutofit/>
          </a:bodyPr>
          <a:lstStyle/>
          <a:p>
            <a:r>
              <a:rPr lang="en-US" sz="3000" dirty="0"/>
              <a:t>For mothers: breastfeed your baby, if you can</a:t>
            </a:r>
          </a:p>
        </p:txBody>
      </p:sp>
      <p:pic>
        <p:nvPicPr>
          <p:cNvPr id="5" name="Picture 4">
            <a:extLst>
              <a:ext uri="{FF2B5EF4-FFF2-40B4-BE49-F238E27FC236}">
                <a16:creationId xmlns:a16="http://schemas.microsoft.com/office/drawing/2014/main" id="{EEF1A054-50DB-124E-86C0-EFAD889DA036}"/>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317490" y="1204858"/>
            <a:ext cx="8509020" cy="4347404"/>
          </a:xfrm>
          <a:prstGeom prst="rect">
            <a:avLst/>
          </a:prstGeom>
        </p:spPr>
      </p:pic>
      <p:sp>
        <p:nvSpPr>
          <p:cNvPr id="6" name="TextBox 5">
            <a:extLst>
              <a:ext uri="{FF2B5EF4-FFF2-40B4-BE49-F238E27FC236}">
                <a16:creationId xmlns:a16="http://schemas.microsoft.com/office/drawing/2014/main" id="{CA872C9C-4F15-C745-8631-82CB9936C518}"/>
              </a:ext>
            </a:extLst>
          </p:cNvPr>
          <p:cNvSpPr txBox="1"/>
          <p:nvPr/>
        </p:nvSpPr>
        <p:spPr>
          <a:xfrm>
            <a:off x="2422331" y="6205353"/>
            <a:ext cx="4427766" cy="288753"/>
          </a:xfrm>
          <a:prstGeom prst="rect">
            <a:avLst/>
          </a:prstGeom>
        </p:spPr>
        <p:txBody>
          <a:bodyPr wrap="square" rtlCol="0">
            <a:noAutofit/>
          </a:bodyPr>
          <a:lstStyle/>
          <a:p>
            <a:pPr algn="ctr">
              <a:spcAft>
                <a:spcPts val="600"/>
              </a:spcAft>
            </a:pPr>
            <a:r>
              <a:rPr lang="en-US" sz="1400"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sz="14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/cancer-prevention-recommendations</a:t>
            </a:r>
          </a:p>
        </p:txBody>
      </p:sp>
    </p:spTree>
    <p:extLst>
      <p:ext uri="{BB962C8B-B14F-4D97-AF65-F5344CB8AC3E}">
        <p14:creationId xmlns:p14="http://schemas.microsoft.com/office/powerpoint/2010/main" val="359432285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C0DAE54-041E-F747-950B-A24595A7C233}"/>
              </a:ext>
            </a:extLst>
          </p:cNvPr>
          <p:cNvSpPr>
            <a:spLocks noGrp="1"/>
          </p:cNvSpPr>
          <p:nvPr>
            <p:ph type="body" sz="quarter" idx="10"/>
          </p:nvPr>
        </p:nvSpPr>
        <p:spPr/>
        <p:txBody>
          <a:bodyPr>
            <a:normAutofit/>
          </a:bodyPr>
          <a:lstStyle/>
          <a:p>
            <a:r>
              <a:rPr lang="en-US" sz="3000" dirty="0"/>
              <a:t>For mothers: breastfeed your baby, if you can</a:t>
            </a:r>
          </a:p>
        </p:txBody>
      </p:sp>
      <p:sp>
        <p:nvSpPr>
          <p:cNvPr id="4" name="Rectangle 3">
            <a:extLst>
              <a:ext uri="{FF2B5EF4-FFF2-40B4-BE49-F238E27FC236}">
                <a16:creationId xmlns:a16="http://schemas.microsoft.com/office/drawing/2014/main" id="{1F87C3D6-01CC-934B-B296-BF33C62A1A72}"/>
              </a:ext>
            </a:extLst>
          </p:cNvPr>
          <p:cNvSpPr/>
          <p:nvPr/>
        </p:nvSpPr>
        <p:spPr>
          <a:xfrm>
            <a:off x="242106" y="901325"/>
            <a:ext cx="8901893" cy="5007781"/>
          </a:xfrm>
          <a:prstGeom prst="rect">
            <a:avLst/>
          </a:prstGeom>
        </p:spPr>
        <p:txBody>
          <a:bodyPr wrap="square">
            <a:spAutoFit/>
          </a:bodyPr>
          <a:lstStyle/>
          <a:p>
            <a:pPr>
              <a:lnSpc>
                <a:spcPct val="120000"/>
              </a:lnSpc>
            </a:pPr>
            <a:r>
              <a:rPr lang="en-US" sz="1650" b="1" dirty="0">
                <a:solidFill>
                  <a:schemeClr val="tx2"/>
                </a:solidFill>
              </a:rPr>
              <a:t>Justification</a:t>
            </a:r>
            <a:endParaRPr lang="en-US" sz="1650" b="1" dirty="0">
              <a:solidFill>
                <a:schemeClr val="tx2"/>
              </a:solidFill>
              <a:latin typeface="ITCFranklinGothicStd" charset="0"/>
            </a:endParaRPr>
          </a:p>
          <a:p>
            <a:pPr algn="just">
              <a:lnSpc>
                <a:spcPct val="120000"/>
              </a:lnSpc>
            </a:pPr>
            <a:r>
              <a:rPr lang="en-US" sz="1650" b="1" dirty="0">
                <a:solidFill>
                  <a:srgbClr val="464646"/>
                </a:solidFill>
              </a:rPr>
              <a:t>Strong evidence </a:t>
            </a:r>
            <a:r>
              <a:rPr lang="en-US" sz="1650" dirty="0">
                <a:solidFill>
                  <a:srgbClr val="464646"/>
                </a:solidFill>
              </a:rPr>
              <a:t>from the CUP that:</a:t>
            </a:r>
          </a:p>
          <a:p>
            <a:pPr marL="742950" lvl="1" indent="-285750">
              <a:lnSpc>
                <a:spcPct val="120000"/>
              </a:lnSpc>
              <a:buFont typeface="Arial" panose="020B0604020202020204" pitchFamily="34" charset="0"/>
              <a:buChar char="•"/>
            </a:pPr>
            <a:r>
              <a:rPr lang="en-US" sz="1650" b="1" dirty="0">
                <a:solidFill>
                  <a:srgbClr val="464646"/>
                </a:solidFill>
              </a:rPr>
              <a:t>Breastfeeding protects </a:t>
            </a:r>
            <a:r>
              <a:rPr lang="en-US" sz="1650" dirty="0">
                <a:solidFill>
                  <a:srgbClr val="464646"/>
                </a:solidFill>
              </a:rPr>
              <a:t>the</a:t>
            </a:r>
            <a:r>
              <a:rPr lang="en-US" sz="1650" b="1" dirty="0">
                <a:solidFill>
                  <a:srgbClr val="464646"/>
                </a:solidFill>
              </a:rPr>
              <a:t> mother </a:t>
            </a:r>
            <a:r>
              <a:rPr lang="en-US" sz="1650" dirty="0">
                <a:solidFill>
                  <a:srgbClr val="464646"/>
                </a:solidFill>
              </a:rPr>
              <a:t>against </a:t>
            </a:r>
            <a:r>
              <a:rPr lang="en-US" sz="1650" b="1" dirty="0">
                <a:solidFill>
                  <a:srgbClr val="464646"/>
                </a:solidFill>
              </a:rPr>
              <a:t>breast cancer</a:t>
            </a:r>
            <a:r>
              <a:rPr lang="en-US" sz="1650" dirty="0">
                <a:solidFill>
                  <a:srgbClr val="464646"/>
                </a:solidFill>
              </a:rPr>
              <a:t>. </a:t>
            </a:r>
          </a:p>
          <a:p>
            <a:pPr marL="742950" lvl="1" indent="-285750">
              <a:lnSpc>
                <a:spcPct val="120000"/>
              </a:lnSpc>
              <a:buFont typeface="Arial" panose="020B0604020202020204" pitchFamily="34" charset="0"/>
              <a:buChar char="•"/>
            </a:pPr>
            <a:r>
              <a:rPr lang="en-US" sz="1650" b="1" dirty="0">
                <a:solidFill>
                  <a:srgbClr val="464646"/>
                </a:solidFill>
              </a:rPr>
              <a:t>Having been breastfed </a:t>
            </a:r>
            <a:r>
              <a:rPr lang="en-US" sz="1650" dirty="0">
                <a:solidFill>
                  <a:srgbClr val="464646"/>
                </a:solidFill>
              </a:rPr>
              <a:t>helps</a:t>
            </a:r>
            <a:r>
              <a:rPr lang="en-US" sz="1650" b="1" dirty="0">
                <a:solidFill>
                  <a:srgbClr val="464646"/>
                </a:solidFill>
              </a:rPr>
              <a:t> protects children </a:t>
            </a:r>
            <a:r>
              <a:rPr lang="en-US" sz="1650" dirty="0">
                <a:solidFill>
                  <a:srgbClr val="464646"/>
                </a:solidFill>
              </a:rPr>
              <a:t>against excessive </a:t>
            </a:r>
            <a:r>
              <a:rPr lang="en-US" sz="1650" b="1" dirty="0">
                <a:solidFill>
                  <a:srgbClr val="464646"/>
                </a:solidFill>
              </a:rPr>
              <a:t>weight gain, overweight </a:t>
            </a:r>
            <a:r>
              <a:rPr lang="en-US" sz="1650" dirty="0">
                <a:solidFill>
                  <a:srgbClr val="464646"/>
                </a:solidFill>
              </a:rPr>
              <a:t>and </a:t>
            </a:r>
            <a:r>
              <a:rPr lang="en-US" sz="1650" b="1" dirty="0">
                <a:solidFill>
                  <a:srgbClr val="464646"/>
                </a:solidFill>
              </a:rPr>
              <a:t>obesity.</a:t>
            </a:r>
          </a:p>
          <a:p>
            <a:pPr fontAlgn="auto">
              <a:lnSpc>
                <a:spcPct val="120000"/>
              </a:lnSpc>
            </a:pPr>
            <a:r>
              <a:rPr lang="en-US" sz="1650" dirty="0">
                <a:solidFill>
                  <a:srgbClr val="464646"/>
                </a:solidFill>
              </a:rPr>
              <a:t>Breastfeeding protects the development of the immature immune system, is vital where </a:t>
            </a:r>
            <a:br>
              <a:rPr lang="en-US" sz="1650" dirty="0">
                <a:solidFill>
                  <a:srgbClr val="464646"/>
                </a:solidFill>
              </a:rPr>
            </a:br>
            <a:r>
              <a:rPr lang="en-US" sz="1650" dirty="0">
                <a:solidFill>
                  <a:srgbClr val="464646"/>
                </a:solidFill>
              </a:rPr>
              <a:t>water supplies are not safe and is important for the development of the bond between </a:t>
            </a:r>
            <a:br>
              <a:rPr lang="en-US" sz="1650" dirty="0">
                <a:solidFill>
                  <a:srgbClr val="464646"/>
                </a:solidFill>
              </a:rPr>
            </a:br>
            <a:r>
              <a:rPr lang="en-US" sz="1650" dirty="0">
                <a:solidFill>
                  <a:srgbClr val="464646"/>
                </a:solidFill>
              </a:rPr>
              <a:t>mother and child. </a:t>
            </a:r>
          </a:p>
          <a:p>
            <a:pPr>
              <a:lnSpc>
                <a:spcPct val="120000"/>
              </a:lnSpc>
            </a:pPr>
            <a:r>
              <a:rPr lang="en-US" sz="1650" b="1" dirty="0">
                <a:solidFill>
                  <a:schemeClr val="accent1"/>
                </a:solidFill>
              </a:rPr>
              <a:t>Implications for other diseases</a:t>
            </a:r>
          </a:p>
          <a:p>
            <a:pPr marL="742950" lvl="1" indent="-285750">
              <a:lnSpc>
                <a:spcPct val="120000"/>
              </a:lnSpc>
              <a:buFont typeface="Arial" panose="020B0604020202020204" pitchFamily="34" charset="0"/>
              <a:buChar char="•"/>
            </a:pPr>
            <a:r>
              <a:rPr lang="en-US" sz="1650" u="sng" dirty="0">
                <a:solidFill>
                  <a:srgbClr val="464646"/>
                </a:solidFill>
              </a:rPr>
              <a:t>Lactation</a:t>
            </a:r>
            <a:r>
              <a:rPr lang="en-US" sz="1650" dirty="0">
                <a:solidFill>
                  <a:srgbClr val="464646"/>
                </a:solidFill>
              </a:rPr>
              <a:t>: Mothers who breastfeed have a lower risk of type 2 diabetes.</a:t>
            </a:r>
          </a:p>
          <a:p>
            <a:pPr marL="742950" lvl="1" indent="-285750">
              <a:lnSpc>
                <a:spcPct val="120000"/>
              </a:lnSpc>
              <a:buFont typeface="Arial" panose="020B0604020202020204" pitchFamily="34" charset="0"/>
              <a:buChar char="•"/>
            </a:pPr>
            <a:r>
              <a:rPr lang="en-US" sz="1650" u="sng" dirty="0">
                <a:solidFill>
                  <a:srgbClr val="464646"/>
                </a:solidFill>
              </a:rPr>
              <a:t>Having been breastfed</a:t>
            </a:r>
            <a:r>
              <a:rPr lang="en-US" sz="1650" dirty="0">
                <a:solidFill>
                  <a:srgbClr val="464646"/>
                </a:solidFill>
              </a:rPr>
              <a:t>: </a:t>
            </a:r>
          </a:p>
          <a:p>
            <a:pPr marL="1200150" lvl="2" indent="-285750">
              <a:lnSpc>
                <a:spcPct val="120000"/>
              </a:lnSpc>
              <a:buFont typeface="Arial" panose="020B0604020202020204" pitchFamily="34" charset="0"/>
              <a:buChar char="•"/>
            </a:pPr>
            <a:r>
              <a:rPr lang="en-US" sz="1650" dirty="0">
                <a:solidFill>
                  <a:srgbClr val="464646"/>
                </a:solidFill>
              </a:rPr>
              <a:t>The incidence of infections, as well as mortality rates, during infancy are lower </a:t>
            </a:r>
            <a:br>
              <a:rPr lang="en-US" sz="1650" dirty="0">
                <a:solidFill>
                  <a:srgbClr val="464646"/>
                </a:solidFill>
              </a:rPr>
            </a:br>
            <a:r>
              <a:rPr lang="en-US" sz="1650" dirty="0">
                <a:solidFill>
                  <a:srgbClr val="464646"/>
                </a:solidFill>
              </a:rPr>
              <a:t>in children who are breastfed. </a:t>
            </a:r>
          </a:p>
          <a:p>
            <a:pPr marL="1200150" lvl="2" indent="-285750">
              <a:lnSpc>
                <a:spcPct val="120000"/>
              </a:lnSpc>
              <a:buFont typeface="Arial" panose="020B0604020202020204" pitchFamily="34" charset="0"/>
              <a:buChar char="•"/>
            </a:pPr>
            <a:r>
              <a:rPr lang="en-US" sz="1650" dirty="0">
                <a:solidFill>
                  <a:srgbClr val="464646"/>
                </a:solidFill>
              </a:rPr>
              <a:t>In childhood and adulthood there is lower risk of other diseases such as asthma.</a:t>
            </a:r>
          </a:p>
          <a:p>
            <a:pPr marL="1200150" lvl="2" indent="-285750">
              <a:lnSpc>
                <a:spcPct val="120000"/>
              </a:lnSpc>
              <a:buFont typeface="Arial" panose="020B0604020202020204" pitchFamily="34" charset="0"/>
              <a:buChar char="•"/>
            </a:pPr>
            <a:r>
              <a:rPr lang="en-US" sz="1650" dirty="0">
                <a:solidFill>
                  <a:srgbClr val="464646"/>
                </a:solidFill>
              </a:rPr>
              <a:t>There is some evidence to suggest risk of type 2 diabetes is reduced in adulthood.</a:t>
            </a:r>
          </a:p>
        </p:txBody>
      </p:sp>
      <p:sp>
        <p:nvSpPr>
          <p:cNvPr id="3" name="TextBox 2">
            <a:extLst>
              <a:ext uri="{FF2B5EF4-FFF2-40B4-BE49-F238E27FC236}">
                <a16:creationId xmlns:a16="http://schemas.microsoft.com/office/drawing/2014/main" id="{3F3757AD-1969-DE4F-B22E-7B796186EC3F}"/>
              </a:ext>
            </a:extLst>
          </p:cNvPr>
          <p:cNvSpPr txBox="1"/>
          <p:nvPr/>
        </p:nvSpPr>
        <p:spPr>
          <a:xfrm>
            <a:off x="2351314" y="451262"/>
            <a:ext cx="0" cy="0"/>
          </a:xfrm>
          <a:prstGeom prst="rect">
            <a:avLst/>
          </a:prstGeom>
        </p:spPr>
        <p:txBody>
          <a:bodyPr wrap="none" rtlCol="0">
            <a:noAutofit/>
          </a:bodyPr>
          <a:lstStyle/>
          <a:p>
            <a:pPr>
              <a:spcAft>
                <a:spcPts val="600"/>
              </a:spcAft>
            </a:pPr>
            <a:endParaRPr lang="en-GB" sz="3200" spc="-40" dirty="0">
              <a:solidFill>
                <a:srgbClr val="005A8C"/>
              </a:solidFill>
              <a:latin typeface="Segoe UI" panose="020B0502040204020203" pitchFamily="34" charset="0"/>
              <a:ea typeface="Segoe UI" panose="020B0502040204020203" pitchFamily="34" charset="0"/>
              <a:cs typeface="Segoe UI" panose="020B0502040204020203" pitchFamily="34" charset="0"/>
            </a:endParaRPr>
          </a:p>
        </p:txBody>
      </p:sp>
      <p:sp>
        <p:nvSpPr>
          <p:cNvPr id="6" name="TextBox 5">
            <a:extLst>
              <a:ext uri="{FF2B5EF4-FFF2-40B4-BE49-F238E27FC236}">
                <a16:creationId xmlns:a16="http://schemas.microsoft.com/office/drawing/2014/main" id="{CA872C9C-4F15-C745-8631-82CB9936C518}"/>
              </a:ext>
            </a:extLst>
          </p:cNvPr>
          <p:cNvSpPr txBox="1"/>
          <p:nvPr/>
        </p:nvSpPr>
        <p:spPr>
          <a:xfrm>
            <a:off x="2422331" y="6205353"/>
            <a:ext cx="4427766" cy="288753"/>
          </a:xfrm>
          <a:prstGeom prst="rect">
            <a:avLst/>
          </a:prstGeom>
        </p:spPr>
        <p:txBody>
          <a:bodyPr wrap="square" rtlCol="0">
            <a:noAutofit/>
          </a:bodyPr>
          <a:lstStyle/>
          <a:p>
            <a:pPr algn="ctr">
              <a:spcAft>
                <a:spcPts val="600"/>
              </a:spcAft>
            </a:pPr>
            <a:r>
              <a:rPr lang="en-US" sz="1400"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sz="14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/cancer-prevention-recommendations</a:t>
            </a:r>
          </a:p>
        </p:txBody>
      </p:sp>
    </p:spTree>
    <p:extLst>
      <p:ext uri="{BB962C8B-B14F-4D97-AF65-F5344CB8AC3E}">
        <p14:creationId xmlns:p14="http://schemas.microsoft.com/office/powerpoint/2010/main" val="377291012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A5DCC2F-FD69-1448-992D-DAFFD7E830FD}"/>
              </a:ext>
            </a:extLst>
          </p:cNvPr>
          <p:cNvSpPr>
            <a:spLocks noGrp="1"/>
          </p:cNvSpPr>
          <p:nvPr>
            <p:ph type="body" sz="quarter" idx="10"/>
          </p:nvPr>
        </p:nvSpPr>
        <p:spPr/>
        <p:txBody>
          <a:bodyPr>
            <a:noAutofit/>
          </a:bodyPr>
          <a:lstStyle/>
          <a:p>
            <a:pPr>
              <a:lnSpc>
                <a:spcPts val="2000"/>
              </a:lnSpc>
            </a:pPr>
            <a:r>
              <a:rPr lang="en-US" sz="2100" dirty="0"/>
              <a:t>After a cancer diagnosis: follow our Recommendations, if you can</a:t>
            </a:r>
          </a:p>
        </p:txBody>
      </p:sp>
      <p:pic>
        <p:nvPicPr>
          <p:cNvPr id="5" name="Picture 4">
            <a:extLst>
              <a:ext uri="{FF2B5EF4-FFF2-40B4-BE49-F238E27FC236}">
                <a16:creationId xmlns:a16="http://schemas.microsoft.com/office/drawing/2014/main" id="{033A4CED-8C9D-9743-8304-691AA2965344}"/>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305732" y="1119564"/>
            <a:ext cx="8538468" cy="4749308"/>
          </a:xfrm>
          <a:prstGeom prst="rect">
            <a:avLst/>
          </a:prstGeom>
        </p:spPr>
      </p:pic>
      <p:sp>
        <p:nvSpPr>
          <p:cNvPr id="6" name="TextBox 5">
            <a:extLst>
              <a:ext uri="{FF2B5EF4-FFF2-40B4-BE49-F238E27FC236}">
                <a16:creationId xmlns:a16="http://schemas.microsoft.com/office/drawing/2014/main" id="{CA872C9C-4F15-C745-8631-82CB9936C518}"/>
              </a:ext>
            </a:extLst>
          </p:cNvPr>
          <p:cNvSpPr txBox="1"/>
          <p:nvPr/>
        </p:nvSpPr>
        <p:spPr>
          <a:xfrm>
            <a:off x="2422331" y="6205353"/>
            <a:ext cx="4427766" cy="288753"/>
          </a:xfrm>
          <a:prstGeom prst="rect">
            <a:avLst/>
          </a:prstGeom>
        </p:spPr>
        <p:txBody>
          <a:bodyPr wrap="square" rtlCol="0">
            <a:noAutofit/>
          </a:bodyPr>
          <a:lstStyle/>
          <a:p>
            <a:pPr algn="ctr">
              <a:spcAft>
                <a:spcPts val="600"/>
              </a:spcAft>
            </a:pPr>
            <a:r>
              <a:rPr lang="en-US" sz="1400"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sz="14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/cancer-prevention-recommendations</a:t>
            </a:r>
          </a:p>
        </p:txBody>
      </p:sp>
    </p:spTree>
    <p:extLst>
      <p:ext uri="{BB962C8B-B14F-4D97-AF65-F5344CB8AC3E}">
        <p14:creationId xmlns:p14="http://schemas.microsoft.com/office/powerpoint/2010/main" val="356559509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9783FA9-E772-A748-92F4-1538C1BAE667}"/>
              </a:ext>
            </a:extLst>
          </p:cNvPr>
          <p:cNvSpPr>
            <a:spLocks noGrp="1"/>
          </p:cNvSpPr>
          <p:nvPr>
            <p:ph type="body" sz="quarter" idx="10"/>
          </p:nvPr>
        </p:nvSpPr>
        <p:spPr/>
        <p:txBody>
          <a:bodyPr>
            <a:normAutofit/>
          </a:bodyPr>
          <a:lstStyle/>
          <a:p>
            <a:r>
              <a:rPr lang="en-US" sz="2100" dirty="0"/>
              <a:t>After a cancer diagnosis: follow our Recommendations, if you can</a:t>
            </a:r>
          </a:p>
        </p:txBody>
      </p:sp>
      <p:sp>
        <p:nvSpPr>
          <p:cNvPr id="4" name="Rectangle 3">
            <a:extLst>
              <a:ext uri="{FF2B5EF4-FFF2-40B4-BE49-F238E27FC236}">
                <a16:creationId xmlns:a16="http://schemas.microsoft.com/office/drawing/2014/main" id="{99AA8B7F-1C14-464B-B30B-9361E0E9851A}"/>
              </a:ext>
            </a:extLst>
          </p:cNvPr>
          <p:cNvSpPr/>
          <p:nvPr/>
        </p:nvSpPr>
        <p:spPr>
          <a:xfrm>
            <a:off x="401218" y="998011"/>
            <a:ext cx="8347496" cy="4658199"/>
          </a:xfrm>
          <a:prstGeom prst="rect">
            <a:avLst/>
          </a:prstGeom>
        </p:spPr>
        <p:txBody>
          <a:bodyPr wrap="square">
            <a:spAutoFit/>
          </a:bodyPr>
          <a:lstStyle/>
          <a:p>
            <a:pPr>
              <a:lnSpc>
                <a:spcPct val="110000"/>
              </a:lnSpc>
            </a:pPr>
            <a:r>
              <a:rPr lang="en-US" b="1" dirty="0">
                <a:solidFill>
                  <a:schemeClr val="tx2"/>
                </a:solidFill>
              </a:rPr>
              <a:t>Justification</a:t>
            </a:r>
          </a:p>
          <a:p>
            <a:pPr marL="742950" lvl="1" indent="-285750">
              <a:lnSpc>
                <a:spcPct val="110000"/>
              </a:lnSpc>
              <a:buFont typeface="Arial" panose="020B0604020202020204" pitchFamily="34" charset="0"/>
              <a:buChar char="•"/>
            </a:pPr>
            <a:r>
              <a:rPr lang="en-US" dirty="0">
                <a:solidFill>
                  <a:srgbClr val="464646"/>
                </a:solidFill>
                <a:latin typeface="+mj-lt"/>
              </a:rPr>
              <a:t>For </a:t>
            </a:r>
            <a:r>
              <a:rPr lang="en-US" b="1" dirty="0">
                <a:solidFill>
                  <a:srgbClr val="464646"/>
                </a:solidFill>
                <a:latin typeface="+mj-lt"/>
              </a:rPr>
              <a:t>breast cancer survivors</a:t>
            </a:r>
            <a:r>
              <a:rPr lang="en-US" dirty="0">
                <a:solidFill>
                  <a:srgbClr val="464646"/>
                </a:solidFill>
                <a:latin typeface="+mj-lt"/>
              </a:rPr>
              <a:t>, there is </a:t>
            </a:r>
            <a:r>
              <a:rPr lang="en-US" b="1" dirty="0">
                <a:solidFill>
                  <a:srgbClr val="464646"/>
                </a:solidFill>
                <a:latin typeface="+mj-lt"/>
              </a:rPr>
              <a:t>persuasive evidence </a:t>
            </a:r>
            <a:r>
              <a:rPr lang="en-US" dirty="0">
                <a:solidFill>
                  <a:srgbClr val="464646"/>
                </a:solidFill>
                <a:latin typeface="+mj-lt"/>
              </a:rPr>
              <a:t>that </a:t>
            </a:r>
            <a:r>
              <a:rPr lang="en-US" b="1" dirty="0">
                <a:solidFill>
                  <a:srgbClr val="464646"/>
                </a:solidFill>
                <a:latin typeface="+mj-lt"/>
              </a:rPr>
              <a:t>nutritional factors </a:t>
            </a:r>
            <a:r>
              <a:rPr lang="en-US" dirty="0">
                <a:solidFill>
                  <a:srgbClr val="464646"/>
                </a:solidFill>
                <a:latin typeface="+mj-lt"/>
              </a:rPr>
              <a:t>and </a:t>
            </a:r>
            <a:r>
              <a:rPr lang="en-US" b="1" dirty="0">
                <a:solidFill>
                  <a:srgbClr val="464646"/>
                </a:solidFill>
                <a:latin typeface="+mj-lt"/>
              </a:rPr>
              <a:t>physical activity reliably predict important outcomes </a:t>
            </a:r>
            <a:r>
              <a:rPr lang="en-US" dirty="0">
                <a:solidFill>
                  <a:srgbClr val="464646"/>
                </a:solidFill>
                <a:latin typeface="+mj-lt"/>
              </a:rPr>
              <a:t>from</a:t>
            </a:r>
            <a:r>
              <a:rPr lang="en-US" b="1" dirty="0">
                <a:solidFill>
                  <a:srgbClr val="464646"/>
                </a:solidFill>
                <a:latin typeface="+mj-lt"/>
              </a:rPr>
              <a:t> breast cancer</a:t>
            </a:r>
            <a:r>
              <a:rPr lang="en-US" dirty="0">
                <a:solidFill>
                  <a:srgbClr val="464646"/>
                </a:solidFill>
                <a:latin typeface="+mj-lt"/>
              </a:rPr>
              <a:t>. </a:t>
            </a:r>
          </a:p>
          <a:p>
            <a:pPr marL="742950" lvl="1" indent="-285750">
              <a:lnSpc>
                <a:spcPct val="110000"/>
              </a:lnSpc>
              <a:buFont typeface="Arial" panose="020B0604020202020204" pitchFamily="34" charset="0"/>
              <a:buChar char="•"/>
            </a:pPr>
            <a:r>
              <a:rPr lang="en-US" dirty="0">
                <a:solidFill>
                  <a:srgbClr val="464646"/>
                </a:solidFill>
                <a:latin typeface="+mj-lt"/>
              </a:rPr>
              <a:t>T</a:t>
            </a:r>
            <a:r>
              <a:rPr lang="en-US" dirty="0">
                <a:solidFill>
                  <a:srgbClr val="464646"/>
                </a:solidFill>
              </a:rPr>
              <a:t>he</a:t>
            </a:r>
            <a:r>
              <a:rPr lang="en-US" b="1" dirty="0">
                <a:solidFill>
                  <a:srgbClr val="464646"/>
                </a:solidFill>
              </a:rPr>
              <a:t> quality and amount </a:t>
            </a:r>
            <a:r>
              <a:rPr lang="en-US" dirty="0">
                <a:solidFill>
                  <a:srgbClr val="464646"/>
                </a:solidFill>
              </a:rPr>
              <a:t>of published studies are </a:t>
            </a:r>
            <a:r>
              <a:rPr lang="en-US" b="1" dirty="0">
                <a:solidFill>
                  <a:srgbClr val="464646"/>
                </a:solidFill>
              </a:rPr>
              <a:t>limited</a:t>
            </a:r>
            <a:r>
              <a:rPr lang="en-US" dirty="0">
                <a:solidFill>
                  <a:srgbClr val="464646"/>
                </a:solidFill>
              </a:rPr>
              <a:t>. </a:t>
            </a:r>
            <a:br>
              <a:rPr lang="en-US" dirty="0">
                <a:solidFill>
                  <a:srgbClr val="464646"/>
                </a:solidFill>
              </a:rPr>
            </a:br>
            <a:endParaRPr lang="en-US" dirty="0">
              <a:solidFill>
                <a:srgbClr val="464646"/>
              </a:solidFill>
              <a:latin typeface="+mj-lt"/>
            </a:endParaRPr>
          </a:p>
          <a:p>
            <a:pPr fontAlgn="auto">
              <a:lnSpc>
                <a:spcPct val="110000"/>
              </a:lnSpc>
            </a:pPr>
            <a:r>
              <a:rPr lang="en-US" b="1" dirty="0">
                <a:solidFill>
                  <a:srgbClr val="464646"/>
                </a:solidFill>
                <a:latin typeface="+mj-lt"/>
              </a:rPr>
              <a:t>More people are surviving cancer than ever before</a:t>
            </a:r>
            <a:r>
              <a:rPr lang="en-US" dirty="0">
                <a:solidFill>
                  <a:srgbClr val="464646"/>
                </a:solidFill>
                <a:latin typeface="+mj-lt"/>
              </a:rPr>
              <a:t>, living long enough to develop </a:t>
            </a:r>
            <a:r>
              <a:rPr lang="en-US" b="1" dirty="0">
                <a:solidFill>
                  <a:srgbClr val="464646"/>
                </a:solidFill>
                <a:latin typeface="+mj-lt"/>
              </a:rPr>
              <a:t>new primary cancers </a:t>
            </a:r>
            <a:r>
              <a:rPr lang="en-US" dirty="0">
                <a:solidFill>
                  <a:srgbClr val="464646"/>
                </a:solidFill>
                <a:latin typeface="+mj-lt"/>
              </a:rPr>
              <a:t>or other </a:t>
            </a:r>
            <a:r>
              <a:rPr lang="en-US" b="1" dirty="0">
                <a:solidFill>
                  <a:srgbClr val="464646"/>
                </a:solidFill>
                <a:latin typeface="+mj-lt"/>
              </a:rPr>
              <a:t>NCDs. </a:t>
            </a:r>
            <a:r>
              <a:rPr lang="en-US" dirty="0">
                <a:solidFill>
                  <a:srgbClr val="464646"/>
                </a:solidFill>
                <a:latin typeface="+mj-lt"/>
              </a:rPr>
              <a:t>Following the Cancer Prevention Recommendations </a:t>
            </a:r>
            <a:r>
              <a:rPr lang="en-US" b="1" dirty="0">
                <a:solidFill>
                  <a:srgbClr val="464646"/>
                </a:solidFill>
                <a:latin typeface="+mj-lt"/>
              </a:rPr>
              <a:t>may improve survival </a:t>
            </a:r>
            <a:r>
              <a:rPr lang="en-US" dirty="0">
                <a:solidFill>
                  <a:srgbClr val="464646"/>
                </a:solidFill>
                <a:latin typeface="+mj-lt"/>
              </a:rPr>
              <a:t>and </a:t>
            </a:r>
            <a:r>
              <a:rPr lang="en-US" b="1" dirty="0">
                <a:solidFill>
                  <a:srgbClr val="464646"/>
                </a:solidFill>
                <a:latin typeface="+mj-lt"/>
              </a:rPr>
              <a:t>reduce the risk </a:t>
            </a:r>
            <a:r>
              <a:rPr lang="en-US" dirty="0">
                <a:solidFill>
                  <a:srgbClr val="464646"/>
                </a:solidFill>
                <a:latin typeface="+mj-lt"/>
              </a:rPr>
              <a:t>both of </a:t>
            </a:r>
            <a:r>
              <a:rPr lang="en-US" b="1" dirty="0">
                <a:solidFill>
                  <a:srgbClr val="464646"/>
                </a:solidFill>
                <a:latin typeface="+mj-lt"/>
              </a:rPr>
              <a:t>cancer </a:t>
            </a:r>
            <a:r>
              <a:rPr lang="en-US" dirty="0">
                <a:solidFill>
                  <a:srgbClr val="464646"/>
                </a:solidFill>
                <a:latin typeface="+mj-lt"/>
              </a:rPr>
              <a:t>and of </a:t>
            </a:r>
            <a:r>
              <a:rPr lang="en-US" b="1" dirty="0">
                <a:solidFill>
                  <a:srgbClr val="464646"/>
                </a:solidFill>
                <a:latin typeface="+mj-lt"/>
              </a:rPr>
              <a:t>other NCDs</a:t>
            </a:r>
            <a:r>
              <a:rPr lang="en-US" dirty="0">
                <a:solidFill>
                  <a:srgbClr val="464646"/>
                </a:solidFill>
                <a:latin typeface="+mj-lt"/>
              </a:rPr>
              <a:t>. </a:t>
            </a:r>
          </a:p>
          <a:p>
            <a:pPr>
              <a:lnSpc>
                <a:spcPct val="110000"/>
              </a:lnSpc>
            </a:pPr>
            <a:endParaRPr lang="en-US" dirty="0">
              <a:solidFill>
                <a:srgbClr val="464646"/>
              </a:solidFill>
            </a:endParaRPr>
          </a:p>
          <a:p>
            <a:pPr>
              <a:lnSpc>
                <a:spcPct val="110000"/>
              </a:lnSpc>
            </a:pPr>
            <a:r>
              <a:rPr lang="en-US" b="1" dirty="0">
                <a:solidFill>
                  <a:schemeClr val="accent1"/>
                </a:solidFill>
              </a:rPr>
              <a:t>Implications for other diseases</a:t>
            </a:r>
          </a:p>
          <a:p>
            <a:pPr marL="742950" lvl="1" indent="-285750">
              <a:lnSpc>
                <a:spcPct val="110000"/>
              </a:lnSpc>
              <a:buFont typeface="Arial" panose="020B0604020202020204" pitchFamily="34" charset="0"/>
              <a:buChar char="•"/>
            </a:pPr>
            <a:r>
              <a:rPr lang="en-US" dirty="0">
                <a:solidFill>
                  <a:srgbClr val="464646"/>
                </a:solidFill>
              </a:rPr>
              <a:t>Following the Cancer Prevention Recommendations is likely to help prevent other NCDs as well as to help management and control of co-existing NCDs. </a:t>
            </a:r>
          </a:p>
        </p:txBody>
      </p:sp>
      <p:sp>
        <p:nvSpPr>
          <p:cNvPr id="6" name="TextBox 5">
            <a:extLst>
              <a:ext uri="{FF2B5EF4-FFF2-40B4-BE49-F238E27FC236}">
                <a16:creationId xmlns:a16="http://schemas.microsoft.com/office/drawing/2014/main" id="{CA872C9C-4F15-C745-8631-82CB9936C518}"/>
              </a:ext>
            </a:extLst>
          </p:cNvPr>
          <p:cNvSpPr txBox="1"/>
          <p:nvPr/>
        </p:nvSpPr>
        <p:spPr>
          <a:xfrm>
            <a:off x="2422331" y="6205353"/>
            <a:ext cx="4427766" cy="288753"/>
          </a:xfrm>
          <a:prstGeom prst="rect">
            <a:avLst/>
          </a:prstGeom>
        </p:spPr>
        <p:txBody>
          <a:bodyPr wrap="square" rtlCol="0">
            <a:noAutofit/>
          </a:bodyPr>
          <a:lstStyle/>
          <a:p>
            <a:pPr algn="ctr">
              <a:spcAft>
                <a:spcPts val="600"/>
              </a:spcAft>
            </a:pPr>
            <a:r>
              <a:rPr lang="en-US" sz="1400"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sz="14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/cancer-prevention-recommendations</a:t>
            </a:r>
          </a:p>
        </p:txBody>
      </p:sp>
    </p:spTree>
    <p:extLst>
      <p:ext uri="{BB962C8B-B14F-4D97-AF65-F5344CB8AC3E}">
        <p14:creationId xmlns:p14="http://schemas.microsoft.com/office/powerpoint/2010/main" val="203951410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3AE064A-0EDE-EF42-BF38-E409AE04BE09}"/>
              </a:ext>
            </a:extLst>
          </p:cNvPr>
          <p:cNvSpPr>
            <a:spLocks noGrp="1"/>
          </p:cNvSpPr>
          <p:nvPr>
            <p:ph type="body" sz="quarter" idx="10"/>
          </p:nvPr>
        </p:nvSpPr>
        <p:spPr/>
        <p:txBody>
          <a:bodyPr/>
          <a:lstStyle/>
          <a:p>
            <a:r>
              <a:rPr lang="en-US" dirty="0"/>
              <a:t>An overall package</a:t>
            </a:r>
          </a:p>
        </p:txBody>
      </p:sp>
      <p:pic>
        <p:nvPicPr>
          <p:cNvPr id="5" name="Picture 4">
            <a:extLst>
              <a:ext uri="{FF2B5EF4-FFF2-40B4-BE49-F238E27FC236}">
                <a16:creationId xmlns:a16="http://schemas.microsoft.com/office/drawing/2014/main" id="{41F04761-850B-5346-9A57-AB36CBE6BEA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978651" y="954062"/>
            <a:ext cx="7192630" cy="5045285"/>
          </a:xfrm>
          <a:prstGeom prst="rect">
            <a:avLst/>
          </a:prstGeom>
        </p:spPr>
      </p:pic>
      <p:sp>
        <p:nvSpPr>
          <p:cNvPr id="7" name="TextBox 6">
            <a:extLst>
              <a:ext uri="{FF2B5EF4-FFF2-40B4-BE49-F238E27FC236}">
                <a16:creationId xmlns:a16="http://schemas.microsoft.com/office/drawing/2014/main" id="{CA872C9C-4F15-C745-8631-82CB9936C518}"/>
              </a:ext>
            </a:extLst>
          </p:cNvPr>
          <p:cNvSpPr txBox="1"/>
          <p:nvPr/>
        </p:nvSpPr>
        <p:spPr>
          <a:xfrm>
            <a:off x="2422331" y="6205353"/>
            <a:ext cx="4427766" cy="288753"/>
          </a:xfrm>
          <a:prstGeom prst="rect">
            <a:avLst/>
          </a:prstGeom>
        </p:spPr>
        <p:txBody>
          <a:bodyPr wrap="square" rtlCol="0">
            <a:noAutofit/>
          </a:bodyPr>
          <a:lstStyle/>
          <a:p>
            <a:pPr algn="ctr">
              <a:spcAft>
                <a:spcPts val="600"/>
              </a:spcAft>
            </a:pPr>
            <a:r>
              <a:rPr lang="en-US" sz="1400"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sz="14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/cancer-prevention-recommendations</a:t>
            </a:r>
          </a:p>
        </p:txBody>
      </p:sp>
    </p:spTree>
    <p:extLst>
      <p:ext uri="{BB962C8B-B14F-4D97-AF65-F5344CB8AC3E}">
        <p14:creationId xmlns:p14="http://schemas.microsoft.com/office/powerpoint/2010/main" val="130763458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93D483F-F5EF-E245-9DD0-4887624C69CC}"/>
              </a:ext>
            </a:extLst>
          </p:cNvPr>
          <p:cNvSpPr>
            <a:spLocks noGrp="1"/>
          </p:cNvSpPr>
          <p:nvPr>
            <p:ph type="body" sz="quarter" idx="10"/>
          </p:nvPr>
        </p:nvSpPr>
        <p:spPr/>
        <p:txBody>
          <a:bodyPr/>
          <a:lstStyle/>
          <a:p>
            <a:r>
              <a:rPr lang="en-US" dirty="0"/>
              <a:t>Regional and special circumstances</a:t>
            </a:r>
          </a:p>
        </p:txBody>
      </p:sp>
      <p:sp>
        <p:nvSpPr>
          <p:cNvPr id="4" name="TextBox 3">
            <a:extLst>
              <a:ext uri="{FF2B5EF4-FFF2-40B4-BE49-F238E27FC236}">
                <a16:creationId xmlns:a16="http://schemas.microsoft.com/office/drawing/2014/main" id="{25B880F9-84A5-8B45-9BB1-5E3EC207AE3D}"/>
              </a:ext>
            </a:extLst>
          </p:cNvPr>
          <p:cNvSpPr txBox="1"/>
          <p:nvPr/>
        </p:nvSpPr>
        <p:spPr>
          <a:xfrm>
            <a:off x="401219" y="1325280"/>
            <a:ext cx="8241559" cy="4183196"/>
          </a:xfrm>
          <a:prstGeom prst="rect">
            <a:avLst/>
          </a:prstGeom>
          <a:noFill/>
        </p:spPr>
        <p:txBody>
          <a:bodyPr wrap="square" rtlCol="0">
            <a:spAutoFit/>
          </a:bodyPr>
          <a:lstStyle/>
          <a:p>
            <a:pPr marL="342900" indent="-342900">
              <a:lnSpc>
                <a:spcPct val="110000"/>
              </a:lnSpc>
              <a:buFont typeface="+mj-lt"/>
              <a:buAutoNum type="arabicPeriod"/>
            </a:pPr>
            <a:r>
              <a:rPr lang="en-US" sz="2200" b="1" dirty="0">
                <a:solidFill>
                  <a:schemeClr val="tx2"/>
                </a:solidFill>
              </a:rPr>
              <a:t>Issues of public health significance</a:t>
            </a:r>
          </a:p>
          <a:p>
            <a:pPr marL="800100" lvl="1" indent="-342900">
              <a:lnSpc>
                <a:spcPct val="110000"/>
              </a:lnSpc>
              <a:buClr>
                <a:schemeClr val="accent1"/>
              </a:buClr>
              <a:buFont typeface="Arial" panose="020B0604020202020204" pitchFamily="34" charset="0"/>
              <a:buChar char="•"/>
            </a:pPr>
            <a:r>
              <a:rPr lang="en-US" sz="2200" dirty="0">
                <a:solidFill>
                  <a:srgbClr val="464646"/>
                </a:solidFill>
              </a:rPr>
              <a:t>Height and birthweight; Arsenic in drinking water; Aflatoxins</a:t>
            </a:r>
          </a:p>
          <a:p>
            <a:pPr marL="342900" indent="-342900">
              <a:lnSpc>
                <a:spcPct val="110000"/>
              </a:lnSpc>
              <a:buFont typeface="+mj-lt"/>
              <a:buAutoNum type="arabicPeriod"/>
            </a:pPr>
            <a:r>
              <a:rPr lang="en-US" sz="2200" b="1" dirty="0">
                <a:solidFill>
                  <a:schemeClr val="tx2"/>
                </a:solidFill>
              </a:rPr>
              <a:t>Issues relevant only in specific parts of the world</a:t>
            </a:r>
          </a:p>
          <a:p>
            <a:pPr marL="800100" lvl="1" indent="-342900">
              <a:lnSpc>
                <a:spcPct val="110000"/>
              </a:lnSpc>
              <a:buClr>
                <a:schemeClr val="accent1"/>
              </a:buClr>
              <a:buFont typeface="Arial" panose="020B0604020202020204" pitchFamily="34" charset="0"/>
              <a:buChar char="•"/>
            </a:pPr>
            <a:r>
              <a:rPr lang="en-US" sz="2200" dirty="0">
                <a:solidFill>
                  <a:srgbClr val="464646"/>
                </a:solidFill>
              </a:rPr>
              <a:t>Mate; Foods preserved by salting; Cantonese-style </a:t>
            </a:r>
            <a:br>
              <a:rPr lang="en-US" sz="2200" dirty="0">
                <a:solidFill>
                  <a:srgbClr val="464646"/>
                </a:solidFill>
              </a:rPr>
            </a:br>
            <a:r>
              <a:rPr lang="en-US" sz="2200" dirty="0">
                <a:solidFill>
                  <a:srgbClr val="464646"/>
                </a:solidFill>
              </a:rPr>
              <a:t>salted fish</a:t>
            </a:r>
          </a:p>
          <a:p>
            <a:pPr marL="342900" indent="-342900">
              <a:lnSpc>
                <a:spcPct val="110000"/>
              </a:lnSpc>
              <a:buFont typeface="+mj-lt"/>
              <a:buAutoNum type="arabicPeriod"/>
            </a:pPr>
            <a:r>
              <a:rPr lang="en-US" sz="2200" b="1" dirty="0">
                <a:solidFill>
                  <a:schemeClr val="tx2"/>
                </a:solidFill>
              </a:rPr>
              <a:t>Issues of inadequate information</a:t>
            </a:r>
          </a:p>
          <a:p>
            <a:pPr marL="800100" lvl="1" indent="-342900">
              <a:lnSpc>
                <a:spcPct val="110000"/>
              </a:lnSpc>
              <a:buClr>
                <a:schemeClr val="accent1"/>
              </a:buClr>
              <a:buFont typeface="Arial" panose="020B0604020202020204" pitchFamily="34" charset="0"/>
              <a:buChar char="•"/>
            </a:pPr>
            <a:r>
              <a:rPr lang="en-US" sz="2200" dirty="0">
                <a:solidFill>
                  <a:srgbClr val="464646"/>
                </a:solidFill>
              </a:rPr>
              <a:t>Coffee; ‘Mediterranean type’ dietary pattern</a:t>
            </a:r>
          </a:p>
          <a:p>
            <a:pPr marL="342900" indent="-342900">
              <a:lnSpc>
                <a:spcPct val="110000"/>
              </a:lnSpc>
              <a:buFont typeface="+mj-lt"/>
              <a:buAutoNum type="arabicPeriod"/>
            </a:pPr>
            <a:r>
              <a:rPr lang="en-US" sz="2200" b="1" dirty="0">
                <a:solidFill>
                  <a:schemeClr val="tx2"/>
                </a:solidFill>
              </a:rPr>
              <a:t>Issues for which the evidence is divergent between cancer sites</a:t>
            </a:r>
          </a:p>
          <a:p>
            <a:pPr marL="800100" lvl="1" indent="-342900">
              <a:lnSpc>
                <a:spcPct val="110000"/>
              </a:lnSpc>
              <a:buClr>
                <a:schemeClr val="accent1"/>
              </a:buClr>
              <a:buFont typeface="Arial" panose="020B0604020202020204" pitchFamily="34" charset="0"/>
              <a:buChar char="•"/>
            </a:pPr>
            <a:r>
              <a:rPr lang="en-US" sz="2200" dirty="0">
                <a:solidFill>
                  <a:srgbClr val="464646"/>
                </a:solidFill>
              </a:rPr>
              <a:t>Dairy products and calcium</a:t>
            </a:r>
          </a:p>
        </p:txBody>
      </p:sp>
      <p:sp>
        <p:nvSpPr>
          <p:cNvPr id="6" name="TextBox 5">
            <a:extLst>
              <a:ext uri="{FF2B5EF4-FFF2-40B4-BE49-F238E27FC236}">
                <a16:creationId xmlns:a16="http://schemas.microsoft.com/office/drawing/2014/main" id="{CA872C9C-4F15-C745-8631-82CB9936C518}"/>
              </a:ext>
            </a:extLst>
          </p:cNvPr>
          <p:cNvSpPr txBox="1"/>
          <p:nvPr/>
        </p:nvSpPr>
        <p:spPr>
          <a:xfrm>
            <a:off x="2422331" y="6205353"/>
            <a:ext cx="4427766" cy="288753"/>
          </a:xfrm>
          <a:prstGeom prst="rect">
            <a:avLst/>
          </a:prstGeom>
        </p:spPr>
        <p:txBody>
          <a:bodyPr wrap="square" rtlCol="0">
            <a:noAutofit/>
          </a:bodyPr>
          <a:lstStyle/>
          <a:p>
            <a:pPr algn="ctr">
              <a:spcAft>
                <a:spcPts val="600"/>
              </a:spcAft>
            </a:pPr>
            <a:r>
              <a:rPr lang="en-US" sz="1400"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sz="14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/cancer-prevention-recommendations</a:t>
            </a:r>
          </a:p>
        </p:txBody>
      </p:sp>
    </p:spTree>
    <p:extLst>
      <p:ext uri="{BB962C8B-B14F-4D97-AF65-F5344CB8AC3E}">
        <p14:creationId xmlns:p14="http://schemas.microsoft.com/office/powerpoint/2010/main" val="15935242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7C6F4812-7989-8948-A816-6FC103E5A43C}"/>
              </a:ext>
            </a:extLst>
          </p:cNvPr>
          <p:cNvSpPr>
            <a:spLocks noGrp="1"/>
          </p:cNvSpPr>
          <p:nvPr>
            <p:ph type="body" sz="quarter" idx="11"/>
          </p:nvPr>
        </p:nvSpPr>
        <p:spPr>
          <a:xfrm>
            <a:off x="395536" y="1012371"/>
            <a:ext cx="8353177" cy="4023286"/>
          </a:xfrm>
        </p:spPr>
        <p:txBody>
          <a:bodyPr/>
          <a:lstStyle/>
          <a:p>
            <a:r>
              <a:rPr lang="en-US" sz="2400" b="0" dirty="0"/>
              <a:t>The Third Expert Report builds on the groundbreaking achievements of the First and Second Expert Reports</a:t>
            </a:r>
          </a:p>
        </p:txBody>
      </p:sp>
      <p:sp>
        <p:nvSpPr>
          <p:cNvPr id="2" name="Text Placeholder 1">
            <a:extLst>
              <a:ext uri="{FF2B5EF4-FFF2-40B4-BE49-F238E27FC236}">
                <a16:creationId xmlns:a16="http://schemas.microsoft.com/office/drawing/2014/main" id="{CAB7F118-36F7-EB46-A823-61FBE0AF0A85}"/>
              </a:ext>
            </a:extLst>
          </p:cNvPr>
          <p:cNvSpPr>
            <a:spLocks noGrp="1"/>
          </p:cNvSpPr>
          <p:nvPr>
            <p:ph type="body" sz="quarter" idx="10"/>
          </p:nvPr>
        </p:nvSpPr>
        <p:spPr/>
        <p:txBody>
          <a:bodyPr/>
          <a:lstStyle/>
          <a:p>
            <a:r>
              <a:rPr lang="en-US" dirty="0"/>
              <a:t>History of the expert reports</a:t>
            </a:r>
          </a:p>
        </p:txBody>
      </p:sp>
      <p:sp>
        <p:nvSpPr>
          <p:cNvPr id="7" name="TextBox 6">
            <a:extLst>
              <a:ext uri="{FF2B5EF4-FFF2-40B4-BE49-F238E27FC236}">
                <a16:creationId xmlns:a16="http://schemas.microsoft.com/office/drawing/2014/main" id="{12D50415-05E6-E44A-9DE9-6ABEFF84644B}"/>
              </a:ext>
            </a:extLst>
          </p:cNvPr>
          <p:cNvSpPr txBox="1"/>
          <p:nvPr/>
        </p:nvSpPr>
        <p:spPr>
          <a:xfrm>
            <a:off x="2833162" y="6142229"/>
            <a:ext cx="3483608" cy="415339"/>
          </a:xfrm>
          <a:prstGeom prst="rect">
            <a:avLst/>
          </a:prstGeom>
        </p:spPr>
        <p:txBody>
          <a:bodyPr wrap="square" rtlCol="0">
            <a:noAutofit/>
          </a:bodyPr>
          <a:lstStyle/>
          <a:p>
            <a:pPr algn="ctr">
              <a:spcAft>
                <a:spcPts val="600"/>
              </a:spcAft>
            </a:pPr>
            <a:r>
              <a:rPr lang="en-US"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/about-the-report</a:t>
            </a:r>
          </a:p>
        </p:txBody>
      </p:sp>
      <p:grpSp>
        <p:nvGrpSpPr>
          <p:cNvPr id="14" name="Group 13">
            <a:extLst>
              <a:ext uri="{FF2B5EF4-FFF2-40B4-BE49-F238E27FC236}">
                <a16:creationId xmlns:a16="http://schemas.microsoft.com/office/drawing/2014/main" id="{48565DF9-8B72-DA4A-82D2-656B2CAC8CC6}"/>
              </a:ext>
            </a:extLst>
          </p:cNvPr>
          <p:cNvGrpSpPr/>
          <p:nvPr/>
        </p:nvGrpSpPr>
        <p:grpSpPr>
          <a:xfrm>
            <a:off x="1914525" y="2200274"/>
            <a:ext cx="6443144" cy="3652807"/>
            <a:chOff x="990524" y="1862972"/>
            <a:chExt cx="7367145" cy="3990110"/>
          </a:xfrm>
        </p:grpSpPr>
        <p:pic>
          <p:nvPicPr>
            <p:cNvPr id="6" name="Picture 5">
              <a:extLst>
                <a:ext uri="{FF2B5EF4-FFF2-40B4-BE49-F238E27FC236}">
                  <a16:creationId xmlns:a16="http://schemas.microsoft.com/office/drawing/2014/main" id="{912AB145-1524-604D-A390-CAE4F5F171FF}"/>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990524" y="1862972"/>
              <a:ext cx="6835517" cy="3990110"/>
            </a:xfrm>
            <a:prstGeom prst="rect">
              <a:avLst/>
            </a:prstGeom>
          </p:spPr>
        </p:pic>
        <p:sp>
          <p:nvSpPr>
            <p:cNvPr id="12" name="TextBox 11">
              <a:extLst>
                <a:ext uri="{FF2B5EF4-FFF2-40B4-BE49-F238E27FC236}">
                  <a16:creationId xmlns:a16="http://schemas.microsoft.com/office/drawing/2014/main" id="{3F018E39-C140-4343-A963-B2DBD72CBB11}"/>
                </a:ext>
              </a:extLst>
            </p:cNvPr>
            <p:cNvSpPr txBox="1"/>
            <p:nvPr/>
          </p:nvSpPr>
          <p:spPr>
            <a:xfrm>
              <a:off x="7294413" y="5171635"/>
              <a:ext cx="1063256" cy="174742"/>
            </a:xfrm>
            <a:prstGeom prst="rect">
              <a:avLst/>
            </a:prstGeom>
          </p:spPr>
          <p:txBody>
            <a:bodyPr wrap="square" rtlCol="0">
              <a:noAutofit/>
            </a:bodyPr>
            <a:lstStyle/>
            <a:p>
              <a:pPr>
                <a:spcAft>
                  <a:spcPts val="600"/>
                </a:spcAft>
              </a:pPr>
              <a:r>
                <a:rPr lang="en-US" sz="2200" b="1" spc="-40" dirty="0">
                  <a:solidFill>
                    <a:schemeClr val="tx2"/>
                  </a:solidFill>
                  <a:latin typeface="Arial" panose="020B0604020202020204" pitchFamily="34" charset="0"/>
                  <a:ea typeface="Segoe UI" panose="020B0502040204020203" pitchFamily="34" charset="0"/>
                  <a:cs typeface="Arial" panose="020B0604020202020204" pitchFamily="34" charset="0"/>
                </a:rPr>
                <a:t>2018</a:t>
              </a:r>
            </a:p>
          </p:txBody>
        </p:sp>
      </p:grpSp>
    </p:spTree>
    <p:extLst>
      <p:ext uri="{BB962C8B-B14F-4D97-AF65-F5344CB8AC3E}">
        <p14:creationId xmlns:p14="http://schemas.microsoft.com/office/powerpoint/2010/main" val="20545093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C4FE0C7-A257-0D4C-B75A-7EF9FF088688}"/>
              </a:ext>
            </a:extLst>
          </p:cNvPr>
          <p:cNvSpPr>
            <a:spLocks noGrp="1"/>
          </p:cNvSpPr>
          <p:nvPr>
            <p:ph type="body" sz="quarter" idx="12"/>
          </p:nvPr>
        </p:nvSpPr>
        <p:spPr/>
        <p:txBody>
          <a:bodyPr/>
          <a:lstStyle/>
          <a:p>
            <a:r>
              <a:rPr lang="en-GB" dirty="0">
                <a:solidFill>
                  <a:schemeClr val="tx2"/>
                </a:solidFill>
              </a:rPr>
              <a:t>Issues of public health significance (</a:t>
            </a:r>
            <a:r>
              <a:rPr lang="en-GB" dirty="0" err="1">
                <a:solidFill>
                  <a:schemeClr val="tx2"/>
                </a:solidFill>
              </a:rPr>
              <a:t>i</a:t>
            </a:r>
            <a:r>
              <a:rPr lang="en-GB" dirty="0">
                <a:solidFill>
                  <a:schemeClr val="tx2"/>
                </a:solidFill>
              </a:rPr>
              <a:t>)</a:t>
            </a:r>
          </a:p>
        </p:txBody>
      </p:sp>
      <p:sp>
        <p:nvSpPr>
          <p:cNvPr id="4" name="Text Placeholder 3">
            <a:extLst>
              <a:ext uri="{FF2B5EF4-FFF2-40B4-BE49-F238E27FC236}">
                <a16:creationId xmlns:a16="http://schemas.microsoft.com/office/drawing/2014/main" id="{7443529E-110C-EC4E-9775-BE885539F669}"/>
              </a:ext>
            </a:extLst>
          </p:cNvPr>
          <p:cNvSpPr>
            <a:spLocks noGrp="1"/>
          </p:cNvSpPr>
          <p:nvPr>
            <p:ph type="body" sz="quarter" idx="10"/>
          </p:nvPr>
        </p:nvSpPr>
        <p:spPr/>
        <p:txBody>
          <a:bodyPr/>
          <a:lstStyle/>
          <a:p>
            <a:r>
              <a:rPr lang="en-GB" dirty="0"/>
              <a:t>Regional and special circumstances (1.i)</a:t>
            </a:r>
          </a:p>
        </p:txBody>
      </p:sp>
      <p:sp>
        <p:nvSpPr>
          <p:cNvPr id="6" name="Text Placeholder 5">
            <a:extLst>
              <a:ext uri="{FF2B5EF4-FFF2-40B4-BE49-F238E27FC236}">
                <a16:creationId xmlns:a16="http://schemas.microsoft.com/office/drawing/2014/main" id="{0FA554D1-55A9-7D43-AD0B-D38357CD8F9E}"/>
              </a:ext>
            </a:extLst>
          </p:cNvPr>
          <p:cNvSpPr>
            <a:spLocks noGrp="1"/>
          </p:cNvSpPr>
          <p:nvPr>
            <p:ph type="body" sz="quarter" idx="11"/>
          </p:nvPr>
        </p:nvSpPr>
        <p:spPr>
          <a:xfrm>
            <a:off x="395536" y="1486071"/>
            <a:ext cx="8353177" cy="4025456"/>
          </a:xfrm>
          <a:ln w="28575">
            <a:solidFill>
              <a:schemeClr val="accent1"/>
            </a:solidFill>
          </a:ln>
        </p:spPr>
        <p:txBody>
          <a:bodyPr/>
          <a:lstStyle/>
          <a:p>
            <a:pPr marL="0" indent="0">
              <a:lnSpc>
                <a:spcPct val="120000"/>
              </a:lnSpc>
              <a:buNone/>
            </a:pPr>
            <a:r>
              <a:rPr lang="en-GB" dirty="0"/>
              <a:t>Height and birthweight</a:t>
            </a:r>
            <a:endParaRPr lang="en-GB" b="0" dirty="0"/>
          </a:p>
          <a:p>
            <a:pPr>
              <a:lnSpc>
                <a:spcPct val="120000"/>
              </a:lnSpc>
            </a:pPr>
            <a:r>
              <a:rPr lang="en-GB" b="0" dirty="0"/>
              <a:t>There is </a:t>
            </a:r>
            <a:r>
              <a:rPr lang="en-GB" dirty="0"/>
              <a:t>strong evidence </a:t>
            </a:r>
            <a:r>
              <a:rPr lang="en-GB" b="0" dirty="0"/>
              <a:t>that developmental factors leading to greater growth in length in childhood (marked by </a:t>
            </a:r>
            <a:r>
              <a:rPr lang="en-GB" dirty="0"/>
              <a:t>adult attained height</a:t>
            </a:r>
            <a:r>
              <a:rPr lang="en-GB" b="0" dirty="0"/>
              <a:t>) are a cause of cancers of the </a:t>
            </a:r>
            <a:r>
              <a:rPr lang="en-GB" dirty="0" err="1"/>
              <a:t>colorectum</a:t>
            </a:r>
            <a:r>
              <a:rPr lang="en-GB" b="0" dirty="0"/>
              <a:t>, </a:t>
            </a:r>
            <a:r>
              <a:rPr lang="en-GB" dirty="0"/>
              <a:t>ovary</a:t>
            </a:r>
            <a:r>
              <a:rPr lang="en-GB" b="0" dirty="0"/>
              <a:t>, </a:t>
            </a:r>
            <a:r>
              <a:rPr lang="en-GB" dirty="0"/>
              <a:t>breast</a:t>
            </a:r>
            <a:r>
              <a:rPr lang="en-GB" b="0" dirty="0"/>
              <a:t>, </a:t>
            </a:r>
            <a:r>
              <a:rPr lang="en-GB" dirty="0"/>
              <a:t>pancreas</a:t>
            </a:r>
            <a:r>
              <a:rPr lang="en-GB" b="0" dirty="0"/>
              <a:t>, </a:t>
            </a:r>
            <a:r>
              <a:rPr lang="en-GB" dirty="0"/>
              <a:t>kidney</a:t>
            </a:r>
            <a:r>
              <a:rPr lang="en-GB" b="0" dirty="0"/>
              <a:t>, </a:t>
            </a:r>
            <a:r>
              <a:rPr lang="en-GB" dirty="0"/>
              <a:t>endometrium</a:t>
            </a:r>
            <a:r>
              <a:rPr lang="en-GB" b="0" dirty="0"/>
              <a:t>, </a:t>
            </a:r>
            <a:r>
              <a:rPr lang="en-GB" dirty="0"/>
              <a:t>prostate</a:t>
            </a:r>
            <a:r>
              <a:rPr lang="en-GB" b="0" dirty="0"/>
              <a:t> and </a:t>
            </a:r>
            <a:r>
              <a:rPr lang="en-GB" dirty="0"/>
              <a:t>skin</a:t>
            </a:r>
            <a:r>
              <a:rPr lang="en-GB" b="0" dirty="0"/>
              <a:t> </a:t>
            </a:r>
            <a:r>
              <a:rPr lang="en-GB" dirty="0"/>
              <a:t>(malignant melanoma)</a:t>
            </a:r>
            <a:r>
              <a:rPr lang="en-GB" b="0" dirty="0"/>
              <a:t>.</a:t>
            </a:r>
          </a:p>
          <a:p>
            <a:pPr>
              <a:lnSpc>
                <a:spcPct val="120000"/>
              </a:lnSpc>
            </a:pPr>
            <a:r>
              <a:rPr lang="en-GB" b="0" dirty="0"/>
              <a:t>Factors that lead to </a:t>
            </a:r>
            <a:r>
              <a:rPr lang="en-GB" dirty="0"/>
              <a:t>greater birthweight</a:t>
            </a:r>
            <a:r>
              <a:rPr lang="en-GB" b="0" dirty="0"/>
              <a:t>, or its consequences, are probably a cause of </a:t>
            </a:r>
            <a:r>
              <a:rPr lang="en-GB" dirty="0"/>
              <a:t>premenopausal breast cancer</a:t>
            </a:r>
            <a:r>
              <a:rPr lang="en-GB" b="0" dirty="0"/>
              <a:t>.</a:t>
            </a:r>
          </a:p>
          <a:p>
            <a:pPr>
              <a:lnSpc>
                <a:spcPct val="120000"/>
              </a:lnSpc>
            </a:pPr>
            <a:r>
              <a:rPr lang="en-GB" b="0" dirty="0"/>
              <a:t>A </a:t>
            </a:r>
            <a:r>
              <a:rPr lang="en-GB" dirty="0"/>
              <a:t>better understanding </a:t>
            </a:r>
            <a:r>
              <a:rPr lang="en-GB" b="0" dirty="0"/>
              <a:t>of the developmental factors that underpin the association between greater growth and cancer risk is needed.</a:t>
            </a:r>
          </a:p>
          <a:p>
            <a:pPr marL="0" indent="0">
              <a:buNone/>
            </a:pPr>
            <a:endParaRPr lang="en-GB" sz="1800" dirty="0"/>
          </a:p>
        </p:txBody>
      </p:sp>
      <p:sp>
        <p:nvSpPr>
          <p:cNvPr id="7" name="TextBox 6">
            <a:extLst>
              <a:ext uri="{FF2B5EF4-FFF2-40B4-BE49-F238E27FC236}">
                <a16:creationId xmlns:a16="http://schemas.microsoft.com/office/drawing/2014/main" id="{CA872C9C-4F15-C745-8631-82CB9936C518}"/>
              </a:ext>
            </a:extLst>
          </p:cNvPr>
          <p:cNvSpPr txBox="1"/>
          <p:nvPr/>
        </p:nvSpPr>
        <p:spPr>
          <a:xfrm>
            <a:off x="2422331" y="6205353"/>
            <a:ext cx="4427766" cy="288753"/>
          </a:xfrm>
          <a:prstGeom prst="rect">
            <a:avLst/>
          </a:prstGeom>
        </p:spPr>
        <p:txBody>
          <a:bodyPr wrap="square" rtlCol="0">
            <a:noAutofit/>
          </a:bodyPr>
          <a:lstStyle/>
          <a:p>
            <a:pPr algn="ctr">
              <a:spcAft>
                <a:spcPts val="600"/>
              </a:spcAft>
            </a:pPr>
            <a:r>
              <a:rPr lang="en-US" sz="1400"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sz="14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/cancer-prevention-recommendations</a:t>
            </a:r>
          </a:p>
        </p:txBody>
      </p:sp>
    </p:spTree>
    <p:extLst>
      <p:ext uri="{BB962C8B-B14F-4D97-AF65-F5344CB8AC3E}">
        <p14:creationId xmlns:p14="http://schemas.microsoft.com/office/powerpoint/2010/main" val="168493820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C4FE0C7-A257-0D4C-B75A-7EF9FF088688}"/>
              </a:ext>
            </a:extLst>
          </p:cNvPr>
          <p:cNvSpPr>
            <a:spLocks noGrp="1"/>
          </p:cNvSpPr>
          <p:nvPr>
            <p:ph type="body" sz="quarter" idx="12"/>
          </p:nvPr>
        </p:nvSpPr>
        <p:spPr>
          <a:xfrm>
            <a:off x="395536" y="1072700"/>
            <a:ext cx="8353177" cy="360363"/>
          </a:xfrm>
        </p:spPr>
        <p:txBody>
          <a:bodyPr/>
          <a:lstStyle/>
          <a:p>
            <a:r>
              <a:rPr lang="en-GB" dirty="0">
                <a:solidFill>
                  <a:schemeClr val="tx2"/>
                </a:solidFill>
              </a:rPr>
              <a:t>Issues of public health significance (ii)</a:t>
            </a:r>
          </a:p>
        </p:txBody>
      </p:sp>
      <p:sp>
        <p:nvSpPr>
          <p:cNvPr id="4" name="Text Placeholder 3">
            <a:extLst>
              <a:ext uri="{FF2B5EF4-FFF2-40B4-BE49-F238E27FC236}">
                <a16:creationId xmlns:a16="http://schemas.microsoft.com/office/drawing/2014/main" id="{7443529E-110C-EC4E-9775-BE885539F669}"/>
              </a:ext>
            </a:extLst>
          </p:cNvPr>
          <p:cNvSpPr>
            <a:spLocks noGrp="1"/>
          </p:cNvSpPr>
          <p:nvPr>
            <p:ph type="body" sz="quarter" idx="10"/>
          </p:nvPr>
        </p:nvSpPr>
        <p:spPr/>
        <p:txBody>
          <a:bodyPr/>
          <a:lstStyle/>
          <a:p>
            <a:r>
              <a:rPr lang="en-GB" dirty="0"/>
              <a:t>Regional and special circumstances (1.ii)</a:t>
            </a:r>
          </a:p>
        </p:txBody>
      </p:sp>
      <p:sp>
        <p:nvSpPr>
          <p:cNvPr id="6" name="Text Placeholder 5">
            <a:extLst>
              <a:ext uri="{FF2B5EF4-FFF2-40B4-BE49-F238E27FC236}">
                <a16:creationId xmlns:a16="http://schemas.microsoft.com/office/drawing/2014/main" id="{0FA554D1-55A9-7D43-AD0B-D38357CD8F9E}"/>
              </a:ext>
            </a:extLst>
          </p:cNvPr>
          <p:cNvSpPr>
            <a:spLocks noGrp="1"/>
          </p:cNvSpPr>
          <p:nvPr>
            <p:ph type="body" sz="quarter" idx="11"/>
          </p:nvPr>
        </p:nvSpPr>
        <p:spPr>
          <a:xfrm>
            <a:off x="395536" y="1472819"/>
            <a:ext cx="8353177" cy="2211285"/>
          </a:xfrm>
          <a:ln w="28575">
            <a:solidFill>
              <a:schemeClr val="accent1"/>
            </a:solidFill>
          </a:ln>
        </p:spPr>
        <p:txBody>
          <a:bodyPr/>
          <a:lstStyle/>
          <a:p>
            <a:pPr marL="0" indent="0">
              <a:lnSpc>
                <a:spcPct val="110000"/>
              </a:lnSpc>
              <a:buNone/>
            </a:pPr>
            <a:r>
              <a:rPr lang="en-GB" sz="1800" dirty="0"/>
              <a:t>Arsenic in drinking water</a:t>
            </a:r>
          </a:p>
          <a:p>
            <a:pPr marL="0" indent="0">
              <a:lnSpc>
                <a:spcPct val="110000"/>
              </a:lnSpc>
              <a:buNone/>
            </a:pPr>
            <a:r>
              <a:rPr lang="en-GB" sz="1800" dirty="0"/>
              <a:t>Strong evidence arsenic in drinking water increases the risk of cancers of the lung, bladder and skin.</a:t>
            </a:r>
          </a:p>
          <a:p>
            <a:pPr>
              <a:lnSpc>
                <a:spcPct val="110000"/>
              </a:lnSpc>
            </a:pPr>
            <a:r>
              <a:rPr lang="en-GB" sz="1800" b="0" dirty="0"/>
              <a:t>Action: Do not use any source of water that may be contaminated with arsenic.</a:t>
            </a:r>
          </a:p>
          <a:p>
            <a:pPr>
              <a:lnSpc>
                <a:spcPct val="110000"/>
              </a:lnSpc>
            </a:pPr>
            <a:r>
              <a:rPr lang="en-GB" sz="1800" b="0" dirty="0"/>
              <a:t>Action: Authorities should ensure that safe water supplies are available when such contamination occurs.</a:t>
            </a:r>
          </a:p>
          <a:p>
            <a:endParaRPr lang="en-GB" sz="1800" dirty="0"/>
          </a:p>
          <a:p>
            <a:endParaRPr lang="en-GB" sz="1800" dirty="0"/>
          </a:p>
          <a:p>
            <a:pPr marL="0" indent="0">
              <a:buNone/>
            </a:pPr>
            <a:endParaRPr lang="en-GB" sz="1800" b="0" dirty="0"/>
          </a:p>
        </p:txBody>
      </p:sp>
      <p:sp>
        <p:nvSpPr>
          <p:cNvPr id="8" name="TextBox 7">
            <a:extLst>
              <a:ext uri="{FF2B5EF4-FFF2-40B4-BE49-F238E27FC236}">
                <a16:creationId xmlns:a16="http://schemas.microsoft.com/office/drawing/2014/main" id="{2ABFCD49-FC9A-BE4E-9B76-0BCE5A8C1A6C}"/>
              </a:ext>
            </a:extLst>
          </p:cNvPr>
          <p:cNvSpPr txBox="1"/>
          <p:nvPr/>
        </p:nvSpPr>
        <p:spPr>
          <a:xfrm>
            <a:off x="395535" y="3829878"/>
            <a:ext cx="8353177" cy="2001078"/>
          </a:xfrm>
          <a:prstGeom prst="rect">
            <a:avLst/>
          </a:prstGeom>
          <a:ln w="28575">
            <a:solidFill>
              <a:schemeClr val="accent1"/>
            </a:solidFill>
          </a:ln>
        </p:spPr>
        <p:txBody>
          <a:bodyPr wrap="square" rtlCol="0">
            <a:noAutofit/>
          </a:bodyPr>
          <a:lstStyle/>
          <a:p>
            <a:pPr>
              <a:lnSpc>
                <a:spcPct val="110000"/>
              </a:lnSpc>
            </a:pPr>
            <a:r>
              <a:rPr lang="en-GB" b="1" dirty="0">
                <a:solidFill>
                  <a:srgbClr val="464646"/>
                </a:solidFill>
              </a:rPr>
              <a:t>Aflatoxins</a:t>
            </a:r>
          </a:p>
          <a:p>
            <a:pPr>
              <a:lnSpc>
                <a:spcPct val="110000"/>
              </a:lnSpc>
            </a:pPr>
            <a:r>
              <a:rPr lang="en-GB" b="1" dirty="0">
                <a:solidFill>
                  <a:srgbClr val="464646"/>
                </a:solidFill>
              </a:rPr>
              <a:t>Strong evidence that high consumption of aflatoxin-contaminated food increases the risk of liver cancer.</a:t>
            </a:r>
            <a:endParaRPr lang="en-GB" dirty="0">
              <a:solidFill>
                <a:srgbClr val="464646"/>
              </a:solidFill>
            </a:endParaRPr>
          </a:p>
          <a:p>
            <a:pPr marL="285750" indent="-285750">
              <a:lnSpc>
                <a:spcPct val="110000"/>
              </a:lnSpc>
              <a:buClr>
                <a:schemeClr val="accent1"/>
              </a:buClr>
              <a:buFont typeface="Arial" panose="020B0604020202020204" pitchFamily="34" charset="0"/>
              <a:buChar char="•"/>
            </a:pPr>
            <a:r>
              <a:rPr lang="en-GB" dirty="0">
                <a:solidFill>
                  <a:srgbClr val="464646"/>
                </a:solidFill>
              </a:rPr>
              <a:t>Action: Do not eat mouldy cereals (grains) or pulses (legumes).</a:t>
            </a:r>
          </a:p>
          <a:p>
            <a:pPr marL="285750" indent="-285750">
              <a:lnSpc>
                <a:spcPct val="110000"/>
              </a:lnSpc>
              <a:buClr>
                <a:schemeClr val="accent1"/>
              </a:buClr>
              <a:buFont typeface="Arial" panose="020B0604020202020204" pitchFamily="34" charset="0"/>
              <a:buChar char="•"/>
            </a:pPr>
            <a:r>
              <a:rPr lang="en-GB" dirty="0">
                <a:solidFill>
                  <a:srgbClr val="464646"/>
                </a:solidFill>
              </a:rPr>
              <a:t>Action: Authorities should ensure that facilities for the sage storage of foods are made available in areas at risk of aflatoxin contamination.</a:t>
            </a:r>
          </a:p>
          <a:p>
            <a:pPr>
              <a:spcAft>
                <a:spcPts val="600"/>
              </a:spcAft>
            </a:pPr>
            <a:endParaRPr lang="en-US" spc="-40" dirty="0">
              <a:solidFill>
                <a:srgbClr val="005A8C"/>
              </a:solidFill>
              <a:latin typeface="Segoe UI" panose="020B0502040204020203" pitchFamily="34" charset="0"/>
              <a:ea typeface="Segoe UI" panose="020B0502040204020203" pitchFamily="34" charset="0"/>
              <a:cs typeface="Segoe UI" panose="020B0502040204020203" pitchFamily="34" charset="0"/>
            </a:endParaRPr>
          </a:p>
        </p:txBody>
      </p:sp>
      <p:sp>
        <p:nvSpPr>
          <p:cNvPr id="9" name="TextBox 8">
            <a:extLst>
              <a:ext uri="{FF2B5EF4-FFF2-40B4-BE49-F238E27FC236}">
                <a16:creationId xmlns:a16="http://schemas.microsoft.com/office/drawing/2014/main" id="{CA872C9C-4F15-C745-8631-82CB9936C518}"/>
              </a:ext>
            </a:extLst>
          </p:cNvPr>
          <p:cNvSpPr txBox="1"/>
          <p:nvPr/>
        </p:nvSpPr>
        <p:spPr>
          <a:xfrm>
            <a:off x="2422331" y="6205353"/>
            <a:ext cx="4427766" cy="288753"/>
          </a:xfrm>
          <a:prstGeom prst="rect">
            <a:avLst/>
          </a:prstGeom>
        </p:spPr>
        <p:txBody>
          <a:bodyPr wrap="square" rtlCol="0">
            <a:noAutofit/>
          </a:bodyPr>
          <a:lstStyle/>
          <a:p>
            <a:pPr algn="ctr">
              <a:spcAft>
                <a:spcPts val="600"/>
              </a:spcAft>
            </a:pPr>
            <a:r>
              <a:rPr lang="en-US" sz="1400"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sz="14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/cancer-prevention-recommendations</a:t>
            </a:r>
          </a:p>
        </p:txBody>
      </p:sp>
    </p:spTree>
    <p:extLst>
      <p:ext uri="{BB962C8B-B14F-4D97-AF65-F5344CB8AC3E}">
        <p14:creationId xmlns:p14="http://schemas.microsoft.com/office/powerpoint/2010/main" val="237540166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CE949E2-FD85-0343-B205-E74DD83F57FF}"/>
              </a:ext>
            </a:extLst>
          </p:cNvPr>
          <p:cNvSpPr>
            <a:spLocks noGrp="1"/>
          </p:cNvSpPr>
          <p:nvPr>
            <p:ph type="body" sz="quarter" idx="11"/>
          </p:nvPr>
        </p:nvSpPr>
        <p:spPr>
          <a:xfrm>
            <a:off x="395536" y="1666801"/>
            <a:ext cx="8353177" cy="1200926"/>
          </a:xfrm>
          <a:ln w="28575">
            <a:solidFill>
              <a:schemeClr val="accent1"/>
            </a:solidFill>
          </a:ln>
        </p:spPr>
        <p:txBody>
          <a:bodyPr/>
          <a:lstStyle/>
          <a:p>
            <a:pPr marL="0" indent="0">
              <a:buNone/>
            </a:pPr>
            <a:r>
              <a:rPr lang="en-GB" dirty="0"/>
              <a:t>Mate (South America)</a:t>
            </a:r>
          </a:p>
          <a:p>
            <a:r>
              <a:rPr lang="en-GB" b="0" dirty="0"/>
              <a:t>Action: For cancer prevention, do not consume mate as drunk scalding hot in the traditional style of South America.</a:t>
            </a:r>
          </a:p>
          <a:p>
            <a:endParaRPr lang="en-GB" dirty="0"/>
          </a:p>
          <a:p>
            <a:endParaRPr lang="en-GB" dirty="0"/>
          </a:p>
        </p:txBody>
      </p:sp>
      <p:sp>
        <p:nvSpPr>
          <p:cNvPr id="5" name="Text Placeholder 4">
            <a:extLst>
              <a:ext uri="{FF2B5EF4-FFF2-40B4-BE49-F238E27FC236}">
                <a16:creationId xmlns:a16="http://schemas.microsoft.com/office/drawing/2014/main" id="{8A845036-18C9-C146-A6D7-BFE9DE975F75}"/>
              </a:ext>
            </a:extLst>
          </p:cNvPr>
          <p:cNvSpPr>
            <a:spLocks noGrp="1"/>
          </p:cNvSpPr>
          <p:nvPr>
            <p:ph type="body" sz="quarter" idx="12"/>
          </p:nvPr>
        </p:nvSpPr>
        <p:spPr/>
        <p:txBody>
          <a:bodyPr/>
          <a:lstStyle/>
          <a:p>
            <a:r>
              <a:rPr lang="en-GB" dirty="0">
                <a:solidFill>
                  <a:schemeClr val="tx2"/>
                </a:solidFill>
              </a:rPr>
              <a:t>Issues relevant only in specific parts of the world</a:t>
            </a:r>
          </a:p>
        </p:txBody>
      </p:sp>
      <p:sp>
        <p:nvSpPr>
          <p:cNvPr id="2" name="Text Placeholder 1">
            <a:extLst>
              <a:ext uri="{FF2B5EF4-FFF2-40B4-BE49-F238E27FC236}">
                <a16:creationId xmlns:a16="http://schemas.microsoft.com/office/drawing/2014/main" id="{E4200048-027F-F046-8EEE-1A29792C9ED7}"/>
              </a:ext>
            </a:extLst>
          </p:cNvPr>
          <p:cNvSpPr>
            <a:spLocks noGrp="1"/>
          </p:cNvSpPr>
          <p:nvPr>
            <p:ph type="body" sz="quarter" idx="10"/>
          </p:nvPr>
        </p:nvSpPr>
        <p:spPr/>
        <p:txBody>
          <a:bodyPr/>
          <a:lstStyle/>
          <a:p>
            <a:r>
              <a:rPr lang="en-US" dirty="0"/>
              <a:t>Regional and special circumstances (2)</a:t>
            </a:r>
          </a:p>
        </p:txBody>
      </p:sp>
      <p:sp>
        <p:nvSpPr>
          <p:cNvPr id="4" name="TextBox 3">
            <a:extLst>
              <a:ext uri="{FF2B5EF4-FFF2-40B4-BE49-F238E27FC236}">
                <a16:creationId xmlns:a16="http://schemas.microsoft.com/office/drawing/2014/main" id="{D45758AD-24B4-3E40-8D34-2959D42FDD4D}"/>
              </a:ext>
            </a:extLst>
          </p:cNvPr>
          <p:cNvSpPr txBox="1"/>
          <p:nvPr/>
        </p:nvSpPr>
        <p:spPr>
          <a:xfrm>
            <a:off x="395535" y="4474893"/>
            <a:ext cx="8353177" cy="1219200"/>
          </a:xfrm>
          <a:prstGeom prst="rect">
            <a:avLst/>
          </a:prstGeom>
          <a:ln w="28575">
            <a:solidFill>
              <a:schemeClr val="accent1"/>
            </a:solidFill>
          </a:ln>
        </p:spPr>
        <p:txBody>
          <a:bodyPr wrap="square" rtlCol="0">
            <a:noAutofit/>
          </a:bodyPr>
          <a:lstStyle/>
          <a:p>
            <a:r>
              <a:rPr lang="en-GB" sz="2000" b="1" dirty="0">
                <a:solidFill>
                  <a:srgbClr val="464646"/>
                </a:solidFill>
              </a:rPr>
              <a:t>Cantonese-style salted fish (Southern China)</a:t>
            </a:r>
            <a:endParaRPr lang="en-GB" sz="2000" dirty="0">
              <a:solidFill>
                <a:srgbClr val="464646"/>
              </a:solidFill>
            </a:endParaRPr>
          </a:p>
          <a:p>
            <a:pPr marL="285750" indent="-285750">
              <a:buClr>
                <a:schemeClr val="accent1"/>
              </a:buClr>
              <a:buFont typeface="Arial" panose="020B0604020202020204" pitchFamily="34" charset="0"/>
              <a:buChar char="•"/>
            </a:pPr>
            <a:r>
              <a:rPr lang="en-GB" sz="2000" dirty="0">
                <a:solidFill>
                  <a:srgbClr val="464646"/>
                </a:solidFill>
              </a:rPr>
              <a:t>Action: Do not consume Cantonese-style salted fish.</a:t>
            </a:r>
          </a:p>
          <a:p>
            <a:pPr marL="285750" indent="-285750">
              <a:buClr>
                <a:schemeClr val="accent1"/>
              </a:buClr>
              <a:buFont typeface="Arial" panose="020B0604020202020204" pitchFamily="34" charset="0"/>
              <a:buChar char="•"/>
            </a:pPr>
            <a:r>
              <a:rPr lang="en-GB" sz="2000" dirty="0">
                <a:solidFill>
                  <a:srgbClr val="464646"/>
                </a:solidFill>
              </a:rPr>
              <a:t>Action: Do not feed fish prepared in this way to children</a:t>
            </a:r>
            <a:r>
              <a:rPr lang="en-GB" sz="2000" dirty="0"/>
              <a:t>.</a:t>
            </a:r>
          </a:p>
          <a:p>
            <a:pPr>
              <a:spcAft>
                <a:spcPts val="600"/>
              </a:spcAft>
            </a:pPr>
            <a:endParaRPr lang="en-US" sz="2000" spc="-40" dirty="0">
              <a:solidFill>
                <a:srgbClr val="005A8C"/>
              </a:solidFill>
              <a:latin typeface="Segoe UI" panose="020B0502040204020203" pitchFamily="34" charset="0"/>
              <a:ea typeface="Segoe UI" panose="020B0502040204020203" pitchFamily="34" charset="0"/>
              <a:cs typeface="Segoe UI" panose="020B0502040204020203" pitchFamily="34" charset="0"/>
            </a:endParaRPr>
          </a:p>
        </p:txBody>
      </p:sp>
      <p:sp>
        <p:nvSpPr>
          <p:cNvPr id="6" name="TextBox 5">
            <a:extLst>
              <a:ext uri="{FF2B5EF4-FFF2-40B4-BE49-F238E27FC236}">
                <a16:creationId xmlns:a16="http://schemas.microsoft.com/office/drawing/2014/main" id="{BDF1296C-A7C6-F642-8B30-BD430A42B770}"/>
              </a:ext>
            </a:extLst>
          </p:cNvPr>
          <p:cNvSpPr txBox="1"/>
          <p:nvPr/>
        </p:nvSpPr>
        <p:spPr>
          <a:xfrm>
            <a:off x="395536" y="3061710"/>
            <a:ext cx="8353177" cy="1219200"/>
          </a:xfrm>
          <a:prstGeom prst="rect">
            <a:avLst/>
          </a:prstGeom>
          <a:ln w="28575">
            <a:solidFill>
              <a:schemeClr val="accent1"/>
            </a:solidFill>
          </a:ln>
        </p:spPr>
        <p:txBody>
          <a:bodyPr wrap="square" rtlCol="0">
            <a:noAutofit/>
          </a:bodyPr>
          <a:lstStyle/>
          <a:p>
            <a:r>
              <a:rPr lang="en-GB" sz="2000" b="1" dirty="0">
                <a:solidFill>
                  <a:srgbClr val="464646"/>
                </a:solidFill>
              </a:rPr>
              <a:t>Foods preserved by salting (Asia)</a:t>
            </a:r>
            <a:endParaRPr lang="en-GB" sz="2000" dirty="0">
              <a:solidFill>
                <a:srgbClr val="464646"/>
              </a:solidFill>
            </a:endParaRPr>
          </a:p>
          <a:p>
            <a:pPr marL="285750" indent="-285750">
              <a:buClr>
                <a:schemeClr val="accent1"/>
              </a:buClr>
              <a:buFont typeface="Arial" panose="020B0604020202020204" pitchFamily="34" charset="0"/>
              <a:buChar char="•"/>
            </a:pPr>
            <a:r>
              <a:rPr lang="en-GB" sz="2000" dirty="0">
                <a:solidFill>
                  <a:srgbClr val="464646"/>
                </a:solidFill>
              </a:rPr>
              <a:t>Action: Do not consume salt-preserved, salted, or salty foods.</a:t>
            </a:r>
          </a:p>
          <a:p>
            <a:pPr marL="285750" indent="-285750">
              <a:buClr>
                <a:schemeClr val="accent1"/>
              </a:buClr>
              <a:buFont typeface="Arial" panose="020B0604020202020204" pitchFamily="34" charset="0"/>
              <a:buChar char="•"/>
            </a:pPr>
            <a:r>
              <a:rPr lang="en-GB" sz="2000" dirty="0">
                <a:solidFill>
                  <a:srgbClr val="464646"/>
                </a:solidFill>
              </a:rPr>
              <a:t>Action: Preserve foods without using salt.</a:t>
            </a:r>
          </a:p>
          <a:p>
            <a:pPr>
              <a:spcAft>
                <a:spcPts val="600"/>
              </a:spcAft>
            </a:pPr>
            <a:endParaRPr lang="en-US" sz="2000" spc="-40" dirty="0">
              <a:solidFill>
                <a:srgbClr val="464646"/>
              </a:solidFill>
              <a:latin typeface="Segoe UI" panose="020B0502040204020203" pitchFamily="34" charset="0"/>
              <a:ea typeface="Segoe UI" panose="020B0502040204020203" pitchFamily="34" charset="0"/>
              <a:cs typeface="Segoe UI" panose="020B0502040204020203" pitchFamily="34" charset="0"/>
            </a:endParaRPr>
          </a:p>
        </p:txBody>
      </p:sp>
      <p:sp>
        <p:nvSpPr>
          <p:cNvPr id="8" name="TextBox 7">
            <a:extLst>
              <a:ext uri="{FF2B5EF4-FFF2-40B4-BE49-F238E27FC236}">
                <a16:creationId xmlns:a16="http://schemas.microsoft.com/office/drawing/2014/main" id="{CA872C9C-4F15-C745-8631-82CB9936C518}"/>
              </a:ext>
            </a:extLst>
          </p:cNvPr>
          <p:cNvSpPr txBox="1"/>
          <p:nvPr/>
        </p:nvSpPr>
        <p:spPr>
          <a:xfrm>
            <a:off x="2422331" y="6205353"/>
            <a:ext cx="4427766" cy="288753"/>
          </a:xfrm>
          <a:prstGeom prst="rect">
            <a:avLst/>
          </a:prstGeom>
        </p:spPr>
        <p:txBody>
          <a:bodyPr wrap="square" rtlCol="0">
            <a:noAutofit/>
          </a:bodyPr>
          <a:lstStyle/>
          <a:p>
            <a:pPr algn="ctr">
              <a:spcAft>
                <a:spcPts val="600"/>
              </a:spcAft>
            </a:pPr>
            <a:r>
              <a:rPr lang="en-US" sz="1400"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sz="14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/cancer-prevention-recommendations</a:t>
            </a:r>
          </a:p>
        </p:txBody>
      </p:sp>
    </p:spTree>
    <p:extLst>
      <p:ext uri="{BB962C8B-B14F-4D97-AF65-F5344CB8AC3E}">
        <p14:creationId xmlns:p14="http://schemas.microsoft.com/office/powerpoint/2010/main" val="150007437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7DFD31-2D87-824A-BAD4-EE0EF7596DDE}"/>
              </a:ext>
            </a:extLst>
          </p:cNvPr>
          <p:cNvSpPr>
            <a:spLocks noGrp="1"/>
          </p:cNvSpPr>
          <p:nvPr>
            <p:ph type="body" sz="quarter" idx="11"/>
          </p:nvPr>
        </p:nvSpPr>
        <p:spPr>
          <a:xfrm>
            <a:off x="395536" y="1546405"/>
            <a:ext cx="8353177" cy="949747"/>
          </a:xfrm>
          <a:ln w="28575">
            <a:solidFill>
              <a:schemeClr val="accent1"/>
            </a:solidFill>
          </a:ln>
        </p:spPr>
        <p:txBody>
          <a:bodyPr/>
          <a:lstStyle/>
          <a:p>
            <a:r>
              <a:rPr lang="en-GB" dirty="0"/>
              <a:t>Coffee</a:t>
            </a:r>
          </a:p>
          <a:p>
            <a:r>
              <a:rPr lang="en-GB" dirty="0"/>
              <a:t>‘Mediterranean type’ dietary pattern</a:t>
            </a:r>
          </a:p>
        </p:txBody>
      </p:sp>
      <p:sp>
        <p:nvSpPr>
          <p:cNvPr id="3" name="Text Placeholder 2">
            <a:extLst>
              <a:ext uri="{FF2B5EF4-FFF2-40B4-BE49-F238E27FC236}">
                <a16:creationId xmlns:a16="http://schemas.microsoft.com/office/drawing/2014/main" id="{0FF969DF-347C-C34B-9070-E0C6FCE3039A}"/>
              </a:ext>
            </a:extLst>
          </p:cNvPr>
          <p:cNvSpPr>
            <a:spLocks noGrp="1"/>
          </p:cNvSpPr>
          <p:nvPr>
            <p:ph type="body" sz="quarter" idx="12"/>
          </p:nvPr>
        </p:nvSpPr>
        <p:spPr/>
        <p:txBody>
          <a:bodyPr>
            <a:normAutofit/>
          </a:bodyPr>
          <a:lstStyle/>
          <a:p>
            <a:r>
              <a:rPr lang="en-GB" sz="2200" dirty="0">
                <a:solidFill>
                  <a:schemeClr val="tx2"/>
                </a:solidFill>
              </a:rPr>
              <a:t>Issues of inadequate information</a:t>
            </a:r>
          </a:p>
        </p:txBody>
      </p:sp>
      <p:sp>
        <p:nvSpPr>
          <p:cNvPr id="4" name="Text Placeholder 3">
            <a:extLst>
              <a:ext uri="{FF2B5EF4-FFF2-40B4-BE49-F238E27FC236}">
                <a16:creationId xmlns:a16="http://schemas.microsoft.com/office/drawing/2014/main" id="{C7A5A81C-2462-CE45-9CA0-DEE5CF620C10}"/>
              </a:ext>
            </a:extLst>
          </p:cNvPr>
          <p:cNvSpPr>
            <a:spLocks noGrp="1"/>
          </p:cNvSpPr>
          <p:nvPr>
            <p:ph type="body" sz="quarter" idx="10"/>
          </p:nvPr>
        </p:nvSpPr>
        <p:spPr/>
        <p:txBody>
          <a:bodyPr/>
          <a:lstStyle/>
          <a:p>
            <a:r>
              <a:rPr lang="en-GB" dirty="0"/>
              <a:t>Regional and special circumstances (3</a:t>
            </a:r>
            <a:r>
              <a:rPr lang="en-GB" sz="2400" dirty="0"/>
              <a:t>&amp;</a:t>
            </a:r>
            <a:r>
              <a:rPr lang="en-GB" dirty="0"/>
              <a:t>4)</a:t>
            </a:r>
          </a:p>
        </p:txBody>
      </p:sp>
      <p:sp>
        <p:nvSpPr>
          <p:cNvPr id="5" name="Text Placeholder 1">
            <a:extLst>
              <a:ext uri="{FF2B5EF4-FFF2-40B4-BE49-F238E27FC236}">
                <a16:creationId xmlns:a16="http://schemas.microsoft.com/office/drawing/2014/main" id="{084DFDC1-0EED-544D-9407-D800A3DE93D9}"/>
              </a:ext>
            </a:extLst>
          </p:cNvPr>
          <p:cNvSpPr txBox="1">
            <a:spLocks/>
          </p:cNvSpPr>
          <p:nvPr/>
        </p:nvSpPr>
        <p:spPr>
          <a:xfrm>
            <a:off x="395536" y="3257036"/>
            <a:ext cx="8353177" cy="2507660"/>
          </a:xfrm>
          <a:prstGeom prst="rect">
            <a:avLst/>
          </a:prstGeom>
          <a:ln w="28575">
            <a:solidFill>
              <a:schemeClr val="accent1"/>
            </a:solidFill>
          </a:ln>
        </p:spPr>
        <p:txBody>
          <a:bodyPr vert="horz" lIns="91440" tIns="45720" rIns="91440" bIns="45720" rtlCol="0">
            <a:noAutofit/>
          </a:bodyPr>
          <a:lstStyle>
            <a:lvl1pPr marL="214313" marR="0" indent="-214313" algn="l" defTabSz="685800" rtl="0" eaLnBrk="1" fontAlgn="auto" latinLnBrk="0" hangingPunct="1">
              <a:lnSpc>
                <a:spcPct val="100000"/>
              </a:lnSpc>
              <a:spcBef>
                <a:spcPts val="0"/>
              </a:spcBef>
              <a:spcAft>
                <a:spcPts val="450"/>
              </a:spcAft>
              <a:buClr>
                <a:schemeClr val="accent1"/>
              </a:buClr>
              <a:buSzTx/>
              <a:buFont typeface="Arial" charset="0"/>
              <a:buChar char="•"/>
              <a:tabLst/>
              <a:defRPr lang="en-US" sz="2000" b="1" kern="1200" baseline="0">
                <a:solidFill>
                  <a:srgbClr val="464646"/>
                </a:solidFill>
                <a:latin typeface="+mj-lt"/>
                <a:ea typeface="Segoe UI" panose="020B0502040204020203" pitchFamily="34" charset="0"/>
                <a:cs typeface="Segoe UI" panose="020B0502040204020203" pitchFamily="34" charset="0"/>
              </a:defRPr>
            </a:lvl1pPr>
            <a:lvl2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2pPr>
            <a:lvl3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3pPr>
            <a:lvl4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4pPr>
            <a:lvl5pPr marL="0" indent="0" algn="l" defTabSz="685800" rtl="0" eaLnBrk="1" latinLnBrk="0" hangingPunct="1">
              <a:lnSpc>
                <a:spcPts val="1650"/>
              </a:lnSpc>
              <a:spcBef>
                <a:spcPct val="20000"/>
              </a:spcBef>
              <a:spcAft>
                <a:spcPts val="450"/>
              </a:spcAft>
              <a:buFont typeface="Arial" panose="020B0604020202020204" pitchFamily="34" charset="0"/>
              <a:buNone/>
              <a:defRPr lang="en-GB" sz="1200" kern="1200" dirty="0">
                <a:solidFill>
                  <a:srgbClr val="464646"/>
                </a:solidFill>
                <a:latin typeface="+mj-lt"/>
                <a:ea typeface="Segoe UI" panose="020B0502040204020203" pitchFamily="34" charset="0"/>
                <a:cs typeface="Segoe UI" panose="020B0502040204020203" pitchFamily="34" charset="0"/>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buNone/>
            </a:pPr>
            <a:r>
              <a:rPr lang="en-GB" dirty="0"/>
              <a:t>Dairy products and calcium</a:t>
            </a:r>
          </a:p>
          <a:p>
            <a:r>
              <a:rPr lang="en-GB" b="0" dirty="0"/>
              <a:t>Consumption of dairy products probably protects against colorectal cancer.</a:t>
            </a:r>
          </a:p>
          <a:p>
            <a:r>
              <a:rPr lang="en-GB" b="0" dirty="0"/>
              <a:t>Consumption of calcium supplements probably protects against colorectal cancer.</a:t>
            </a:r>
          </a:p>
          <a:p>
            <a:r>
              <a:rPr lang="en-GB" b="0" dirty="0"/>
              <a:t>There is limited evidence that consumption of dairy products might increase prostate cancer risk.</a:t>
            </a:r>
          </a:p>
        </p:txBody>
      </p:sp>
      <p:sp>
        <p:nvSpPr>
          <p:cNvPr id="6" name="Text Placeholder 2">
            <a:extLst>
              <a:ext uri="{FF2B5EF4-FFF2-40B4-BE49-F238E27FC236}">
                <a16:creationId xmlns:a16="http://schemas.microsoft.com/office/drawing/2014/main" id="{0EA28F63-6F5A-184A-BEEC-42A6C3B11203}"/>
              </a:ext>
            </a:extLst>
          </p:cNvPr>
          <p:cNvSpPr txBox="1">
            <a:spLocks/>
          </p:cNvSpPr>
          <p:nvPr/>
        </p:nvSpPr>
        <p:spPr>
          <a:xfrm>
            <a:off x="395536" y="2782929"/>
            <a:ext cx="8353177" cy="360363"/>
          </a:xfrm>
          <a:prstGeom prst="rect">
            <a:avLst/>
          </a:prstGeom>
        </p:spPr>
        <p:txBody>
          <a:bodyPr vert="horz" lIns="91440" tIns="45720" rIns="91440" bIns="45720" rtlCol="0" anchor="ctr" anchorCtr="0">
            <a:normAutofit fontScale="92500"/>
          </a:bodyPr>
          <a:lstStyle>
            <a:lvl1pPr marL="0" marR="0" indent="0" algn="l" defTabSz="685800" rtl="0" eaLnBrk="1" fontAlgn="auto" latinLnBrk="0" hangingPunct="1">
              <a:lnSpc>
                <a:spcPts val="1650"/>
              </a:lnSpc>
              <a:spcBef>
                <a:spcPct val="20000"/>
              </a:spcBef>
              <a:spcAft>
                <a:spcPts val="450"/>
              </a:spcAft>
              <a:buClrTx/>
              <a:buSzTx/>
              <a:buFont typeface="Arial" panose="020B0604020202020204" pitchFamily="34" charset="0"/>
              <a:buNone/>
              <a:tabLst/>
              <a:defRPr lang="en-US" sz="2400" kern="1200" baseline="0">
                <a:solidFill>
                  <a:srgbClr val="464646"/>
                </a:solidFill>
                <a:latin typeface="+mj-lt"/>
                <a:ea typeface="Segoe UI" panose="020B0502040204020203" pitchFamily="34" charset="0"/>
                <a:cs typeface="Segoe UI" panose="020B0502040204020203" pitchFamily="34" charset="0"/>
              </a:defRPr>
            </a:lvl1pPr>
            <a:lvl2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2pPr>
            <a:lvl3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3pPr>
            <a:lvl4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4pPr>
            <a:lvl5pPr marL="0" indent="0" algn="l" defTabSz="685800" rtl="0" eaLnBrk="1" latinLnBrk="0" hangingPunct="1">
              <a:lnSpc>
                <a:spcPts val="1650"/>
              </a:lnSpc>
              <a:spcBef>
                <a:spcPct val="20000"/>
              </a:spcBef>
              <a:spcAft>
                <a:spcPts val="450"/>
              </a:spcAft>
              <a:buFont typeface="Arial" panose="020B0604020202020204" pitchFamily="34" charset="0"/>
              <a:buNone/>
              <a:defRPr lang="en-GB" sz="1200" kern="1200" dirty="0">
                <a:solidFill>
                  <a:srgbClr val="464646"/>
                </a:solidFill>
                <a:latin typeface="+mj-lt"/>
                <a:ea typeface="Segoe UI" panose="020B0502040204020203" pitchFamily="34" charset="0"/>
                <a:cs typeface="Segoe UI" panose="020B0502040204020203" pitchFamily="34" charset="0"/>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r>
              <a:rPr lang="en-GB" dirty="0">
                <a:solidFill>
                  <a:schemeClr val="tx2"/>
                </a:solidFill>
              </a:rPr>
              <a:t>Issues on which the evidence is divergent between cancer sites</a:t>
            </a:r>
          </a:p>
        </p:txBody>
      </p:sp>
      <p:sp>
        <p:nvSpPr>
          <p:cNvPr id="8" name="TextBox 7">
            <a:extLst>
              <a:ext uri="{FF2B5EF4-FFF2-40B4-BE49-F238E27FC236}">
                <a16:creationId xmlns:a16="http://schemas.microsoft.com/office/drawing/2014/main" id="{CA872C9C-4F15-C745-8631-82CB9936C518}"/>
              </a:ext>
            </a:extLst>
          </p:cNvPr>
          <p:cNvSpPr txBox="1"/>
          <p:nvPr/>
        </p:nvSpPr>
        <p:spPr>
          <a:xfrm>
            <a:off x="2422331" y="6205353"/>
            <a:ext cx="4427766" cy="288753"/>
          </a:xfrm>
          <a:prstGeom prst="rect">
            <a:avLst/>
          </a:prstGeom>
        </p:spPr>
        <p:txBody>
          <a:bodyPr wrap="square" rtlCol="0">
            <a:noAutofit/>
          </a:bodyPr>
          <a:lstStyle/>
          <a:p>
            <a:pPr algn="ctr">
              <a:spcAft>
                <a:spcPts val="600"/>
              </a:spcAft>
            </a:pPr>
            <a:r>
              <a:rPr lang="en-US" sz="1400"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sz="14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/cancer-prevention-recommendations</a:t>
            </a:r>
          </a:p>
        </p:txBody>
      </p:sp>
    </p:spTree>
    <p:extLst>
      <p:ext uri="{BB962C8B-B14F-4D97-AF65-F5344CB8AC3E}">
        <p14:creationId xmlns:p14="http://schemas.microsoft.com/office/powerpoint/2010/main" val="394897408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ED793B0-CFA4-1A4A-BA5C-8CCC82DA8B93}"/>
              </a:ext>
            </a:extLst>
          </p:cNvPr>
          <p:cNvSpPr>
            <a:spLocks noGrp="1"/>
          </p:cNvSpPr>
          <p:nvPr>
            <p:ph type="body" sz="quarter" idx="13"/>
          </p:nvPr>
        </p:nvSpPr>
        <p:spPr/>
        <p:txBody>
          <a:bodyPr/>
          <a:lstStyle/>
          <a:p>
            <a:r>
              <a:rPr lang="en-US" dirty="0"/>
              <a:t>Cancer survivors</a:t>
            </a:r>
          </a:p>
        </p:txBody>
      </p:sp>
    </p:spTree>
    <p:extLst>
      <p:ext uri="{BB962C8B-B14F-4D97-AF65-F5344CB8AC3E}">
        <p14:creationId xmlns:p14="http://schemas.microsoft.com/office/powerpoint/2010/main" val="291889136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B241457-33D9-8343-90FB-D19919EB9EA4}"/>
              </a:ext>
            </a:extLst>
          </p:cNvPr>
          <p:cNvSpPr>
            <a:spLocks noGrp="1"/>
          </p:cNvSpPr>
          <p:nvPr>
            <p:ph type="body" sz="quarter" idx="11"/>
          </p:nvPr>
        </p:nvSpPr>
        <p:spPr>
          <a:xfrm>
            <a:off x="247460" y="1085431"/>
            <a:ext cx="8650356" cy="4135233"/>
          </a:xfrm>
        </p:spPr>
        <p:txBody>
          <a:bodyPr/>
          <a:lstStyle/>
          <a:p>
            <a:r>
              <a:rPr lang="en-US" sz="2400" dirty="0"/>
              <a:t>32.6 million </a:t>
            </a:r>
            <a:r>
              <a:rPr lang="en-US" sz="2400" b="0" dirty="0"/>
              <a:t>people worldwide living with a cancer diagnosis</a:t>
            </a:r>
            <a:br>
              <a:rPr lang="en-US" sz="2400" b="0" dirty="0"/>
            </a:br>
            <a:endParaRPr lang="en-US" sz="2400" b="0" dirty="0"/>
          </a:p>
          <a:p>
            <a:r>
              <a:rPr lang="en-US" sz="2400" b="0" dirty="0"/>
              <a:t>Persuasive evidence on diet, nutrition, physical activity predict outcomes; </a:t>
            </a:r>
            <a:r>
              <a:rPr lang="en-US" sz="2400" dirty="0"/>
              <a:t>limited evidence on impact </a:t>
            </a:r>
            <a:r>
              <a:rPr lang="en-US" sz="2400" b="0" dirty="0"/>
              <a:t>of these</a:t>
            </a:r>
            <a:br>
              <a:rPr lang="en-US" sz="2400" b="0" dirty="0"/>
            </a:br>
            <a:endParaRPr lang="en-US" sz="2400" b="0" dirty="0"/>
          </a:p>
          <a:p>
            <a:r>
              <a:rPr lang="en-US" sz="2400" b="0" dirty="0"/>
              <a:t>CUP Panel judges </a:t>
            </a:r>
            <a:r>
              <a:rPr lang="en-US" sz="2400" dirty="0"/>
              <a:t>following Recommendations </a:t>
            </a:r>
            <a:r>
              <a:rPr lang="en-US" sz="2400" b="0" dirty="0"/>
              <a:t>is unlikely to be harmful to survivors who have finished treatment</a:t>
            </a:r>
            <a:br>
              <a:rPr lang="en-US" sz="2400" b="0" dirty="0"/>
            </a:br>
            <a:endParaRPr lang="en-US" sz="2400" b="0" dirty="0"/>
          </a:p>
          <a:p>
            <a:r>
              <a:rPr lang="en-US" sz="2400" b="0" dirty="0"/>
              <a:t>Research in cancer survivors is a </a:t>
            </a:r>
            <a:r>
              <a:rPr lang="en-US" sz="2400" dirty="0"/>
              <a:t>key future </a:t>
            </a:r>
            <a:br>
              <a:rPr lang="en-US" sz="2400" dirty="0"/>
            </a:br>
            <a:r>
              <a:rPr lang="en-US" sz="2400" dirty="0"/>
              <a:t>research direction</a:t>
            </a:r>
          </a:p>
        </p:txBody>
      </p:sp>
      <p:sp>
        <p:nvSpPr>
          <p:cNvPr id="4" name="Text Placeholder 3">
            <a:extLst>
              <a:ext uri="{FF2B5EF4-FFF2-40B4-BE49-F238E27FC236}">
                <a16:creationId xmlns:a16="http://schemas.microsoft.com/office/drawing/2014/main" id="{1031F7A8-EC88-E542-B542-9FB8A9CD923A}"/>
              </a:ext>
            </a:extLst>
          </p:cNvPr>
          <p:cNvSpPr>
            <a:spLocks noGrp="1"/>
          </p:cNvSpPr>
          <p:nvPr>
            <p:ph type="body" sz="quarter" idx="10"/>
          </p:nvPr>
        </p:nvSpPr>
        <p:spPr>
          <a:xfrm>
            <a:off x="384462" y="89690"/>
            <a:ext cx="8905461" cy="995741"/>
          </a:xfrm>
        </p:spPr>
        <p:txBody>
          <a:bodyPr/>
          <a:lstStyle/>
          <a:p>
            <a:r>
              <a:rPr lang="en-US" dirty="0"/>
              <a:t>Survivors of breast and other cancers</a:t>
            </a:r>
          </a:p>
        </p:txBody>
      </p:sp>
      <p:sp>
        <p:nvSpPr>
          <p:cNvPr id="10" name="TextBox 9">
            <a:extLst>
              <a:ext uri="{FF2B5EF4-FFF2-40B4-BE49-F238E27FC236}">
                <a16:creationId xmlns:a16="http://schemas.microsoft.com/office/drawing/2014/main" id="{88F20F5F-92A0-AC43-B633-0E655859FAA9}"/>
              </a:ext>
            </a:extLst>
          </p:cNvPr>
          <p:cNvSpPr txBox="1"/>
          <p:nvPr/>
        </p:nvSpPr>
        <p:spPr>
          <a:xfrm>
            <a:off x="7142922" y="3604591"/>
            <a:ext cx="0" cy="0"/>
          </a:xfrm>
          <a:prstGeom prst="rect">
            <a:avLst/>
          </a:prstGeom>
        </p:spPr>
        <p:txBody>
          <a:bodyPr wrap="none" rtlCol="0">
            <a:noAutofit/>
          </a:bodyPr>
          <a:lstStyle/>
          <a:p>
            <a:pPr>
              <a:spcAft>
                <a:spcPts val="600"/>
              </a:spcAft>
            </a:pPr>
            <a:endParaRPr lang="en-US" sz="3200" spc="-40" dirty="0">
              <a:solidFill>
                <a:srgbClr val="005A8C"/>
              </a:solidFill>
              <a:latin typeface="Segoe UI" panose="020B0502040204020203" pitchFamily="34" charset="0"/>
              <a:ea typeface="Segoe UI" panose="020B0502040204020203" pitchFamily="34" charset="0"/>
              <a:cs typeface="Segoe UI" panose="020B0502040204020203" pitchFamily="34" charset="0"/>
            </a:endParaRPr>
          </a:p>
        </p:txBody>
      </p:sp>
      <p:sp>
        <p:nvSpPr>
          <p:cNvPr id="11" name="TextBox 10">
            <a:extLst>
              <a:ext uri="{FF2B5EF4-FFF2-40B4-BE49-F238E27FC236}">
                <a16:creationId xmlns:a16="http://schemas.microsoft.com/office/drawing/2014/main" id="{97C2E179-CBED-ED45-835C-0B65ACDABA84}"/>
              </a:ext>
            </a:extLst>
          </p:cNvPr>
          <p:cNvSpPr txBox="1"/>
          <p:nvPr/>
        </p:nvSpPr>
        <p:spPr>
          <a:xfrm>
            <a:off x="2845650" y="6127494"/>
            <a:ext cx="3503396" cy="352805"/>
          </a:xfrm>
          <a:prstGeom prst="rect">
            <a:avLst/>
          </a:prstGeom>
        </p:spPr>
        <p:txBody>
          <a:bodyPr wrap="square" rtlCol="0">
            <a:noAutofit/>
          </a:bodyPr>
          <a:lstStyle/>
          <a:p>
            <a:pPr algn="ctr">
              <a:spcAft>
                <a:spcPts val="600"/>
              </a:spcAft>
            </a:pPr>
            <a:r>
              <a:rPr lang="en-US" b="1" spc="-40" dirty="0" err="1">
                <a:solidFill>
                  <a:schemeClr val="tx2"/>
                </a:solidFill>
                <a:latin typeface="+mj-lt"/>
                <a:ea typeface="Segoe UI" panose="020B0502040204020203" pitchFamily="34" charset="0"/>
                <a:cs typeface="Segoe UI" panose="020B0502040204020203" pitchFamily="34" charset="0"/>
              </a:rPr>
              <a:t>wcrf.org</a:t>
            </a:r>
            <a:r>
              <a:rPr lang="en-US" b="1" spc="-40" dirty="0">
                <a:solidFill>
                  <a:schemeClr val="tx2"/>
                </a:solidFill>
                <a:latin typeface="+mj-lt"/>
                <a:ea typeface="Segoe UI" panose="020B0502040204020203" pitchFamily="34" charset="0"/>
                <a:cs typeface="Segoe UI" panose="020B0502040204020203" pitchFamily="34" charset="0"/>
              </a:rPr>
              <a:t>/cancer-survivors</a:t>
            </a:r>
          </a:p>
        </p:txBody>
      </p:sp>
      <p:pic>
        <p:nvPicPr>
          <p:cNvPr id="9" name="Picture 8">
            <a:extLst>
              <a:ext uri="{FF2B5EF4-FFF2-40B4-BE49-F238E27FC236}">
                <a16:creationId xmlns:a16="http://schemas.microsoft.com/office/drawing/2014/main" id="{93347ED1-1F87-B24C-8D32-6DC045CED12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06856" y="3772918"/>
            <a:ext cx="2090960" cy="2006048"/>
          </a:xfrm>
          <a:prstGeom prst="rect">
            <a:avLst/>
          </a:prstGeom>
        </p:spPr>
      </p:pic>
    </p:spTree>
    <p:extLst>
      <p:ext uri="{BB962C8B-B14F-4D97-AF65-F5344CB8AC3E}">
        <p14:creationId xmlns:p14="http://schemas.microsoft.com/office/powerpoint/2010/main" val="35919253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110FE12-E791-D148-85C6-E76C5E5612F9}"/>
              </a:ext>
            </a:extLst>
          </p:cNvPr>
          <p:cNvSpPr>
            <a:spLocks noGrp="1"/>
          </p:cNvSpPr>
          <p:nvPr>
            <p:ph type="body" sz="quarter" idx="10"/>
          </p:nvPr>
        </p:nvSpPr>
        <p:spPr/>
        <p:txBody>
          <a:bodyPr/>
          <a:lstStyle/>
          <a:p>
            <a:r>
              <a:rPr lang="en-US" dirty="0"/>
              <a:t>Breast cancer survivors</a:t>
            </a:r>
          </a:p>
        </p:txBody>
      </p:sp>
      <p:pic>
        <p:nvPicPr>
          <p:cNvPr id="3" name="Picture 2">
            <a:extLst>
              <a:ext uri="{FF2B5EF4-FFF2-40B4-BE49-F238E27FC236}">
                <a16:creationId xmlns:a16="http://schemas.microsoft.com/office/drawing/2014/main" id="{E30C7FE0-57C6-224E-9DFF-252835D59E2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058300" y="1039423"/>
            <a:ext cx="7033332" cy="4837844"/>
          </a:xfrm>
          <a:prstGeom prst="rect">
            <a:avLst/>
          </a:prstGeom>
        </p:spPr>
      </p:pic>
      <p:sp>
        <p:nvSpPr>
          <p:cNvPr id="6" name="TextBox 5">
            <a:extLst>
              <a:ext uri="{FF2B5EF4-FFF2-40B4-BE49-F238E27FC236}">
                <a16:creationId xmlns:a16="http://schemas.microsoft.com/office/drawing/2014/main" id="{97C2E179-CBED-ED45-835C-0B65ACDABA84}"/>
              </a:ext>
            </a:extLst>
          </p:cNvPr>
          <p:cNvSpPr txBox="1"/>
          <p:nvPr/>
        </p:nvSpPr>
        <p:spPr>
          <a:xfrm>
            <a:off x="2845650" y="6127494"/>
            <a:ext cx="3503396" cy="352805"/>
          </a:xfrm>
          <a:prstGeom prst="rect">
            <a:avLst/>
          </a:prstGeom>
        </p:spPr>
        <p:txBody>
          <a:bodyPr wrap="square" rtlCol="0">
            <a:noAutofit/>
          </a:bodyPr>
          <a:lstStyle/>
          <a:p>
            <a:pPr algn="ctr">
              <a:spcAft>
                <a:spcPts val="600"/>
              </a:spcAft>
            </a:pPr>
            <a:r>
              <a:rPr lang="en-US"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/cancer-survivors</a:t>
            </a:r>
          </a:p>
        </p:txBody>
      </p:sp>
    </p:spTree>
    <p:extLst>
      <p:ext uri="{BB962C8B-B14F-4D97-AF65-F5344CB8AC3E}">
        <p14:creationId xmlns:p14="http://schemas.microsoft.com/office/powerpoint/2010/main" val="428053349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9E4E9B5-D195-5841-BE7C-C44A4120CF3E}"/>
              </a:ext>
            </a:extLst>
          </p:cNvPr>
          <p:cNvSpPr>
            <a:spLocks noGrp="1"/>
          </p:cNvSpPr>
          <p:nvPr>
            <p:ph type="body" sz="quarter" idx="13"/>
          </p:nvPr>
        </p:nvSpPr>
        <p:spPr/>
        <p:txBody>
          <a:bodyPr/>
          <a:lstStyle/>
          <a:p>
            <a:r>
              <a:rPr lang="en-GB" dirty="0"/>
              <a:t>Public health and policy implications</a:t>
            </a:r>
          </a:p>
        </p:txBody>
      </p:sp>
    </p:spTree>
    <p:extLst>
      <p:ext uri="{BB962C8B-B14F-4D97-AF65-F5344CB8AC3E}">
        <p14:creationId xmlns:p14="http://schemas.microsoft.com/office/powerpoint/2010/main" val="383256811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2AC39AF-9D28-E546-A17E-6C41BF9EC219}"/>
              </a:ext>
            </a:extLst>
          </p:cNvPr>
          <p:cNvSpPr>
            <a:spLocks noGrp="1"/>
          </p:cNvSpPr>
          <p:nvPr>
            <p:ph type="body" sz="quarter" idx="10"/>
          </p:nvPr>
        </p:nvSpPr>
        <p:spPr/>
        <p:txBody>
          <a:bodyPr/>
          <a:lstStyle/>
          <a:p>
            <a:r>
              <a:rPr lang="en-GB" dirty="0"/>
              <a:t>Importance of policy action</a:t>
            </a:r>
            <a:endParaRPr lang="en-US" dirty="0"/>
          </a:p>
        </p:txBody>
      </p:sp>
      <p:sp>
        <p:nvSpPr>
          <p:cNvPr id="3" name="Text Placeholder 2">
            <a:extLst>
              <a:ext uri="{FF2B5EF4-FFF2-40B4-BE49-F238E27FC236}">
                <a16:creationId xmlns:a16="http://schemas.microsoft.com/office/drawing/2014/main" id="{37B8B6E8-78AA-1740-BB7A-CFA2A0130622}"/>
              </a:ext>
            </a:extLst>
          </p:cNvPr>
          <p:cNvSpPr>
            <a:spLocks noGrp="1"/>
          </p:cNvSpPr>
          <p:nvPr>
            <p:ph type="body" sz="quarter" idx="13"/>
          </p:nvPr>
        </p:nvSpPr>
        <p:spPr>
          <a:xfrm>
            <a:off x="401638" y="1096649"/>
            <a:ext cx="8347075" cy="4757886"/>
          </a:xfrm>
        </p:spPr>
        <p:txBody>
          <a:bodyPr>
            <a:normAutofit/>
          </a:bodyPr>
          <a:lstStyle/>
          <a:p>
            <a:pPr marL="457200" indent="-457200" algn="l">
              <a:buClr>
                <a:schemeClr val="accent1"/>
              </a:buClr>
              <a:buFont typeface="Arial" panose="020B0604020202020204" pitchFamily="34" charset="0"/>
              <a:buChar char="•"/>
            </a:pPr>
            <a:r>
              <a:rPr lang="en-GB" sz="2400" dirty="0"/>
              <a:t>Critical to consider the environment in which people make choices, as behaviour is influenced by environmental, economic and social factors</a:t>
            </a:r>
          </a:p>
          <a:p>
            <a:pPr marL="457200" indent="-457200" algn="l">
              <a:buClr>
                <a:schemeClr val="accent1"/>
              </a:buClr>
              <a:buFont typeface="Arial" panose="020B0604020202020204" pitchFamily="34" charset="0"/>
              <a:buChar char="•"/>
            </a:pPr>
            <a:r>
              <a:rPr lang="en-GB" sz="2400" dirty="0"/>
              <a:t>Understanding these ‘upstream’ determinants of cancer risk highlights opportunities for policy action</a:t>
            </a:r>
          </a:p>
          <a:p>
            <a:pPr marL="457200" indent="-457200" algn="l">
              <a:buClr>
                <a:schemeClr val="accent1"/>
              </a:buClr>
              <a:buFont typeface="Arial" panose="020B0604020202020204" pitchFamily="34" charset="0"/>
              <a:buChar char="•"/>
            </a:pPr>
            <a:r>
              <a:rPr lang="en-GB" sz="2400" dirty="0"/>
              <a:t>Public health policies that prioritise prevention, in the form of laws, regulations and guidelines, are critical </a:t>
            </a:r>
            <a:br>
              <a:rPr lang="en-GB" sz="2400" dirty="0"/>
            </a:br>
            <a:r>
              <a:rPr lang="en-GB" sz="2400" dirty="0"/>
              <a:t>to preventing cancer and other non-communicable diseases</a:t>
            </a:r>
          </a:p>
          <a:p>
            <a:pPr marL="1379538" lvl="4" indent="-452438">
              <a:buFont typeface="Arial" panose="020B0604020202020204" pitchFamily="34" charset="0"/>
              <a:buChar char="•"/>
            </a:pPr>
            <a:endParaRPr lang="en-GB" dirty="0"/>
          </a:p>
          <a:p>
            <a:pPr marL="1212850" lvl="1" indent="-285750">
              <a:buFont typeface="Arial" panose="020B0604020202020204" pitchFamily="34" charset="0"/>
              <a:buChar char="•"/>
            </a:pPr>
            <a:endParaRPr lang="en-US" dirty="0"/>
          </a:p>
        </p:txBody>
      </p:sp>
    </p:spTree>
    <p:extLst>
      <p:ext uri="{BB962C8B-B14F-4D97-AF65-F5344CB8AC3E}">
        <p14:creationId xmlns:p14="http://schemas.microsoft.com/office/powerpoint/2010/main" val="101909001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3E290A3-D708-FE45-BE9C-75DAA60AFD4B}"/>
              </a:ext>
            </a:extLst>
          </p:cNvPr>
          <p:cNvPicPr>
            <a:picLocks noChangeAspect="1"/>
          </p:cNvPicPr>
          <p:nvPr/>
        </p:nvPicPr>
        <p:blipFill rotWithShape="1">
          <a:blip r:embed="rId3">
            <a:extLst>
              <a:ext uri="{28A0092B-C50C-407E-A947-70E740481C1C}">
                <a14:useLocalDpi xmlns:a14="http://schemas.microsoft.com/office/drawing/2010/main"/>
              </a:ext>
            </a:extLst>
          </a:blip>
          <a:srcRect l="-1629"/>
          <a:stretch/>
        </p:blipFill>
        <p:spPr>
          <a:xfrm>
            <a:off x="2671422" y="3418872"/>
            <a:ext cx="1746467" cy="2401025"/>
          </a:xfrm>
          <a:prstGeom prst="rect">
            <a:avLst/>
          </a:prstGeom>
        </p:spPr>
      </p:pic>
      <p:pic>
        <p:nvPicPr>
          <p:cNvPr id="16" name="Picture 15">
            <a:extLst>
              <a:ext uri="{FF2B5EF4-FFF2-40B4-BE49-F238E27FC236}">
                <a16:creationId xmlns:a16="http://schemas.microsoft.com/office/drawing/2014/main" id="{02103663-FF4A-8844-B199-11645D78312D}"/>
              </a:ext>
            </a:extLst>
          </p:cNvPr>
          <p:cNvPicPr>
            <a:picLocks noChangeAspect="1"/>
          </p:cNvPicPr>
          <p:nvPr/>
        </p:nvPicPr>
        <p:blipFill>
          <a:blip r:embed="rId4"/>
          <a:stretch>
            <a:fillRect/>
          </a:stretch>
        </p:blipFill>
        <p:spPr>
          <a:xfrm>
            <a:off x="147698" y="174466"/>
            <a:ext cx="2363526" cy="1574136"/>
          </a:xfrm>
          <a:prstGeom prst="rect">
            <a:avLst/>
          </a:prstGeom>
        </p:spPr>
      </p:pic>
      <p:pic>
        <p:nvPicPr>
          <p:cNvPr id="18" name="Picture 17">
            <a:extLst>
              <a:ext uri="{FF2B5EF4-FFF2-40B4-BE49-F238E27FC236}">
                <a16:creationId xmlns:a16="http://schemas.microsoft.com/office/drawing/2014/main" id="{7BD592C5-1355-4B48-9BE3-B1250EB3A51F}"/>
              </a:ext>
            </a:extLst>
          </p:cNvPr>
          <p:cNvPicPr>
            <a:picLocks noChangeAspect="1"/>
          </p:cNvPicPr>
          <p:nvPr/>
        </p:nvPicPr>
        <p:blipFill>
          <a:blip r:embed="rId5"/>
          <a:stretch>
            <a:fillRect/>
          </a:stretch>
        </p:blipFill>
        <p:spPr>
          <a:xfrm>
            <a:off x="6562090" y="174466"/>
            <a:ext cx="2367860" cy="1577023"/>
          </a:xfrm>
          <a:prstGeom prst="rect">
            <a:avLst/>
          </a:prstGeom>
        </p:spPr>
      </p:pic>
      <p:pic>
        <p:nvPicPr>
          <p:cNvPr id="20" name="Picture 19">
            <a:extLst>
              <a:ext uri="{FF2B5EF4-FFF2-40B4-BE49-F238E27FC236}">
                <a16:creationId xmlns:a16="http://schemas.microsoft.com/office/drawing/2014/main" id="{649CA6EA-C60D-EA47-A0E5-8BB70B3B2974}"/>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2584752" y="174466"/>
            <a:ext cx="1958773" cy="1874942"/>
          </a:xfrm>
          <a:prstGeom prst="rect">
            <a:avLst/>
          </a:prstGeom>
        </p:spPr>
      </p:pic>
      <p:pic>
        <p:nvPicPr>
          <p:cNvPr id="22" name="Picture 21">
            <a:extLst>
              <a:ext uri="{FF2B5EF4-FFF2-40B4-BE49-F238E27FC236}">
                <a16:creationId xmlns:a16="http://schemas.microsoft.com/office/drawing/2014/main" id="{055FE0B4-9B8E-D747-BB63-44E33B044E64}"/>
              </a:ext>
            </a:extLst>
          </p:cNvPr>
          <p:cNvPicPr>
            <a:picLocks noChangeAspect="1"/>
          </p:cNvPicPr>
          <p:nvPr/>
        </p:nvPicPr>
        <p:blipFill rotWithShape="1">
          <a:blip r:embed="rId7">
            <a:extLst>
              <a:ext uri="{28A0092B-C50C-407E-A947-70E740481C1C}">
                <a14:useLocalDpi xmlns:a14="http://schemas.microsoft.com/office/drawing/2010/main"/>
              </a:ext>
            </a:extLst>
          </a:blip>
          <a:srcRect/>
          <a:stretch/>
        </p:blipFill>
        <p:spPr>
          <a:xfrm>
            <a:off x="4622109" y="3418872"/>
            <a:ext cx="1749657" cy="2405887"/>
          </a:xfrm>
          <a:prstGeom prst="rect">
            <a:avLst/>
          </a:prstGeom>
        </p:spPr>
      </p:pic>
      <p:pic>
        <p:nvPicPr>
          <p:cNvPr id="24" name="Picture 23">
            <a:extLst>
              <a:ext uri="{FF2B5EF4-FFF2-40B4-BE49-F238E27FC236}">
                <a16:creationId xmlns:a16="http://schemas.microsoft.com/office/drawing/2014/main" id="{C20617CA-4596-4E41-9312-B84B41495A23}"/>
              </a:ext>
            </a:extLst>
          </p:cNvPr>
          <p:cNvPicPr>
            <a:picLocks noChangeAspect="1"/>
          </p:cNvPicPr>
          <p:nvPr/>
        </p:nvPicPr>
        <p:blipFill rotWithShape="1">
          <a:blip r:embed="rId8">
            <a:extLst>
              <a:ext uri="{28A0092B-C50C-407E-A947-70E740481C1C}">
                <a14:useLocalDpi xmlns:a14="http://schemas.microsoft.com/office/drawing/2010/main"/>
              </a:ext>
            </a:extLst>
          </a:blip>
          <a:srcRect l="-1" t="-1"/>
          <a:stretch/>
        </p:blipFill>
        <p:spPr>
          <a:xfrm>
            <a:off x="6587745" y="4041497"/>
            <a:ext cx="2384348" cy="1778400"/>
          </a:xfrm>
          <a:prstGeom prst="rect">
            <a:avLst/>
          </a:prstGeom>
        </p:spPr>
      </p:pic>
      <p:pic>
        <p:nvPicPr>
          <p:cNvPr id="26" name="Picture 25">
            <a:extLst>
              <a:ext uri="{FF2B5EF4-FFF2-40B4-BE49-F238E27FC236}">
                <a16:creationId xmlns:a16="http://schemas.microsoft.com/office/drawing/2014/main" id="{22F5B5B4-51EA-AB48-928F-29B21EF9E63A}"/>
              </a:ext>
            </a:extLst>
          </p:cNvPr>
          <p:cNvPicPr>
            <a:picLocks noChangeAspect="1"/>
          </p:cNvPicPr>
          <p:nvPr/>
        </p:nvPicPr>
        <p:blipFill>
          <a:blip r:embed="rId9"/>
          <a:stretch>
            <a:fillRect/>
          </a:stretch>
        </p:blipFill>
        <p:spPr>
          <a:xfrm>
            <a:off x="132278" y="4061501"/>
            <a:ext cx="2346683" cy="1758396"/>
          </a:xfrm>
          <a:prstGeom prst="rect">
            <a:avLst/>
          </a:prstGeom>
        </p:spPr>
      </p:pic>
      <p:pic>
        <p:nvPicPr>
          <p:cNvPr id="28" name="Picture 27">
            <a:extLst>
              <a:ext uri="{FF2B5EF4-FFF2-40B4-BE49-F238E27FC236}">
                <a16:creationId xmlns:a16="http://schemas.microsoft.com/office/drawing/2014/main" id="{F09AC001-D27F-6144-B08D-1EA9A129AE88}"/>
              </a:ext>
            </a:extLst>
          </p:cNvPr>
          <p:cNvPicPr>
            <a:picLocks noChangeAspect="1"/>
          </p:cNvPicPr>
          <p:nvPr/>
        </p:nvPicPr>
        <p:blipFill rotWithShape="1">
          <a:blip r:embed="rId10">
            <a:extLst>
              <a:ext uri="{28A0092B-C50C-407E-A947-70E740481C1C}">
                <a14:useLocalDpi xmlns:a14="http://schemas.microsoft.com/office/drawing/2010/main"/>
              </a:ext>
            </a:extLst>
          </a:blip>
          <a:srcRect/>
          <a:stretch/>
        </p:blipFill>
        <p:spPr>
          <a:xfrm>
            <a:off x="6572881" y="2039798"/>
            <a:ext cx="2371933" cy="1713389"/>
          </a:xfrm>
          <a:prstGeom prst="rect">
            <a:avLst/>
          </a:prstGeom>
        </p:spPr>
      </p:pic>
      <p:pic>
        <p:nvPicPr>
          <p:cNvPr id="30" name="Picture 29">
            <a:extLst>
              <a:ext uri="{FF2B5EF4-FFF2-40B4-BE49-F238E27FC236}">
                <a16:creationId xmlns:a16="http://schemas.microsoft.com/office/drawing/2014/main" id="{7A672139-092C-4A47-A9C4-3AE54D78ADF3}"/>
              </a:ext>
            </a:extLst>
          </p:cNvPr>
          <p:cNvPicPr>
            <a:picLocks noChangeAspect="1"/>
          </p:cNvPicPr>
          <p:nvPr/>
        </p:nvPicPr>
        <p:blipFill>
          <a:blip r:embed="rId11"/>
          <a:stretch>
            <a:fillRect/>
          </a:stretch>
        </p:blipFill>
        <p:spPr>
          <a:xfrm>
            <a:off x="139628" y="2036005"/>
            <a:ext cx="2323914" cy="1738094"/>
          </a:xfrm>
          <a:prstGeom prst="rect">
            <a:avLst/>
          </a:prstGeom>
        </p:spPr>
      </p:pic>
      <p:pic>
        <p:nvPicPr>
          <p:cNvPr id="32" name="Picture 31">
            <a:extLst>
              <a:ext uri="{FF2B5EF4-FFF2-40B4-BE49-F238E27FC236}">
                <a16:creationId xmlns:a16="http://schemas.microsoft.com/office/drawing/2014/main" id="{42C69F76-0A10-D34D-8748-06DDE71964A8}"/>
              </a:ext>
            </a:extLst>
          </p:cNvPr>
          <p:cNvPicPr>
            <a:picLocks noChangeAspect="1"/>
          </p:cNvPicPr>
          <p:nvPr/>
        </p:nvPicPr>
        <p:blipFill rotWithShape="1">
          <a:blip r:embed="rId12">
            <a:extLst>
              <a:ext uri="{28A0092B-C50C-407E-A947-70E740481C1C}">
                <a14:useLocalDpi xmlns:a14="http://schemas.microsoft.com/office/drawing/2010/main"/>
              </a:ext>
            </a:extLst>
          </a:blip>
          <a:srcRect/>
          <a:stretch/>
        </p:blipFill>
        <p:spPr>
          <a:xfrm>
            <a:off x="4617053" y="174466"/>
            <a:ext cx="1871509" cy="1874942"/>
          </a:xfrm>
          <a:prstGeom prst="rect">
            <a:avLst/>
          </a:prstGeom>
        </p:spPr>
      </p:pic>
      <p:pic>
        <p:nvPicPr>
          <p:cNvPr id="36" name="Picture 35">
            <a:extLst>
              <a:ext uri="{FF2B5EF4-FFF2-40B4-BE49-F238E27FC236}">
                <a16:creationId xmlns:a16="http://schemas.microsoft.com/office/drawing/2014/main" id="{81B2BC0E-5A4B-A545-A273-A6EB9930BD56}"/>
              </a:ext>
            </a:extLst>
          </p:cNvPr>
          <p:cNvPicPr>
            <a:picLocks noChangeAspect="1"/>
          </p:cNvPicPr>
          <p:nvPr/>
        </p:nvPicPr>
        <p:blipFill rotWithShape="1">
          <a:blip r:embed="rId13">
            <a:extLst>
              <a:ext uri="{BEBA8EAE-BF5A-486C-A8C5-ECC9F3942E4B}">
                <a14:imgProps xmlns:a14="http://schemas.microsoft.com/office/drawing/2010/main">
                  <a14:imgLayer r:embed="rId14">
                    <a14:imgEffect>
                      <a14:backgroundRemoval t="10000" b="90000" l="10000" r="90000">
                        <a14:foregroundMark x1="31409" y1="37991" x2="31409" y2="37991"/>
                        <a14:foregroundMark x1="47748" y1="33199" x2="47748" y2="33199"/>
                        <a14:foregroundMark x1="66339" y1="38222" x2="66339" y2="38222"/>
                        <a14:foregroundMark x1="28349" y1="60855" x2="28349" y2="60855"/>
                        <a14:foregroundMark x1="41686" y1="64665" x2="41686" y2="64665"/>
                        <a14:foregroundMark x1="56524" y1="64896" x2="56524" y2="64896"/>
                        <a14:foregroundMark x1="69630" y1="60855" x2="69630" y2="60855"/>
                      </a14:backgroundRemoval>
                    </a14:imgEffect>
                  </a14:imgLayer>
                </a14:imgProps>
              </a:ext>
              <a:ext uri="{28A0092B-C50C-407E-A947-70E740481C1C}">
                <a14:useLocalDpi xmlns:a14="http://schemas.microsoft.com/office/drawing/2010/main"/>
              </a:ext>
            </a:extLst>
          </a:blip>
          <a:srcRect l="17227" t="28941" r="18067" b="30577"/>
          <a:stretch/>
        </p:blipFill>
        <p:spPr>
          <a:xfrm>
            <a:off x="3675779" y="2167942"/>
            <a:ext cx="1810021" cy="1132396"/>
          </a:xfrm>
          <a:prstGeom prst="rect">
            <a:avLst/>
          </a:prstGeom>
        </p:spPr>
      </p:pic>
    </p:spTree>
    <p:extLst>
      <p:ext uri="{BB962C8B-B14F-4D97-AF65-F5344CB8AC3E}">
        <p14:creationId xmlns:p14="http://schemas.microsoft.com/office/powerpoint/2010/main" val="35220770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8509082-EBF2-DB4F-9F4A-2A71FFCB6A37}"/>
              </a:ext>
            </a:extLst>
          </p:cNvPr>
          <p:cNvSpPr>
            <a:spLocks noGrp="1"/>
          </p:cNvSpPr>
          <p:nvPr>
            <p:ph type="body" sz="quarter" idx="10"/>
          </p:nvPr>
        </p:nvSpPr>
        <p:spPr>
          <a:xfrm>
            <a:off x="401218" y="300676"/>
            <a:ext cx="8347496" cy="775389"/>
          </a:xfrm>
        </p:spPr>
        <p:txBody>
          <a:bodyPr>
            <a:normAutofit/>
          </a:bodyPr>
          <a:lstStyle/>
          <a:p>
            <a:r>
              <a:rPr lang="en-US" sz="2400" dirty="0"/>
              <a:t>Introduction to the Continuous Update Project (CUP)</a:t>
            </a:r>
          </a:p>
        </p:txBody>
      </p:sp>
      <p:sp>
        <p:nvSpPr>
          <p:cNvPr id="3" name="TextBox 2">
            <a:extLst>
              <a:ext uri="{FF2B5EF4-FFF2-40B4-BE49-F238E27FC236}">
                <a16:creationId xmlns:a16="http://schemas.microsoft.com/office/drawing/2014/main" id="{A0682C2F-D189-5541-80A7-2E864DBA1E66}"/>
              </a:ext>
            </a:extLst>
          </p:cNvPr>
          <p:cNvSpPr txBox="1"/>
          <p:nvPr/>
        </p:nvSpPr>
        <p:spPr>
          <a:xfrm>
            <a:off x="6543684" y="1474839"/>
            <a:ext cx="2205030" cy="4129548"/>
          </a:xfrm>
          <a:prstGeom prst="rect">
            <a:avLst/>
          </a:prstGeom>
        </p:spPr>
        <p:txBody>
          <a:bodyPr wrap="square" rtlCol="0">
            <a:noAutofit/>
          </a:bodyPr>
          <a:lstStyle/>
          <a:p>
            <a:pPr marL="457200" indent="-457200">
              <a:spcAft>
                <a:spcPts val="600"/>
              </a:spcAft>
              <a:buClr>
                <a:schemeClr val="accent1"/>
              </a:buClr>
              <a:buFont typeface="Arial" panose="020B0604020202020204" pitchFamily="34" charset="0"/>
              <a:buChar char="•"/>
            </a:pPr>
            <a:endParaRPr lang="en-US" sz="2000" spc="-40" dirty="0">
              <a:solidFill>
                <a:srgbClr val="005A8C"/>
              </a:solidFill>
              <a:latin typeface="Segoe UI" panose="020B0502040204020203" pitchFamily="34" charset="0"/>
              <a:ea typeface="Segoe UI" panose="020B0502040204020203" pitchFamily="34" charset="0"/>
              <a:cs typeface="Segoe UI" panose="020B0502040204020203" pitchFamily="34" charset="0"/>
            </a:endParaRPr>
          </a:p>
        </p:txBody>
      </p:sp>
      <p:sp>
        <p:nvSpPr>
          <p:cNvPr id="5" name="TextBox 4">
            <a:extLst>
              <a:ext uri="{FF2B5EF4-FFF2-40B4-BE49-F238E27FC236}">
                <a16:creationId xmlns:a16="http://schemas.microsoft.com/office/drawing/2014/main" id="{1BFEC2E0-CA9A-664C-9EC5-743B038DF0E9}"/>
              </a:ext>
            </a:extLst>
          </p:cNvPr>
          <p:cNvSpPr txBox="1"/>
          <p:nvPr/>
        </p:nvSpPr>
        <p:spPr>
          <a:xfrm>
            <a:off x="6799006" y="1887794"/>
            <a:ext cx="1297859" cy="3023419"/>
          </a:xfrm>
          <a:prstGeom prst="rect">
            <a:avLst/>
          </a:prstGeom>
        </p:spPr>
        <p:txBody>
          <a:bodyPr wrap="square" rtlCol="0">
            <a:noAutofit/>
          </a:bodyPr>
          <a:lstStyle/>
          <a:p>
            <a:pPr>
              <a:spcAft>
                <a:spcPts val="600"/>
              </a:spcAft>
            </a:pPr>
            <a:endParaRPr lang="en-US" sz="3200" spc="-40" dirty="0">
              <a:solidFill>
                <a:srgbClr val="005A8C"/>
              </a:solidFill>
              <a:latin typeface="Segoe UI" panose="020B0502040204020203" pitchFamily="34" charset="0"/>
              <a:ea typeface="Segoe UI" panose="020B0502040204020203" pitchFamily="34" charset="0"/>
              <a:cs typeface="Segoe UI" panose="020B0502040204020203" pitchFamily="34" charset="0"/>
            </a:endParaRPr>
          </a:p>
        </p:txBody>
      </p:sp>
      <p:sp>
        <p:nvSpPr>
          <p:cNvPr id="6" name="Text Placeholder 1">
            <a:extLst>
              <a:ext uri="{FF2B5EF4-FFF2-40B4-BE49-F238E27FC236}">
                <a16:creationId xmlns:a16="http://schemas.microsoft.com/office/drawing/2014/main" id="{E6A589D0-8FD8-544A-B8A0-9C55C7385D38}"/>
              </a:ext>
            </a:extLst>
          </p:cNvPr>
          <p:cNvSpPr txBox="1">
            <a:spLocks/>
          </p:cNvSpPr>
          <p:nvPr/>
        </p:nvSpPr>
        <p:spPr>
          <a:xfrm>
            <a:off x="611389" y="1076065"/>
            <a:ext cx="8281887" cy="1150941"/>
          </a:xfrm>
          <a:prstGeom prst="rect">
            <a:avLst/>
          </a:prstGeom>
        </p:spPr>
        <p:txBody>
          <a:bodyPr/>
          <a:lstStyle>
            <a:lvl1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1pPr>
            <a:lvl2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2pPr>
            <a:lvl3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3pPr>
            <a:lvl4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4pPr>
            <a:lvl5pPr marL="0" indent="0" algn="l" defTabSz="685800" rtl="0" eaLnBrk="1" latinLnBrk="0" hangingPunct="1">
              <a:lnSpc>
                <a:spcPts val="1650"/>
              </a:lnSpc>
              <a:spcBef>
                <a:spcPct val="20000"/>
              </a:spcBef>
              <a:spcAft>
                <a:spcPts val="450"/>
              </a:spcAft>
              <a:buFont typeface="Arial" panose="020B0604020202020204" pitchFamily="34" charset="0"/>
              <a:buNone/>
              <a:defRPr lang="en-GB" sz="1200" kern="1200" dirty="0">
                <a:solidFill>
                  <a:srgbClr val="464646"/>
                </a:solidFill>
                <a:latin typeface="+mj-lt"/>
                <a:ea typeface="Segoe UI" panose="020B0502040204020203" pitchFamily="34" charset="0"/>
                <a:cs typeface="Segoe UI" panose="020B0502040204020203" pitchFamily="34" charset="0"/>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171450" indent="-171450">
              <a:buClr>
                <a:schemeClr val="accent1"/>
              </a:buClr>
              <a:buSzPct val="150000"/>
              <a:buFont typeface="Arial" panose="020B0604020202020204" pitchFamily="34" charset="0"/>
              <a:buChar char="•"/>
            </a:pPr>
            <a:r>
              <a:rPr lang="en-GB" sz="2000" dirty="0"/>
              <a:t>Rigorous, systematic and ongoing programme </a:t>
            </a:r>
          </a:p>
          <a:p>
            <a:pPr marL="171450" indent="-171450">
              <a:buClr>
                <a:schemeClr val="accent1"/>
              </a:buClr>
              <a:buSzPct val="150000"/>
              <a:buFont typeface="Arial" panose="020B0604020202020204" pitchFamily="34" charset="0"/>
              <a:buChar char="•"/>
            </a:pPr>
            <a:r>
              <a:rPr lang="en-GB" sz="2000" dirty="0"/>
              <a:t>Trusted, authoritative scientific resource</a:t>
            </a:r>
          </a:p>
          <a:p>
            <a:pPr marL="171450" indent="-171450">
              <a:buClr>
                <a:schemeClr val="accent1"/>
              </a:buClr>
              <a:buSzPct val="150000"/>
              <a:buFont typeface="Arial" panose="020B0604020202020204" pitchFamily="34" charset="0"/>
              <a:buChar char="•"/>
            </a:pPr>
            <a:r>
              <a:rPr lang="en-GB" sz="2000" dirty="0"/>
              <a:t>Provides the most up-to-date information on reducing cancer risk</a:t>
            </a:r>
          </a:p>
        </p:txBody>
      </p:sp>
      <p:sp>
        <p:nvSpPr>
          <p:cNvPr id="8" name="TextBox 7">
            <a:extLst>
              <a:ext uri="{FF2B5EF4-FFF2-40B4-BE49-F238E27FC236}">
                <a16:creationId xmlns:a16="http://schemas.microsoft.com/office/drawing/2014/main" id="{F7060553-452C-C947-B414-46D4DA5C469F}"/>
              </a:ext>
            </a:extLst>
          </p:cNvPr>
          <p:cNvSpPr txBox="1"/>
          <p:nvPr/>
        </p:nvSpPr>
        <p:spPr>
          <a:xfrm>
            <a:off x="2952567" y="6142229"/>
            <a:ext cx="3244798" cy="415339"/>
          </a:xfrm>
          <a:prstGeom prst="rect">
            <a:avLst/>
          </a:prstGeom>
        </p:spPr>
        <p:txBody>
          <a:bodyPr wrap="square" rtlCol="0">
            <a:noAutofit/>
          </a:bodyPr>
          <a:lstStyle/>
          <a:p>
            <a:pPr algn="ctr">
              <a:spcAft>
                <a:spcPts val="600"/>
              </a:spcAft>
            </a:pPr>
            <a:r>
              <a:rPr lang="en-US"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/about-the-report</a:t>
            </a:r>
          </a:p>
        </p:txBody>
      </p:sp>
      <p:pic>
        <p:nvPicPr>
          <p:cNvPr id="9" name="Picture 8">
            <a:extLst>
              <a:ext uri="{FF2B5EF4-FFF2-40B4-BE49-F238E27FC236}">
                <a16:creationId xmlns:a16="http://schemas.microsoft.com/office/drawing/2014/main" id="{23CFAE90-25D3-CB42-83FC-EAA878993C4B}"/>
              </a:ext>
            </a:extLst>
          </p:cNvPr>
          <p:cNvPicPr>
            <a:picLocks noChangeAspect="1"/>
          </p:cNvPicPr>
          <p:nvPr/>
        </p:nvPicPr>
        <p:blipFill>
          <a:blip r:embed="rId3"/>
          <a:stretch>
            <a:fillRect/>
          </a:stretch>
        </p:blipFill>
        <p:spPr>
          <a:xfrm>
            <a:off x="1459213" y="2066928"/>
            <a:ext cx="6586238" cy="3950414"/>
          </a:xfrm>
          <a:prstGeom prst="rect">
            <a:avLst/>
          </a:prstGeom>
        </p:spPr>
      </p:pic>
    </p:spTree>
    <p:extLst>
      <p:ext uri="{BB962C8B-B14F-4D97-AF65-F5344CB8AC3E}">
        <p14:creationId xmlns:p14="http://schemas.microsoft.com/office/powerpoint/2010/main" val="310857102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7D1B3F6-4E62-8E43-B611-BD8DC1B969C4}"/>
              </a:ext>
            </a:extLst>
          </p:cNvPr>
          <p:cNvSpPr>
            <a:spLocks noGrp="1"/>
          </p:cNvSpPr>
          <p:nvPr>
            <p:ph type="body" sz="quarter" idx="10"/>
          </p:nvPr>
        </p:nvSpPr>
        <p:spPr>
          <a:xfrm>
            <a:off x="401217" y="300676"/>
            <a:ext cx="8576527" cy="575717"/>
          </a:xfrm>
        </p:spPr>
        <p:txBody>
          <a:bodyPr/>
          <a:lstStyle/>
          <a:p>
            <a:r>
              <a:rPr lang="en-GB" dirty="0"/>
              <a:t>Action needed across all sectors of society</a:t>
            </a:r>
            <a:endParaRPr lang="en-US" dirty="0"/>
          </a:p>
        </p:txBody>
      </p:sp>
      <p:sp>
        <p:nvSpPr>
          <p:cNvPr id="3" name="Picture Placeholder 2">
            <a:extLst>
              <a:ext uri="{FF2B5EF4-FFF2-40B4-BE49-F238E27FC236}">
                <a16:creationId xmlns:a16="http://schemas.microsoft.com/office/drawing/2014/main" id="{A1107454-E21C-2049-AC22-FB32BB9C9B1B}"/>
              </a:ext>
            </a:extLst>
          </p:cNvPr>
          <p:cNvSpPr>
            <a:spLocks noGrp="1"/>
          </p:cNvSpPr>
          <p:nvPr>
            <p:ph type="pic" sz="quarter" idx="13"/>
          </p:nvPr>
        </p:nvSpPr>
        <p:spPr/>
      </p:sp>
      <p:pic>
        <p:nvPicPr>
          <p:cNvPr id="7" name="Picture 6">
            <a:extLst>
              <a:ext uri="{FF2B5EF4-FFF2-40B4-BE49-F238E27FC236}">
                <a16:creationId xmlns:a16="http://schemas.microsoft.com/office/drawing/2014/main" id="{8FF77802-AF40-6946-BD5B-BDA23E355EF0}"/>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401217" y="1004729"/>
            <a:ext cx="8254580" cy="4867286"/>
          </a:xfrm>
          <a:prstGeom prst="rect">
            <a:avLst/>
          </a:prstGeom>
        </p:spPr>
      </p:pic>
    </p:spTree>
    <p:extLst>
      <p:ext uri="{BB962C8B-B14F-4D97-AF65-F5344CB8AC3E}">
        <p14:creationId xmlns:p14="http://schemas.microsoft.com/office/powerpoint/2010/main" val="237043002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F917169-54F7-E844-BB36-D9B68061FC54}"/>
              </a:ext>
            </a:extLst>
          </p:cNvPr>
          <p:cNvSpPr>
            <a:spLocks noGrp="1"/>
          </p:cNvSpPr>
          <p:nvPr>
            <p:ph type="body" sz="quarter" idx="10"/>
          </p:nvPr>
        </p:nvSpPr>
        <p:spPr>
          <a:xfrm>
            <a:off x="401218" y="300676"/>
            <a:ext cx="8502752" cy="575717"/>
          </a:xfrm>
        </p:spPr>
        <p:txBody>
          <a:bodyPr/>
          <a:lstStyle/>
          <a:p>
            <a:r>
              <a:rPr lang="en-GB" dirty="0"/>
              <a:t>Using a policy framework to support action</a:t>
            </a:r>
            <a:endParaRPr lang="en-US" dirty="0"/>
          </a:p>
        </p:txBody>
      </p:sp>
      <p:sp>
        <p:nvSpPr>
          <p:cNvPr id="3" name="Text Placeholder 2">
            <a:extLst>
              <a:ext uri="{FF2B5EF4-FFF2-40B4-BE49-F238E27FC236}">
                <a16:creationId xmlns:a16="http://schemas.microsoft.com/office/drawing/2014/main" id="{94896B6C-8514-3A4A-932B-C7590274E56C}"/>
              </a:ext>
            </a:extLst>
          </p:cNvPr>
          <p:cNvSpPr>
            <a:spLocks noGrp="1"/>
          </p:cNvSpPr>
          <p:nvPr>
            <p:ph type="body" sz="quarter" idx="13"/>
          </p:nvPr>
        </p:nvSpPr>
        <p:spPr>
          <a:xfrm>
            <a:off x="401638" y="1096648"/>
            <a:ext cx="8347075" cy="5014591"/>
          </a:xfrm>
        </p:spPr>
        <p:txBody>
          <a:bodyPr>
            <a:normAutofit fontScale="92500" lnSpcReduction="10000"/>
          </a:bodyPr>
          <a:lstStyle/>
          <a:p>
            <a:pPr lvl="0">
              <a:lnSpc>
                <a:spcPct val="110000"/>
              </a:lnSpc>
              <a:spcBef>
                <a:spcPts val="0"/>
              </a:spcBef>
              <a:spcAft>
                <a:spcPts val="0"/>
              </a:spcAft>
            </a:pPr>
            <a:r>
              <a:rPr lang="en-US" sz="2600" b="1" dirty="0">
                <a:ea typeface="DengXian" charset="-122"/>
                <a:cs typeface="Arial" charset="0"/>
              </a:rPr>
              <a:t>Policy frameworks </a:t>
            </a:r>
            <a:r>
              <a:rPr lang="en-US" sz="2600" dirty="0">
                <a:ea typeface="DengXian" charset="-122"/>
                <a:cs typeface="Arial" charset="0"/>
              </a:rPr>
              <a:t>can help policymakers to:</a:t>
            </a:r>
          </a:p>
          <a:p>
            <a:pPr lvl="0">
              <a:lnSpc>
                <a:spcPct val="110000"/>
              </a:lnSpc>
              <a:spcBef>
                <a:spcPts val="0"/>
              </a:spcBef>
              <a:spcAft>
                <a:spcPts val="0"/>
              </a:spcAft>
            </a:pPr>
            <a:endParaRPr lang="en-US" sz="1500" dirty="0">
              <a:ea typeface="DengXian" charset="-122"/>
              <a:cs typeface="Arial" charset="0"/>
            </a:endParaRPr>
          </a:p>
          <a:p>
            <a:pPr marL="914400" lvl="1" indent="-457200">
              <a:lnSpc>
                <a:spcPct val="110000"/>
              </a:lnSpc>
              <a:spcAft>
                <a:spcPts val="1200"/>
              </a:spcAft>
              <a:buClr>
                <a:schemeClr val="accent1"/>
              </a:buClr>
              <a:buFont typeface="Arial" panose="020B0604020202020204" pitchFamily="34" charset="0"/>
              <a:buChar char="•"/>
            </a:pPr>
            <a:r>
              <a:rPr lang="en-US" sz="2600" b="1" dirty="0" err="1">
                <a:ea typeface="DengXian" charset="-122"/>
                <a:cs typeface="Arial" charset="0"/>
              </a:rPr>
              <a:t>conceptualise</a:t>
            </a:r>
            <a:r>
              <a:rPr lang="en-US" sz="2600" b="1" dirty="0">
                <a:ea typeface="DengXian" charset="-122"/>
                <a:cs typeface="Arial" charset="0"/>
              </a:rPr>
              <a:t>, </a:t>
            </a:r>
            <a:r>
              <a:rPr lang="en-US" sz="2600" b="1" dirty="0" err="1">
                <a:ea typeface="DengXian" charset="-122"/>
                <a:cs typeface="Arial" charset="0"/>
              </a:rPr>
              <a:t>organise</a:t>
            </a:r>
            <a:r>
              <a:rPr lang="en-US" sz="2600" b="1" dirty="0">
                <a:ea typeface="DengXian" charset="-122"/>
                <a:cs typeface="Arial" charset="0"/>
              </a:rPr>
              <a:t> </a:t>
            </a:r>
            <a:r>
              <a:rPr lang="en-US" sz="2600" dirty="0">
                <a:ea typeface="DengXian" charset="-122"/>
                <a:cs typeface="Arial" charset="0"/>
              </a:rPr>
              <a:t>and </a:t>
            </a:r>
            <a:r>
              <a:rPr lang="en-US" sz="2600" b="1" dirty="0">
                <a:ea typeface="DengXian" charset="-122"/>
                <a:cs typeface="Arial" charset="0"/>
              </a:rPr>
              <a:t>package </a:t>
            </a:r>
            <a:r>
              <a:rPr lang="en-US" sz="2600" dirty="0">
                <a:ea typeface="DengXian" charset="-122"/>
                <a:cs typeface="Arial" charset="0"/>
              </a:rPr>
              <a:t>policies to address risk factors</a:t>
            </a:r>
          </a:p>
          <a:p>
            <a:pPr marL="914400" lvl="1" indent="-457200">
              <a:lnSpc>
                <a:spcPct val="110000"/>
              </a:lnSpc>
              <a:spcAft>
                <a:spcPts val="1200"/>
              </a:spcAft>
              <a:buClr>
                <a:schemeClr val="accent1"/>
              </a:buClr>
              <a:buFont typeface="Arial" panose="020B0604020202020204" pitchFamily="34" charset="0"/>
              <a:buChar char="•"/>
            </a:pPr>
            <a:r>
              <a:rPr lang="en-US" sz="2600" b="1" dirty="0">
                <a:ea typeface="DengXian" charset="-122"/>
                <a:cs typeface="Arial" charset="0"/>
              </a:rPr>
              <a:t>plan, develop, implement </a:t>
            </a:r>
            <a:r>
              <a:rPr lang="en-US" sz="2600" dirty="0">
                <a:ea typeface="DengXian" charset="-122"/>
                <a:cs typeface="Arial" charset="0"/>
              </a:rPr>
              <a:t>and </a:t>
            </a:r>
            <a:r>
              <a:rPr lang="en-US" sz="2600" b="1" dirty="0">
                <a:ea typeface="DengXian" charset="-122"/>
                <a:cs typeface="Arial" charset="0"/>
              </a:rPr>
              <a:t>evaluate</a:t>
            </a:r>
            <a:r>
              <a:rPr lang="en-US" sz="2600" dirty="0">
                <a:ea typeface="DengXian" charset="-122"/>
                <a:cs typeface="Arial" charset="0"/>
              </a:rPr>
              <a:t> policies</a:t>
            </a:r>
          </a:p>
          <a:p>
            <a:pPr marL="914400" lvl="1" indent="-457200">
              <a:lnSpc>
                <a:spcPct val="110000"/>
              </a:lnSpc>
              <a:spcAft>
                <a:spcPts val="1200"/>
              </a:spcAft>
              <a:buClr>
                <a:schemeClr val="accent1"/>
              </a:buClr>
              <a:buFont typeface="Arial" panose="020B0604020202020204" pitchFamily="34" charset="0"/>
              <a:buChar char="•"/>
            </a:pPr>
            <a:r>
              <a:rPr lang="en-US" sz="2600" b="1" dirty="0">
                <a:ea typeface="DengXian" charset="-122"/>
                <a:cs typeface="Arial" charset="0"/>
              </a:rPr>
              <a:t>identify </a:t>
            </a:r>
            <a:r>
              <a:rPr lang="en-US" sz="2600" dirty="0">
                <a:ea typeface="DengXian" charset="-122"/>
                <a:cs typeface="Arial" charset="0"/>
              </a:rPr>
              <a:t>available </a:t>
            </a:r>
            <a:r>
              <a:rPr lang="en-US" sz="2600" b="1" dirty="0">
                <a:ea typeface="DengXian" charset="-122"/>
                <a:cs typeface="Arial" charset="0"/>
              </a:rPr>
              <a:t>policy levers </a:t>
            </a:r>
            <a:r>
              <a:rPr lang="en-US" sz="2600" dirty="0">
                <a:ea typeface="DengXian" charset="-122"/>
                <a:cs typeface="Arial" charset="0"/>
              </a:rPr>
              <a:t>and </a:t>
            </a:r>
            <a:r>
              <a:rPr lang="en-US" sz="2600" b="1" dirty="0">
                <a:ea typeface="DengXian" charset="-122"/>
                <a:cs typeface="Arial" charset="0"/>
              </a:rPr>
              <a:t>policy options </a:t>
            </a:r>
            <a:r>
              <a:rPr lang="en-US" sz="2600" dirty="0">
                <a:ea typeface="DengXian" charset="-122"/>
                <a:cs typeface="Arial" charset="0"/>
              </a:rPr>
              <a:t>that can be used </a:t>
            </a:r>
            <a:r>
              <a:rPr lang="en-US" sz="2600" b="1" dirty="0">
                <a:ea typeface="DengXian" charset="-122"/>
                <a:cs typeface="Arial" charset="0"/>
              </a:rPr>
              <a:t>to create health-enhancing environments</a:t>
            </a:r>
          </a:p>
          <a:p>
            <a:pPr marL="914400" lvl="1" indent="-457200">
              <a:lnSpc>
                <a:spcPct val="110000"/>
              </a:lnSpc>
              <a:spcAft>
                <a:spcPts val="1200"/>
              </a:spcAft>
              <a:buClr>
                <a:schemeClr val="accent1"/>
              </a:buClr>
              <a:buFont typeface="Arial" panose="020B0604020202020204" pitchFamily="34" charset="0"/>
              <a:buChar char="•"/>
            </a:pPr>
            <a:r>
              <a:rPr lang="en-US" sz="2600" dirty="0">
                <a:ea typeface="DengXian" charset="-122"/>
                <a:cs typeface="Arial" charset="0"/>
              </a:rPr>
              <a:t>develop a </a:t>
            </a:r>
            <a:r>
              <a:rPr lang="en-US" sz="2600" b="1" dirty="0">
                <a:ea typeface="DengXian" charset="-122"/>
                <a:cs typeface="Arial" charset="0"/>
              </a:rPr>
              <a:t>comprehensive policy approach</a:t>
            </a:r>
            <a:r>
              <a:rPr lang="en-US" sz="2600" dirty="0">
                <a:ea typeface="DengXian" charset="-122"/>
                <a:cs typeface="Arial" charset="0"/>
              </a:rPr>
              <a:t>, which can be </a:t>
            </a:r>
            <a:r>
              <a:rPr lang="en-US" sz="2600" b="1" dirty="0">
                <a:ea typeface="DengXian" charset="-122"/>
                <a:cs typeface="Arial" charset="0"/>
              </a:rPr>
              <a:t>adapted </a:t>
            </a:r>
            <a:r>
              <a:rPr lang="en-US" sz="2600" dirty="0">
                <a:ea typeface="DengXian" charset="-122"/>
                <a:cs typeface="Arial" charset="0"/>
              </a:rPr>
              <a:t>to </a:t>
            </a:r>
            <a:r>
              <a:rPr lang="en-US" sz="2600" b="1" dirty="0">
                <a:ea typeface="DengXian" charset="-122"/>
                <a:cs typeface="Arial" charset="0"/>
              </a:rPr>
              <a:t>reflect national contexts </a:t>
            </a:r>
            <a:r>
              <a:rPr lang="en-US" sz="2600" dirty="0">
                <a:ea typeface="DengXian" charset="-122"/>
                <a:cs typeface="Arial" charset="0"/>
              </a:rPr>
              <a:t>to </a:t>
            </a:r>
            <a:r>
              <a:rPr lang="en-US" sz="2600" b="1" dirty="0">
                <a:ea typeface="DengXian" charset="-122"/>
                <a:cs typeface="Arial" charset="0"/>
              </a:rPr>
              <a:t>achieve system-wide change</a:t>
            </a:r>
            <a:r>
              <a:rPr lang="en-US" sz="2600" dirty="0">
                <a:ea typeface="DengXian" charset="-122"/>
                <a:cs typeface="Arial" charset="0"/>
              </a:rPr>
              <a:t> </a:t>
            </a:r>
          </a:p>
        </p:txBody>
      </p:sp>
    </p:spTree>
    <p:extLst>
      <p:ext uri="{BB962C8B-B14F-4D97-AF65-F5344CB8AC3E}">
        <p14:creationId xmlns:p14="http://schemas.microsoft.com/office/powerpoint/2010/main" val="15968763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A87320C-8788-D84C-B51E-E3ECDCEC33BB}"/>
              </a:ext>
            </a:extLst>
          </p:cNvPr>
          <p:cNvSpPr>
            <a:spLocks noGrp="1"/>
          </p:cNvSpPr>
          <p:nvPr>
            <p:ph type="body" sz="quarter" idx="10"/>
          </p:nvPr>
        </p:nvSpPr>
        <p:spPr>
          <a:xfrm>
            <a:off x="401218" y="300676"/>
            <a:ext cx="8347496" cy="575717"/>
          </a:xfrm>
        </p:spPr>
        <p:txBody>
          <a:bodyPr/>
          <a:lstStyle/>
          <a:p>
            <a:r>
              <a:rPr lang="en-GB" dirty="0"/>
              <a:t>Our NOURISHING framework</a:t>
            </a:r>
            <a:endParaRPr lang="en-US" dirty="0"/>
          </a:p>
        </p:txBody>
      </p:sp>
      <p:grpSp>
        <p:nvGrpSpPr>
          <p:cNvPr id="6" name="Group 5">
            <a:extLst>
              <a:ext uri="{FF2B5EF4-FFF2-40B4-BE49-F238E27FC236}">
                <a16:creationId xmlns:a16="http://schemas.microsoft.com/office/drawing/2014/main" id="{14B9527F-2712-ED4B-825C-285CAD24EA9C}"/>
              </a:ext>
            </a:extLst>
          </p:cNvPr>
          <p:cNvGrpSpPr/>
          <p:nvPr/>
        </p:nvGrpSpPr>
        <p:grpSpPr>
          <a:xfrm>
            <a:off x="5869742" y="754319"/>
            <a:ext cx="3507102" cy="4923493"/>
            <a:chOff x="6074785" y="835623"/>
            <a:chExt cx="3507102" cy="4923493"/>
          </a:xfrm>
        </p:grpSpPr>
        <p:grpSp>
          <p:nvGrpSpPr>
            <p:cNvPr id="7" name="Group 6">
              <a:extLst>
                <a:ext uri="{FF2B5EF4-FFF2-40B4-BE49-F238E27FC236}">
                  <a16:creationId xmlns:a16="http://schemas.microsoft.com/office/drawing/2014/main" id="{B92E38C0-E6D8-644D-8D4B-467F199EB6E1}"/>
                </a:ext>
              </a:extLst>
            </p:cNvPr>
            <p:cNvGrpSpPr/>
            <p:nvPr/>
          </p:nvGrpSpPr>
          <p:grpSpPr>
            <a:xfrm>
              <a:off x="6074785" y="835623"/>
              <a:ext cx="1220026" cy="4923493"/>
              <a:chOff x="6254619" y="707287"/>
              <a:chExt cx="1271839" cy="5051829"/>
            </a:xfrm>
          </p:grpSpPr>
          <p:pic>
            <p:nvPicPr>
              <p:cNvPr id="11" name="Picture 10">
                <a:extLst>
                  <a:ext uri="{FF2B5EF4-FFF2-40B4-BE49-F238E27FC236}">
                    <a16:creationId xmlns:a16="http://schemas.microsoft.com/office/drawing/2014/main" id="{F0C4FB7A-FF13-5245-B587-F1E2CE7962EE}"/>
                  </a:ext>
                </a:extLst>
              </p:cNvPr>
              <p:cNvPicPr>
                <a:picLocks noChangeAspect="1"/>
              </p:cNvPicPr>
              <p:nvPr/>
            </p:nvPicPr>
            <p:blipFill>
              <a:blip r:embed="rId3"/>
              <a:stretch>
                <a:fillRect/>
              </a:stretch>
            </p:blipFill>
            <p:spPr>
              <a:xfrm>
                <a:off x="6255385" y="707287"/>
                <a:ext cx="1269511" cy="1521613"/>
              </a:xfrm>
              <a:prstGeom prst="rect">
                <a:avLst/>
              </a:prstGeom>
            </p:spPr>
          </p:pic>
          <p:pic>
            <p:nvPicPr>
              <p:cNvPr id="12" name="Picture 11">
                <a:extLst>
                  <a:ext uri="{FF2B5EF4-FFF2-40B4-BE49-F238E27FC236}">
                    <a16:creationId xmlns:a16="http://schemas.microsoft.com/office/drawing/2014/main" id="{292BC9AB-416D-1F42-AE38-0F3BB73D6A7B}"/>
                  </a:ext>
                </a:extLst>
              </p:cNvPr>
              <p:cNvPicPr>
                <a:picLocks noChangeAspect="1"/>
              </p:cNvPicPr>
              <p:nvPr/>
            </p:nvPicPr>
            <p:blipFill>
              <a:blip r:embed="rId4"/>
              <a:stretch>
                <a:fillRect/>
              </a:stretch>
            </p:blipFill>
            <p:spPr>
              <a:xfrm>
                <a:off x="6254619" y="2470081"/>
                <a:ext cx="1271839" cy="1524403"/>
              </a:xfrm>
              <a:prstGeom prst="rect">
                <a:avLst/>
              </a:prstGeom>
            </p:spPr>
          </p:pic>
          <p:pic>
            <p:nvPicPr>
              <p:cNvPr id="13" name="Picture 12">
                <a:extLst>
                  <a:ext uri="{FF2B5EF4-FFF2-40B4-BE49-F238E27FC236}">
                    <a16:creationId xmlns:a16="http://schemas.microsoft.com/office/drawing/2014/main" id="{B17EDBB5-7C02-F940-ABC2-5BE176F6607F}"/>
                  </a:ext>
                </a:extLst>
              </p:cNvPr>
              <p:cNvPicPr>
                <a:picLocks noChangeAspect="1"/>
              </p:cNvPicPr>
              <p:nvPr/>
            </p:nvPicPr>
            <p:blipFill>
              <a:blip r:embed="rId5"/>
              <a:stretch>
                <a:fillRect/>
              </a:stretch>
            </p:blipFill>
            <p:spPr>
              <a:xfrm>
                <a:off x="6254619" y="4235665"/>
                <a:ext cx="1271045" cy="1523451"/>
              </a:xfrm>
              <a:prstGeom prst="rect">
                <a:avLst/>
              </a:prstGeom>
            </p:spPr>
          </p:pic>
        </p:grpSp>
        <p:sp>
          <p:nvSpPr>
            <p:cNvPr id="8" name="TextBox 7">
              <a:extLst>
                <a:ext uri="{FF2B5EF4-FFF2-40B4-BE49-F238E27FC236}">
                  <a16:creationId xmlns:a16="http://schemas.microsoft.com/office/drawing/2014/main" id="{B39AB749-A7D7-C34C-AE9E-6E5C373E1826}"/>
                </a:ext>
              </a:extLst>
            </p:cNvPr>
            <p:cNvSpPr txBox="1"/>
            <p:nvPr/>
          </p:nvSpPr>
          <p:spPr>
            <a:xfrm>
              <a:off x="7268520" y="1253097"/>
              <a:ext cx="1953677" cy="712071"/>
            </a:xfrm>
            <a:prstGeom prst="rect">
              <a:avLst/>
            </a:prstGeom>
          </p:spPr>
          <p:txBody>
            <a:bodyPr wrap="square" rtlCol="0">
              <a:noAutofit/>
            </a:bodyPr>
            <a:lstStyle/>
            <a:p>
              <a:pPr>
                <a:spcAft>
                  <a:spcPts val="600"/>
                </a:spcAft>
              </a:pPr>
              <a:r>
                <a:rPr lang="en-US" sz="20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Policy makers</a:t>
              </a:r>
            </a:p>
          </p:txBody>
        </p:sp>
        <p:sp>
          <p:nvSpPr>
            <p:cNvPr id="9" name="TextBox 8">
              <a:extLst>
                <a:ext uri="{FF2B5EF4-FFF2-40B4-BE49-F238E27FC236}">
                  <a16:creationId xmlns:a16="http://schemas.microsoft.com/office/drawing/2014/main" id="{6C6AC790-6CE6-A141-87C0-2B7BF40ED0E4}"/>
                </a:ext>
              </a:extLst>
            </p:cNvPr>
            <p:cNvSpPr txBox="1"/>
            <p:nvPr/>
          </p:nvSpPr>
          <p:spPr>
            <a:xfrm>
              <a:off x="7268520" y="2940437"/>
              <a:ext cx="2313367" cy="712071"/>
            </a:xfrm>
            <a:prstGeom prst="rect">
              <a:avLst/>
            </a:prstGeom>
          </p:spPr>
          <p:txBody>
            <a:bodyPr wrap="square" rtlCol="0">
              <a:noAutofit/>
            </a:bodyPr>
            <a:lstStyle/>
            <a:p>
              <a:pPr>
                <a:spcAft>
                  <a:spcPts val="600"/>
                </a:spcAft>
              </a:pPr>
              <a:r>
                <a:rPr lang="en-US" sz="20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Civil society </a:t>
              </a:r>
              <a:r>
                <a:rPr lang="en-US" sz="2000"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organisations</a:t>
              </a:r>
              <a:endParaRPr lang="en-US" sz="2000" b="1" spc="-40" dirty="0">
                <a:solidFill>
                  <a:schemeClr val="tx2"/>
                </a:solidFill>
                <a:latin typeface="Segoe UI" panose="020B0502040204020203" pitchFamily="34" charset="0"/>
                <a:ea typeface="Segoe UI" panose="020B0502040204020203" pitchFamily="34" charset="0"/>
                <a:cs typeface="Segoe UI" panose="020B0502040204020203" pitchFamily="34" charset="0"/>
              </a:endParaRPr>
            </a:p>
          </p:txBody>
        </p:sp>
        <p:sp>
          <p:nvSpPr>
            <p:cNvPr id="10" name="TextBox 9">
              <a:extLst>
                <a:ext uri="{FF2B5EF4-FFF2-40B4-BE49-F238E27FC236}">
                  <a16:creationId xmlns:a16="http://schemas.microsoft.com/office/drawing/2014/main" id="{C68F87B5-E3F9-AC4B-A90F-09B1B7AAC044}"/>
                </a:ext>
              </a:extLst>
            </p:cNvPr>
            <p:cNvSpPr txBox="1"/>
            <p:nvPr/>
          </p:nvSpPr>
          <p:spPr>
            <a:xfrm>
              <a:off x="7294811" y="4723303"/>
              <a:ext cx="2035693" cy="694488"/>
            </a:xfrm>
            <a:prstGeom prst="rect">
              <a:avLst/>
            </a:prstGeom>
          </p:spPr>
          <p:txBody>
            <a:bodyPr wrap="square" rtlCol="0">
              <a:noAutofit/>
            </a:bodyPr>
            <a:lstStyle/>
            <a:p>
              <a:pPr>
                <a:spcAft>
                  <a:spcPts val="600"/>
                </a:spcAft>
              </a:pPr>
              <a:r>
                <a:rPr lang="en-US" sz="20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Researchers</a:t>
              </a:r>
            </a:p>
          </p:txBody>
        </p:sp>
      </p:grpSp>
      <p:pic>
        <p:nvPicPr>
          <p:cNvPr id="14" name="Picture 13">
            <a:extLst>
              <a:ext uri="{FF2B5EF4-FFF2-40B4-BE49-F238E27FC236}">
                <a16:creationId xmlns:a16="http://schemas.microsoft.com/office/drawing/2014/main" id="{44C619B7-0F8F-4F48-8CD8-F2CFEC9484B0}"/>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05830" y="754319"/>
            <a:ext cx="5763912" cy="5208769"/>
          </a:xfrm>
          <a:prstGeom prst="rect">
            <a:avLst/>
          </a:prstGeom>
        </p:spPr>
      </p:pic>
    </p:spTree>
    <p:extLst>
      <p:ext uri="{BB962C8B-B14F-4D97-AF65-F5344CB8AC3E}">
        <p14:creationId xmlns:p14="http://schemas.microsoft.com/office/powerpoint/2010/main" val="30456930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2">
            <a:extLst>
              <a:ext uri="{FF2B5EF4-FFF2-40B4-BE49-F238E27FC236}">
                <a16:creationId xmlns:a16="http://schemas.microsoft.com/office/drawing/2014/main" id="{711D39C4-6C82-A548-929D-EE406FF53889}"/>
              </a:ext>
            </a:extLst>
          </p:cNvPr>
          <p:cNvSpPr txBox="1">
            <a:spLocks/>
          </p:cNvSpPr>
          <p:nvPr/>
        </p:nvSpPr>
        <p:spPr>
          <a:xfrm>
            <a:off x="212776" y="2387750"/>
            <a:ext cx="2899540" cy="2444303"/>
          </a:xfrm>
          <a:prstGeom prst="rect">
            <a:avLst/>
          </a:prstGeom>
          <a:ln w="38100">
            <a:solidFill>
              <a:schemeClr val="accent1"/>
            </a:solidFill>
          </a:ln>
        </p:spPr>
        <p:txBody>
          <a:bodyPr/>
          <a:lstStyle>
            <a:lvl1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1pPr>
            <a:lvl2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2pPr>
            <a:lvl3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3pPr>
            <a:lvl4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4pPr>
            <a:lvl5pPr marL="0" indent="0" algn="l" defTabSz="685800" rtl="0" eaLnBrk="1" latinLnBrk="0" hangingPunct="1">
              <a:lnSpc>
                <a:spcPts val="1650"/>
              </a:lnSpc>
              <a:spcBef>
                <a:spcPct val="20000"/>
              </a:spcBef>
              <a:spcAft>
                <a:spcPts val="450"/>
              </a:spcAft>
              <a:buFont typeface="Arial" panose="020B0604020202020204" pitchFamily="34" charset="0"/>
              <a:buNone/>
              <a:defRPr lang="en-GB" sz="1200" kern="1200" dirty="0">
                <a:solidFill>
                  <a:srgbClr val="464646"/>
                </a:solidFill>
                <a:latin typeface="+mj-lt"/>
                <a:ea typeface="Segoe UI" panose="020B0502040204020203" pitchFamily="34" charset="0"/>
                <a:cs typeface="Segoe UI" panose="020B0502040204020203" pitchFamily="34" charset="0"/>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457200" indent="-457200">
              <a:lnSpc>
                <a:spcPct val="100000"/>
              </a:lnSpc>
              <a:buClr>
                <a:schemeClr val="tx2"/>
              </a:buClr>
              <a:buFont typeface="Arial" panose="020B0604020202020204" pitchFamily="34" charset="0"/>
              <a:buChar char="•"/>
            </a:pPr>
            <a:r>
              <a:rPr lang="en-GB" sz="2400" dirty="0"/>
              <a:t>Diet</a:t>
            </a:r>
          </a:p>
          <a:p>
            <a:pPr marL="457200" indent="-457200">
              <a:lnSpc>
                <a:spcPct val="100000"/>
              </a:lnSpc>
              <a:buClr>
                <a:schemeClr val="tx2"/>
              </a:buClr>
              <a:buFont typeface="Arial" panose="020B0604020202020204" pitchFamily="34" charset="0"/>
              <a:buChar char="•"/>
            </a:pPr>
            <a:r>
              <a:rPr lang="en-GB" sz="2400" dirty="0"/>
              <a:t>Physical activity</a:t>
            </a:r>
          </a:p>
          <a:p>
            <a:pPr marL="457200" indent="-457200">
              <a:lnSpc>
                <a:spcPct val="100000"/>
              </a:lnSpc>
              <a:buClr>
                <a:schemeClr val="tx2"/>
              </a:buClr>
              <a:buFont typeface="Arial" panose="020B0604020202020204" pitchFamily="34" charset="0"/>
              <a:buChar char="•"/>
            </a:pPr>
            <a:r>
              <a:rPr lang="en-GB" sz="2400" dirty="0"/>
              <a:t>Breastfeeding</a:t>
            </a:r>
          </a:p>
          <a:p>
            <a:pPr marL="457200" indent="-457200">
              <a:lnSpc>
                <a:spcPct val="100000"/>
              </a:lnSpc>
              <a:buClr>
                <a:schemeClr val="tx2"/>
              </a:buClr>
              <a:buFont typeface="Arial" panose="020B0604020202020204" pitchFamily="34" charset="0"/>
              <a:buChar char="•"/>
            </a:pPr>
            <a:r>
              <a:rPr lang="en-GB" sz="2400" dirty="0"/>
              <a:t>Alcohol consumption</a:t>
            </a:r>
          </a:p>
        </p:txBody>
      </p:sp>
      <p:grpSp>
        <p:nvGrpSpPr>
          <p:cNvPr id="6" name="Group 5">
            <a:extLst>
              <a:ext uri="{FF2B5EF4-FFF2-40B4-BE49-F238E27FC236}">
                <a16:creationId xmlns:a16="http://schemas.microsoft.com/office/drawing/2014/main" id="{FC8AC1FD-1C16-8840-B19E-D23DBBE49E01}"/>
              </a:ext>
            </a:extLst>
          </p:cNvPr>
          <p:cNvGrpSpPr/>
          <p:nvPr/>
        </p:nvGrpSpPr>
        <p:grpSpPr>
          <a:xfrm>
            <a:off x="3163116" y="48126"/>
            <a:ext cx="5959930" cy="5959929"/>
            <a:chOff x="3184071" y="48126"/>
            <a:chExt cx="5959930" cy="5959929"/>
          </a:xfrm>
        </p:grpSpPr>
        <p:pic>
          <p:nvPicPr>
            <p:cNvPr id="7" name="Picture 6">
              <a:extLst>
                <a:ext uri="{FF2B5EF4-FFF2-40B4-BE49-F238E27FC236}">
                  <a16:creationId xmlns:a16="http://schemas.microsoft.com/office/drawing/2014/main" id="{97C148DB-0E8B-7548-9F49-386157CEEEEE}"/>
                </a:ext>
              </a:extLst>
            </p:cNvPr>
            <p:cNvPicPr>
              <a:picLocks noChangeAspect="1"/>
            </p:cNvPicPr>
            <p:nvPr/>
          </p:nvPicPr>
          <p:blipFill>
            <a:blip r:embed="rId3"/>
            <a:stretch>
              <a:fillRect/>
            </a:stretch>
          </p:blipFill>
          <p:spPr>
            <a:xfrm>
              <a:off x="3184071" y="48126"/>
              <a:ext cx="5959929" cy="5959929"/>
            </a:xfrm>
            <a:prstGeom prst="rect">
              <a:avLst/>
            </a:prstGeom>
          </p:spPr>
        </p:pic>
        <p:pic>
          <p:nvPicPr>
            <p:cNvPr id="8" name="Picture 7">
              <a:extLst>
                <a:ext uri="{FF2B5EF4-FFF2-40B4-BE49-F238E27FC236}">
                  <a16:creationId xmlns:a16="http://schemas.microsoft.com/office/drawing/2014/main" id="{EA47F7AB-97D6-ED47-9BE5-0287FE216B83}"/>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7144789" y="5792218"/>
              <a:ext cx="1999212" cy="208359"/>
            </a:xfrm>
            <a:prstGeom prst="rect">
              <a:avLst/>
            </a:prstGeom>
          </p:spPr>
        </p:pic>
      </p:grpSp>
      <p:sp>
        <p:nvSpPr>
          <p:cNvPr id="9" name="Text Placeholder 2">
            <a:extLst>
              <a:ext uri="{FF2B5EF4-FFF2-40B4-BE49-F238E27FC236}">
                <a16:creationId xmlns:a16="http://schemas.microsoft.com/office/drawing/2014/main" id="{115D3457-11EA-A84B-AEBC-67440FCCD922}"/>
              </a:ext>
            </a:extLst>
          </p:cNvPr>
          <p:cNvSpPr>
            <a:spLocks noGrp="1"/>
          </p:cNvSpPr>
          <p:nvPr>
            <p:ph type="body" sz="quarter" idx="10"/>
          </p:nvPr>
        </p:nvSpPr>
        <p:spPr>
          <a:xfrm>
            <a:off x="212776" y="48126"/>
            <a:ext cx="3314888" cy="2135617"/>
          </a:xfrm>
        </p:spPr>
        <p:txBody>
          <a:bodyPr>
            <a:normAutofit/>
          </a:bodyPr>
          <a:lstStyle/>
          <a:p>
            <a:pPr>
              <a:lnSpc>
                <a:spcPct val="100000"/>
              </a:lnSpc>
            </a:pPr>
            <a:r>
              <a:rPr lang="en-GB" sz="4000" dirty="0"/>
              <a:t>A new policy</a:t>
            </a:r>
            <a:br>
              <a:rPr lang="en-GB" sz="4000" dirty="0"/>
            </a:br>
            <a:r>
              <a:rPr lang="en-GB" sz="4000" dirty="0"/>
              <a:t>framework</a:t>
            </a:r>
            <a:endParaRPr lang="en-US" sz="4000" dirty="0"/>
          </a:p>
        </p:txBody>
      </p:sp>
    </p:spTree>
    <p:extLst>
      <p:ext uri="{BB962C8B-B14F-4D97-AF65-F5344CB8AC3E}">
        <p14:creationId xmlns:p14="http://schemas.microsoft.com/office/powerpoint/2010/main" val="429373262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22C02C4-5B36-EE46-ACB7-AE65E7C38DE5}"/>
              </a:ext>
            </a:extLst>
          </p:cNvPr>
          <p:cNvSpPr>
            <a:spLocks noGrp="1"/>
          </p:cNvSpPr>
          <p:nvPr>
            <p:ph type="body" sz="quarter" idx="14"/>
          </p:nvPr>
        </p:nvSpPr>
        <p:spPr>
          <a:xfrm>
            <a:off x="2253532" y="1064914"/>
            <a:ext cx="6720839" cy="5036905"/>
          </a:xfrm>
        </p:spPr>
        <p:txBody>
          <a:bodyPr>
            <a:normAutofit fontScale="70000" lnSpcReduction="20000"/>
          </a:bodyPr>
          <a:lstStyle/>
          <a:p>
            <a:pPr marL="457200" indent="-457200">
              <a:lnSpc>
                <a:spcPct val="130000"/>
              </a:lnSpc>
              <a:buFont typeface="Arial" panose="020B0604020202020204" pitchFamily="34" charset="0"/>
              <a:buChar char="•"/>
            </a:pPr>
            <a:r>
              <a:rPr lang="en-US" dirty="0"/>
              <a:t>Important policy actions are being taken around the world, but action to date has been insufficient</a:t>
            </a:r>
          </a:p>
          <a:p>
            <a:pPr marL="457200" indent="-457200">
              <a:lnSpc>
                <a:spcPct val="130000"/>
              </a:lnSpc>
              <a:buFont typeface="Arial" panose="020B0604020202020204" pitchFamily="34" charset="0"/>
              <a:buChar char="•"/>
            </a:pPr>
            <a:r>
              <a:rPr lang="en-US" dirty="0"/>
              <a:t>More concerted action is needed to achieve the global target of reducing premature deaths from NCDs, including cancer, by 25 per cent by 2025 and to achieve the related Sustainable Development Goals </a:t>
            </a:r>
          </a:p>
          <a:p>
            <a:pPr marL="457200" indent="-457200">
              <a:lnSpc>
                <a:spcPct val="130000"/>
              </a:lnSpc>
              <a:buFont typeface="Arial" panose="020B0604020202020204" pitchFamily="34" charset="0"/>
              <a:buChar char="•"/>
            </a:pPr>
            <a:r>
              <a:rPr lang="en-US" dirty="0"/>
              <a:t>Our evidence-based Cancer Prevention Recommendations can help inform policy action to benefit all</a:t>
            </a:r>
          </a:p>
          <a:p>
            <a:pPr marL="457200" lvl="0" indent="-457200">
              <a:lnSpc>
                <a:spcPct val="130000"/>
              </a:lnSpc>
              <a:buFont typeface="Arial" panose="020B0604020202020204" pitchFamily="34" charset="0"/>
              <a:buChar char="•"/>
            </a:pPr>
            <a:r>
              <a:rPr lang="en-US" dirty="0"/>
              <a:t>The new policy framework can be used by governments to identify policy actions to help create environments conducive to following the 2018 Cancer Prevention Recommendations</a:t>
            </a:r>
          </a:p>
        </p:txBody>
      </p:sp>
      <p:sp>
        <p:nvSpPr>
          <p:cNvPr id="4" name="Text Placeholder 3">
            <a:extLst>
              <a:ext uri="{FF2B5EF4-FFF2-40B4-BE49-F238E27FC236}">
                <a16:creationId xmlns:a16="http://schemas.microsoft.com/office/drawing/2014/main" id="{10D4B922-0D84-FD45-8DAF-1503B9343433}"/>
              </a:ext>
            </a:extLst>
          </p:cNvPr>
          <p:cNvSpPr>
            <a:spLocks noGrp="1"/>
          </p:cNvSpPr>
          <p:nvPr>
            <p:ph type="body" sz="quarter" idx="10"/>
          </p:nvPr>
        </p:nvSpPr>
        <p:spPr/>
        <p:txBody>
          <a:bodyPr/>
          <a:lstStyle/>
          <a:p>
            <a:r>
              <a:rPr lang="en-GB" dirty="0"/>
              <a:t>More action is urgently needed</a:t>
            </a:r>
            <a:endParaRPr lang="en-US" dirty="0"/>
          </a:p>
        </p:txBody>
      </p:sp>
      <p:pic>
        <p:nvPicPr>
          <p:cNvPr id="10" name="Picture 9">
            <a:extLst>
              <a:ext uri="{FF2B5EF4-FFF2-40B4-BE49-F238E27FC236}">
                <a16:creationId xmlns:a16="http://schemas.microsoft.com/office/drawing/2014/main" id="{38848605-3356-444E-AAEE-68A8561A87D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2572" y="1240734"/>
            <a:ext cx="2090960" cy="2006048"/>
          </a:xfrm>
          <a:prstGeom prst="rect">
            <a:avLst/>
          </a:prstGeom>
        </p:spPr>
      </p:pic>
    </p:spTree>
    <p:extLst>
      <p:ext uri="{BB962C8B-B14F-4D97-AF65-F5344CB8AC3E}">
        <p14:creationId xmlns:p14="http://schemas.microsoft.com/office/powerpoint/2010/main" val="391941649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BBFD6B7-AE03-0C48-8204-C0ED4DE25B9C}"/>
              </a:ext>
            </a:extLst>
          </p:cNvPr>
          <p:cNvSpPr>
            <a:spLocks noGrp="1"/>
          </p:cNvSpPr>
          <p:nvPr>
            <p:ph type="body" sz="quarter" idx="13"/>
          </p:nvPr>
        </p:nvSpPr>
        <p:spPr/>
        <p:txBody>
          <a:bodyPr/>
          <a:lstStyle/>
          <a:p>
            <a:r>
              <a:rPr lang="en-GB" dirty="0"/>
              <a:t>Changes since the 2007 Second Expert Report</a:t>
            </a:r>
          </a:p>
        </p:txBody>
      </p:sp>
    </p:spTree>
    <p:extLst>
      <p:ext uri="{BB962C8B-B14F-4D97-AF65-F5344CB8AC3E}">
        <p14:creationId xmlns:p14="http://schemas.microsoft.com/office/powerpoint/2010/main" val="118569305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61195F2-4A8E-4045-B45C-06BFF4178500}"/>
              </a:ext>
            </a:extLst>
          </p:cNvPr>
          <p:cNvSpPr>
            <a:spLocks noGrp="1"/>
          </p:cNvSpPr>
          <p:nvPr>
            <p:ph type="body" sz="quarter" idx="11"/>
          </p:nvPr>
        </p:nvSpPr>
        <p:spPr>
          <a:xfrm>
            <a:off x="401219" y="1088483"/>
            <a:ext cx="8347494" cy="4883736"/>
          </a:xfrm>
        </p:spPr>
        <p:txBody>
          <a:bodyPr/>
          <a:lstStyle/>
          <a:p>
            <a:r>
              <a:rPr lang="en-GB" sz="2200" b="0" dirty="0"/>
              <a:t>The Recommendations are </a:t>
            </a:r>
            <a:r>
              <a:rPr lang="en-GB" sz="2200" dirty="0"/>
              <a:t>similar</a:t>
            </a:r>
            <a:r>
              <a:rPr lang="en-GB" sz="2200" b="0" dirty="0"/>
              <a:t> to those in the 2007 Report.  Consistency </a:t>
            </a:r>
            <a:r>
              <a:rPr lang="en-GB" sz="2200" dirty="0"/>
              <a:t>increases confidence </a:t>
            </a:r>
            <a:r>
              <a:rPr lang="en-GB" sz="2200" b="0" dirty="0"/>
              <a:t>in evidence base, with an important </a:t>
            </a:r>
            <a:r>
              <a:rPr lang="en-GB" sz="2200" dirty="0"/>
              <a:t>shift in emphasis</a:t>
            </a:r>
            <a:r>
              <a:rPr lang="en-GB" sz="2200" b="0" dirty="0"/>
              <a:t>.</a:t>
            </a:r>
            <a:br>
              <a:rPr lang="en-GB" sz="2200" b="0" dirty="0"/>
            </a:br>
            <a:endParaRPr lang="en-GB" sz="2200" b="0" dirty="0"/>
          </a:p>
          <a:p>
            <a:r>
              <a:rPr lang="en-GB" sz="2200" b="0" dirty="0"/>
              <a:t>Increasingly unlikely that specific foods, nutrients or other components of foods are major factors.</a:t>
            </a:r>
            <a:br>
              <a:rPr lang="en-GB" sz="2200" b="0" dirty="0"/>
            </a:br>
            <a:endParaRPr lang="en-GB" sz="2200" b="0" dirty="0"/>
          </a:p>
          <a:p>
            <a:r>
              <a:rPr lang="en-GB" sz="2200" b="0" dirty="0"/>
              <a:t>Different </a:t>
            </a:r>
            <a:r>
              <a:rPr lang="en-GB" sz="2200" dirty="0"/>
              <a:t>patterns of diet and physical activity </a:t>
            </a:r>
            <a:r>
              <a:rPr lang="en-GB" sz="2200" b="0" dirty="0"/>
              <a:t>combine to create a metabolic state that is more, or less, conducive to the cancer development.</a:t>
            </a:r>
            <a:br>
              <a:rPr lang="en-GB" sz="2200" b="0" dirty="0"/>
            </a:br>
            <a:endParaRPr lang="en-GB" sz="2200" b="0" dirty="0"/>
          </a:p>
          <a:p>
            <a:r>
              <a:rPr lang="en-GB" sz="2200" b="0" dirty="0"/>
              <a:t>Most benefit is likely to be gained by viewing the Recommendations as a </a:t>
            </a:r>
            <a:r>
              <a:rPr lang="en-GB" sz="2200" dirty="0"/>
              <a:t>overall ‘package’</a:t>
            </a:r>
            <a:r>
              <a:rPr lang="en-GB" sz="2200" b="0" dirty="0"/>
              <a:t>.</a:t>
            </a:r>
          </a:p>
        </p:txBody>
      </p:sp>
      <p:sp>
        <p:nvSpPr>
          <p:cNvPr id="2" name="Text Placeholder 1">
            <a:extLst>
              <a:ext uri="{FF2B5EF4-FFF2-40B4-BE49-F238E27FC236}">
                <a16:creationId xmlns:a16="http://schemas.microsoft.com/office/drawing/2014/main" id="{99270476-9C4C-7C43-9212-C1EDA5CB7C24}"/>
              </a:ext>
            </a:extLst>
          </p:cNvPr>
          <p:cNvSpPr>
            <a:spLocks noGrp="1"/>
          </p:cNvSpPr>
          <p:nvPr>
            <p:ph type="body" sz="quarter" idx="10"/>
          </p:nvPr>
        </p:nvSpPr>
        <p:spPr/>
        <p:txBody>
          <a:bodyPr>
            <a:normAutofit/>
          </a:bodyPr>
          <a:lstStyle/>
          <a:p>
            <a:r>
              <a:rPr lang="en-US" sz="2900" dirty="0"/>
              <a:t>Changes since the 2007 Second Expert Report</a:t>
            </a:r>
          </a:p>
        </p:txBody>
      </p:sp>
    </p:spTree>
    <p:extLst>
      <p:ext uri="{BB962C8B-B14F-4D97-AF65-F5344CB8AC3E}">
        <p14:creationId xmlns:p14="http://schemas.microsoft.com/office/powerpoint/2010/main" val="67099675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317AE81-DC2C-5A41-BF83-34BCA543D137}"/>
              </a:ext>
            </a:extLst>
          </p:cNvPr>
          <p:cNvSpPr>
            <a:spLocks noGrp="1"/>
          </p:cNvSpPr>
          <p:nvPr>
            <p:ph type="body" sz="quarter" idx="11"/>
          </p:nvPr>
        </p:nvSpPr>
        <p:spPr>
          <a:xfrm>
            <a:off x="395537" y="1101565"/>
            <a:ext cx="8353177" cy="4201406"/>
          </a:xfrm>
        </p:spPr>
        <p:txBody>
          <a:bodyPr/>
          <a:lstStyle/>
          <a:p>
            <a:r>
              <a:rPr lang="en-GB" sz="2200" b="0" dirty="0"/>
              <a:t>Growth in the amount of high-quality data allowing </a:t>
            </a:r>
            <a:r>
              <a:rPr lang="en-GB" sz="2200" dirty="0"/>
              <a:t>sophisticated analyses</a:t>
            </a:r>
            <a:r>
              <a:rPr lang="en-GB" sz="2200" b="0" dirty="0"/>
              <a:t> of cancer risk </a:t>
            </a:r>
            <a:r>
              <a:rPr lang="en-GB" sz="2200" dirty="0"/>
              <a:t>by level of exposure</a:t>
            </a:r>
            <a:r>
              <a:rPr lang="en-GB" sz="2200" b="0" dirty="0"/>
              <a:t> </a:t>
            </a:r>
            <a:r>
              <a:rPr lang="en-GB" sz="2200" dirty="0"/>
              <a:t>and cancer subtypes:</a:t>
            </a:r>
            <a:br>
              <a:rPr lang="en-GB" sz="2200" b="0" dirty="0"/>
            </a:br>
            <a:endParaRPr lang="en-GB" sz="2200" b="0" dirty="0"/>
          </a:p>
          <a:p>
            <a:r>
              <a:rPr lang="en-GB" sz="2200" b="0" dirty="0"/>
              <a:t>Influence of </a:t>
            </a:r>
            <a:r>
              <a:rPr lang="en-GB" sz="2200" dirty="0"/>
              <a:t>height</a:t>
            </a:r>
            <a:r>
              <a:rPr lang="en-GB" sz="2200" b="0" dirty="0"/>
              <a:t> on cancer risk has become </a:t>
            </a:r>
            <a:r>
              <a:rPr lang="en-GB" sz="2200" dirty="0"/>
              <a:t>more apparent</a:t>
            </a:r>
            <a:r>
              <a:rPr lang="en-GB" sz="2200" b="0" dirty="0"/>
              <a:t>.</a:t>
            </a:r>
            <a:br>
              <a:rPr lang="en-GB" sz="2200" b="0" dirty="0"/>
            </a:br>
            <a:endParaRPr lang="en-GB" sz="2200" b="0" dirty="0"/>
          </a:p>
          <a:p>
            <a:r>
              <a:rPr lang="en-GB" sz="2200" b="0" dirty="0"/>
              <a:t>Importance of </a:t>
            </a:r>
            <a:r>
              <a:rPr lang="en-GB" sz="2200" dirty="0"/>
              <a:t>the life course </a:t>
            </a:r>
            <a:r>
              <a:rPr lang="en-GB" sz="2200" b="0" dirty="0"/>
              <a:t>in general is </a:t>
            </a:r>
            <a:r>
              <a:rPr lang="en-GB" sz="2200" dirty="0"/>
              <a:t>emerging more strongly</a:t>
            </a:r>
            <a:r>
              <a:rPr lang="en-GB" sz="2200" b="0" dirty="0"/>
              <a:t>.</a:t>
            </a:r>
            <a:br>
              <a:rPr lang="en-GB" sz="2200" b="0" dirty="0"/>
            </a:br>
            <a:endParaRPr lang="en-GB" sz="2200" b="0" dirty="0"/>
          </a:p>
          <a:p>
            <a:r>
              <a:rPr lang="en-GB" sz="2200" b="0" dirty="0"/>
              <a:t>Evidence on </a:t>
            </a:r>
            <a:r>
              <a:rPr lang="en-GB" sz="2200" dirty="0"/>
              <a:t>cancer survivors </a:t>
            </a:r>
            <a:r>
              <a:rPr lang="en-GB" sz="2200" b="0" dirty="0"/>
              <a:t>is accumulating, though still at </a:t>
            </a:r>
            <a:r>
              <a:rPr lang="en-GB" sz="2200" dirty="0"/>
              <a:t>early stage</a:t>
            </a:r>
            <a:r>
              <a:rPr lang="en-GB" sz="2200" b="0" dirty="0"/>
              <a:t>.</a:t>
            </a:r>
          </a:p>
        </p:txBody>
      </p:sp>
      <p:sp>
        <p:nvSpPr>
          <p:cNvPr id="2" name="Text Placeholder 1">
            <a:extLst>
              <a:ext uri="{FF2B5EF4-FFF2-40B4-BE49-F238E27FC236}">
                <a16:creationId xmlns:a16="http://schemas.microsoft.com/office/drawing/2014/main" id="{A093E264-0B65-9243-907B-C049D8D9E27F}"/>
              </a:ext>
            </a:extLst>
          </p:cNvPr>
          <p:cNvSpPr>
            <a:spLocks noGrp="1"/>
          </p:cNvSpPr>
          <p:nvPr>
            <p:ph type="body" sz="quarter" idx="10"/>
          </p:nvPr>
        </p:nvSpPr>
        <p:spPr>
          <a:xfrm>
            <a:off x="401218" y="300676"/>
            <a:ext cx="8347496" cy="575717"/>
          </a:xfrm>
        </p:spPr>
        <p:txBody>
          <a:bodyPr>
            <a:normAutofit/>
          </a:bodyPr>
          <a:lstStyle/>
          <a:p>
            <a:r>
              <a:rPr lang="en-US" sz="2900" dirty="0"/>
              <a:t>Changes since 2007 – Emerging evidence</a:t>
            </a:r>
          </a:p>
        </p:txBody>
      </p:sp>
    </p:spTree>
    <p:extLst>
      <p:ext uri="{BB962C8B-B14F-4D97-AF65-F5344CB8AC3E}">
        <p14:creationId xmlns:p14="http://schemas.microsoft.com/office/powerpoint/2010/main" val="10945314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503567B-B8CC-C24D-AAE3-3E1A717647E0}"/>
              </a:ext>
            </a:extLst>
          </p:cNvPr>
          <p:cNvSpPr>
            <a:spLocks noGrp="1"/>
          </p:cNvSpPr>
          <p:nvPr>
            <p:ph type="body" sz="quarter" idx="13"/>
          </p:nvPr>
        </p:nvSpPr>
        <p:spPr/>
        <p:txBody>
          <a:bodyPr/>
          <a:lstStyle/>
          <a:p>
            <a:r>
              <a:rPr lang="en-US" dirty="0"/>
              <a:t>Future research directions</a:t>
            </a:r>
          </a:p>
        </p:txBody>
      </p:sp>
    </p:spTree>
    <p:extLst>
      <p:ext uri="{BB962C8B-B14F-4D97-AF65-F5344CB8AC3E}">
        <p14:creationId xmlns:p14="http://schemas.microsoft.com/office/powerpoint/2010/main" val="362878316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6F1DD4E-B942-634B-9720-68982E7FC2EB}"/>
              </a:ext>
            </a:extLst>
          </p:cNvPr>
          <p:cNvSpPr>
            <a:spLocks noGrp="1"/>
          </p:cNvSpPr>
          <p:nvPr>
            <p:ph type="body" sz="quarter" idx="11"/>
          </p:nvPr>
        </p:nvSpPr>
        <p:spPr>
          <a:xfrm>
            <a:off x="288716" y="876393"/>
            <a:ext cx="8572499" cy="5099864"/>
          </a:xfrm>
        </p:spPr>
        <p:txBody>
          <a:bodyPr/>
          <a:lstStyle/>
          <a:p>
            <a:pPr marL="0" indent="0">
              <a:buNone/>
            </a:pPr>
            <a:endParaRPr lang="en-US" sz="2400" b="0" dirty="0"/>
          </a:p>
          <a:p>
            <a:r>
              <a:rPr lang="en-US" sz="2400" dirty="0">
                <a:solidFill>
                  <a:schemeClr val="tx2"/>
                </a:solidFill>
              </a:rPr>
              <a:t>Biological mechanisms </a:t>
            </a:r>
            <a:r>
              <a:rPr lang="en-US" sz="2400" b="0" dirty="0"/>
              <a:t>by which diet, nutrition and physical activity affect cancer processes</a:t>
            </a:r>
          </a:p>
          <a:p>
            <a:r>
              <a:rPr lang="en-US" sz="2400" b="0" dirty="0"/>
              <a:t>Impact of diet, nutrition and physical activity throughout the </a:t>
            </a:r>
            <a:r>
              <a:rPr lang="en-US" sz="2400" dirty="0">
                <a:solidFill>
                  <a:schemeClr val="tx2"/>
                </a:solidFill>
              </a:rPr>
              <a:t>life course </a:t>
            </a:r>
            <a:r>
              <a:rPr lang="en-US" sz="2400" b="0" dirty="0"/>
              <a:t>on cancer risk </a:t>
            </a:r>
          </a:p>
          <a:p>
            <a:r>
              <a:rPr lang="en-US" sz="2400" b="0" dirty="0"/>
              <a:t>Better </a:t>
            </a:r>
            <a:r>
              <a:rPr lang="en-US" sz="2400" b="0" dirty="0" err="1"/>
              <a:t>characterisation</a:t>
            </a:r>
            <a:r>
              <a:rPr lang="en-US" sz="2400" b="0" dirty="0"/>
              <a:t> of diet, nutrition, body composition and physical activity </a:t>
            </a:r>
            <a:r>
              <a:rPr lang="en-US" sz="2400" dirty="0">
                <a:solidFill>
                  <a:schemeClr val="tx2"/>
                </a:solidFill>
              </a:rPr>
              <a:t>exposures</a:t>
            </a:r>
            <a:r>
              <a:rPr lang="en-US" sz="2400" b="0" dirty="0"/>
              <a:t> </a:t>
            </a:r>
            <a:r>
              <a:rPr lang="en-US" sz="2400" dirty="0"/>
              <a:t> </a:t>
            </a:r>
          </a:p>
          <a:p>
            <a:r>
              <a:rPr lang="en-US" sz="2400" b="0" dirty="0"/>
              <a:t>Better </a:t>
            </a:r>
            <a:r>
              <a:rPr lang="en-US" sz="2400" b="0" dirty="0" err="1"/>
              <a:t>characterisation</a:t>
            </a:r>
            <a:r>
              <a:rPr lang="en-US" sz="2400" b="0" dirty="0"/>
              <a:t> of cancer-related </a:t>
            </a:r>
            <a:r>
              <a:rPr lang="en-US" sz="2400" dirty="0">
                <a:solidFill>
                  <a:schemeClr val="tx2"/>
                </a:solidFill>
              </a:rPr>
              <a:t>outcomes</a:t>
            </a:r>
            <a:r>
              <a:rPr lang="en-US" sz="2400" dirty="0"/>
              <a:t> </a:t>
            </a:r>
          </a:p>
          <a:p>
            <a:r>
              <a:rPr lang="en-US" sz="2400" b="0" dirty="0"/>
              <a:t>Stronger evidence for the impact of diet, nutrition and physical activity on outcomes in </a:t>
            </a:r>
            <a:r>
              <a:rPr lang="en-US" sz="2400" dirty="0">
                <a:solidFill>
                  <a:schemeClr val="tx2"/>
                </a:solidFill>
              </a:rPr>
              <a:t>cancer survivors </a:t>
            </a:r>
          </a:p>
          <a:p>
            <a:r>
              <a:rPr lang="en-US" sz="2400" dirty="0">
                <a:solidFill>
                  <a:schemeClr val="tx2"/>
                </a:solidFill>
              </a:rPr>
              <a:t>Globally representative </a:t>
            </a:r>
            <a:r>
              <a:rPr lang="en-US" sz="2400" b="0" dirty="0"/>
              <a:t>research on specific exposures and cancer </a:t>
            </a:r>
          </a:p>
          <a:p>
            <a:endParaRPr lang="en-US" dirty="0"/>
          </a:p>
        </p:txBody>
      </p:sp>
      <p:sp>
        <p:nvSpPr>
          <p:cNvPr id="4" name="Text Placeholder 3">
            <a:extLst>
              <a:ext uri="{FF2B5EF4-FFF2-40B4-BE49-F238E27FC236}">
                <a16:creationId xmlns:a16="http://schemas.microsoft.com/office/drawing/2014/main" id="{F5A5E45F-8020-C041-9A43-2576640EDFFF}"/>
              </a:ext>
            </a:extLst>
          </p:cNvPr>
          <p:cNvSpPr>
            <a:spLocks noGrp="1"/>
          </p:cNvSpPr>
          <p:nvPr>
            <p:ph type="body" sz="quarter" idx="10"/>
          </p:nvPr>
        </p:nvSpPr>
        <p:spPr/>
        <p:txBody>
          <a:bodyPr/>
          <a:lstStyle/>
          <a:p>
            <a:r>
              <a:rPr lang="en-US" dirty="0"/>
              <a:t>Future research directions – Overview</a:t>
            </a:r>
          </a:p>
        </p:txBody>
      </p:sp>
      <p:sp>
        <p:nvSpPr>
          <p:cNvPr id="6" name="TextBox 5">
            <a:extLst>
              <a:ext uri="{FF2B5EF4-FFF2-40B4-BE49-F238E27FC236}">
                <a16:creationId xmlns:a16="http://schemas.microsoft.com/office/drawing/2014/main" id="{3931C1AC-3FBE-8A49-9544-A4FF261292C5}"/>
              </a:ext>
            </a:extLst>
          </p:cNvPr>
          <p:cNvSpPr txBox="1"/>
          <p:nvPr/>
        </p:nvSpPr>
        <p:spPr>
          <a:xfrm>
            <a:off x="2739820" y="6148507"/>
            <a:ext cx="3698624" cy="308277"/>
          </a:xfrm>
          <a:prstGeom prst="rect">
            <a:avLst/>
          </a:prstGeom>
        </p:spPr>
        <p:txBody>
          <a:bodyPr wrap="square" rtlCol="0">
            <a:noAutofit/>
          </a:bodyPr>
          <a:lstStyle/>
          <a:p>
            <a:pPr algn="ctr">
              <a:spcAft>
                <a:spcPts val="600"/>
              </a:spcAft>
            </a:pPr>
            <a:r>
              <a:rPr lang="en-US" sz="1600"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sz="16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/future-research-directions</a:t>
            </a:r>
          </a:p>
        </p:txBody>
      </p:sp>
    </p:spTree>
    <p:extLst>
      <p:ext uri="{BB962C8B-B14F-4D97-AF65-F5344CB8AC3E}">
        <p14:creationId xmlns:p14="http://schemas.microsoft.com/office/powerpoint/2010/main" val="34326984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E982973D-4B9B-C84F-AF7B-F8EEAC45B346}"/>
              </a:ext>
            </a:extLst>
          </p:cNvPr>
          <p:cNvSpPr>
            <a:spLocks noGrp="1"/>
          </p:cNvSpPr>
          <p:nvPr>
            <p:ph type="body" sz="quarter" idx="12"/>
          </p:nvPr>
        </p:nvSpPr>
        <p:spPr/>
        <p:txBody>
          <a:bodyPr>
            <a:normAutofit/>
          </a:bodyPr>
          <a:lstStyle/>
          <a:p>
            <a:r>
              <a:rPr lang="en-US" sz="2800" b="1" dirty="0"/>
              <a:t>Who is involved?</a:t>
            </a:r>
          </a:p>
        </p:txBody>
      </p:sp>
      <p:sp>
        <p:nvSpPr>
          <p:cNvPr id="2" name="Text Placeholder 1">
            <a:extLst>
              <a:ext uri="{FF2B5EF4-FFF2-40B4-BE49-F238E27FC236}">
                <a16:creationId xmlns:a16="http://schemas.microsoft.com/office/drawing/2014/main" id="{AECD0036-511D-8D42-A4FC-DE30EFBE8EC2}"/>
              </a:ext>
            </a:extLst>
          </p:cNvPr>
          <p:cNvSpPr>
            <a:spLocks noGrp="1"/>
          </p:cNvSpPr>
          <p:nvPr>
            <p:ph type="body" sz="quarter" idx="10"/>
          </p:nvPr>
        </p:nvSpPr>
        <p:spPr/>
        <p:txBody>
          <a:bodyPr>
            <a:normAutofit/>
          </a:bodyPr>
          <a:lstStyle/>
          <a:p>
            <a:r>
              <a:rPr lang="en-US" sz="2800" dirty="0"/>
              <a:t>The Continuous Update Project (CUP) </a:t>
            </a:r>
          </a:p>
        </p:txBody>
      </p:sp>
      <p:graphicFrame>
        <p:nvGraphicFramePr>
          <p:cNvPr id="4" name="Content Placeholder 4">
            <a:extLst>
              <a:ext uri="{FF2B5EF4-FFF2-40B4-BE49-F238E27FC236}">
                <a16:creationId xmlns:a16="http://schemas.microsoft.com/office/drawing/2014/main" id="{C390A136-1564-6945-AB79-F18BC856805F}"/>
              </a:ext>
            </a:extLst>
          </p:cNvPr>
          <p:cNvGraphicFramePr>
            <a:graphicFrameLocks/>
          </p:cNvGraphicFramePr>
          <p:nvPr>
            <p:extLst/>
          </p:nvPr>
        </p:nvGraphicFramePr>
        <p:xfrm>
          <a:off x="244930" y="1145113"/>
          <a:ext cx="8899070" cy="46488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701814CE-9FAA-CF4F-9064-3CF9E62FA5BB}"/>
              </a:ext>
            </a:extLst>
          </p:cNvPr>
          <p:cNvSpPr txBox="1"/>
          <p:nvPr/>
        </p:nvSpPr>
        <p:spPr>
          <a:xfrm>
            <a:off x="2811452" y="6142229"/>
            <a:ext cx="3527028" cy="415339"/>
          </a:xfrm>
          <a:prstGeom prst="rect">
            <a:avLst/>
          </a:prstGeom>
        </p:spPr>
        <p:txBody>
          <a:bodyPr wrap="square" rtlCol="0">
            <a:noAutofit/>
          </a:bodyPr>
          <a:lstStyle/>
          <a:p>
            <a:pPr algn="ctr">
              <a:spcAft>
                <a:spcPts val="600"/>
              </a:spcAft>
            </a:pPr>
            <a:r>
              <a:rPr lang="en-US"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/about-the-report</a:t>
            </a:r>
          </a:p>
        </p:txBody>
      </p:sp>
    </p:spTree>
    <p:extLst>
      <p:ext uri="{BB962C8B-B14F-4D97-AF65-F5344CB8AC3E}">
        <p14:creationId xmlns:p14="http://schemas.microsoft.com/office/powerpoint/2010/main" val="51171144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477D81F-27E7-B140-9E4A-CE444AFC8EAE}"/>
              </a:ext>
            </a:extLst>
          </p:cNvPr>
          <p:cNvSpPr>
            <a:spLocks noGrp="1"/>
          </p:cNvSpPr>
          <p:nvPr>
            <p:ph type="body" sz="quarter" idx="10"/>
          </p:nvPr>
        </p:nvSpPr>
        <p:spPr/>
        <p:txBody>
          <a:bodyPr/>
          <a:lstStyle/>
          <a:p>
            <a:r>
              <a:rPr lang="en-US" dirty="0"/>
              <a:t>Future research directions – Mechanisms</a:t>
            </a:r>
          </a:p>
        </p:txBody>
      </p:sp>
      <p:sp>
        <p:nvSpPr>
          <p:cNvPr id="4" name="Rectangle 3">
            <a:extLst>
              <a:ext uri="{FF2B5EF4-FFF2-40B4-BE49-F238E27FC236}">
                <a16:creationId xmlns:a16="http://schemas.microsoft.com/office/drawing/2014/main" id="{C9C590B2-05F0-D14A-8419-BAE3283A2583}"/>
              </a:ext>
            </a:extLst>
          </p:cNvPr>
          <p:cNvSpPr/>
          <p:nvPr/>
        </p:nvSpPr>
        <p:spPr>
          <a:xfrm>
            <a:off x="401218" y="1152939"/>
            <a:ext cx="8347496" cy="4770537"/>
          </a:xfrm>
          <a:prstGeom prst="rect">
            <a:avLst/>
          </a:prstGeom>
        </p:spPr>
        <p:txBody>
          <a:bodyPr wrap="square">
            <a:spAutoFit/>
          </a:bodyPr>
          <a:lstStyle/>
          <a:p>
            <a:r>
              <a:rPr lang="en-US" sz="2400" b="1" dirty="0">
                <a:solidFill>
                  <a:srgbClr val="464646"/>
                </a:solidFill>
              </a:rPr>
              <a:t>Biological mechanisms by which diet, nutrition and physical activity affect cancer processes:</a:t>
            </a:r>
            <a:br>
              <a:rPr lang="en-US" sz="2400" b="1" dirty="0">
                <a:solidFill>
                  <a:srgbClr val="464646"/>
                </a:solidFill>
              </a:rPr>
            </a:br>
            <a:endParaRPr lang="en-US" sz="2400" b="1" dirty="0">
              <a:solidFill>
                <a:srgbClr val="464646"/>
              </a:solidFill>
            </a:endParaRPr>
          </a:p>
          <a:p>
            <a:pPr marL="742950" lvl="1" indent="-285750">
              <a:buClr>
                <a:schemeClr val="accent1"/>
              </a:buClr>
              <a:buFont typeface="Arial" panose="020B0604020202020204" pitchFamily="34" charset="0"/>
              <a:buChar char="•"/>
            </a:pPr>
            <a:r>
              <a:rPr lang="en-US" sz="2400" dirty="0">
                <a:solidFill>
                  <a:srgbClr val="464646"/>
                </a:solidFill>
              </a:rPr>
              <a:t>Relatively little research on biological mechanisms so far.</a:t>
            </a:r>
          </a:p>
          <a:p>
            <a:pPr marL="285750" indent="-285750">
              <a:buClr>
                <a:schemeClr val="accent1"/>
              </a:buClr>
              <a:buFont typeface="Arial" panose="020B0604020202020204" pitchFamily="34" charset="0"/>
              <a:buChar char="•"/>
            </a:pPr>
            <a:endParaRPr lang="en-US" sz="2400" dirty="0">
              <a:solidFill>
                <a:srgbClr val="464646"/>
              </a:solidFill>
            </a:endParaRPr>
          </a:p>
          <a:p>
            <a:pPr marL="742950" lvl="1" indent="-285750">
              <a:buClr>
                <a:schemeClr val="accent1"/>
              </a:buClr>
              <a:buFont typeface="Arial" panose="020B0604020202020204" pitchFamily="34" charset="0"/>
              <a:buChar char="•"/>
            </a:pPr>
            <a:r>
              <a:rPr lang="en-US" sz="2400" dirty="0">
                <a:solidFill>
                  <a:srgbClr val="464646"/>
                </a:solidFill>
              </a:rPr>
              <a:t>Impact of diet, nutrition and body composition on </a:t>
            </a:r>
            <a:r>
              <a:rPr lang="en-US" sz="2400" b="1" dirty="0" err="1">
                <a:solidFill>
                  <a:srgbClr val="464646"/>
                </a:solidFill>
              </a:rPr>
              <a:t>tumour</a:t>
            </a:r>
            <a:r>
              <a:rPr lang="en-US" sz="2400" b="1" dirty="0">
                <a:solidFill>
                  <a:srgbClr val="464646"/>
                </a:solidFill>
              </a:rPr>
              <a:t> microenvironment</a:t>
            </a:r>
            <a:r>
              <a:rPr lang="en-US" sz="2400" dirty="0">
                <a:solidFill>
                  <a:srgbClr val="464646"/>
                </a:solidFill>
              </a:rPr>
              <a:t>. </a:t>
            </a:r>
          </a:p>
          <a:p>
            <a:pPr marL="742950" lvl="1" indent="-285750">
              <a:buClr>
                <a:schemeClr val="accent1"/>
              </a:buClr>
              <a:buFont typeface="Arial" panose="020B0604020202020204" pitchFamily="34" charset="0"/>
              <a:buChar char="•"/>
            </a:pPr>
            <a:endParaRPr lang="en-US" sz="2400" dirty="0">
              <a:solidFill>
                <a:srgbClr val="464646"/>
              </a:solidFill>
            </a:endParaRPr>
          </a:p>
          <a:p>
            <a:pPr marL="742950" lvl="1" indent="-285750">
              <a:buClr>
                <a:schemeClr val="accent1"/>
              </a:buClr>
              <a:buFont typeface="Arial" panose="020B0604020202020204" pitchFamily="34" charset="0"/>
              <a:buChar char="•"/>
            </a:pPr>
            <a:r>
              <a:rPr lang="en-US" sz="2400" dirty="0">
                <a:solidFill>
                  <a:srgbClr val="464646"/>
                </a:solidFill>
              </a:rPr>
              <a:t>Opportunities to reveal </a:t>
            </a:r>
            <a:r>
              <a:rPr lang="en-US" sz="2400" b="1" dirty="0">
                <a:solidFill>
                  <a:srgbClr val="464646"/>
                </a:solidFill>
              </a:rPr>
              <a:t>mechanisms </a:t>
            </a:r>
            <a:r>
              <a:rPr lang="en-US" sz="2400" dirty="0">
                <a:solidFill>
                  <a:srgbClr val="464646"/>
                </a:solidFill>
              </a:rPr>
              <a:t>by which diet and nutrition can both </a:t>
            </a:r>
            <a:r>
              <a:rPr lang="en-US" sz="2400" b="1" dirty="0">
                <a:solidFill>
                  <a:srgbClr val="464646"/>
                </a:solidFill>
              </a:rPr>
              <a:t>potentiate </a:t>
            </a:r>
            <a:r>
              <a:rPr lang="en-US" sz="2400" dirty="0">
                <a:solidFill>
                  <a:srgbClr val="464646"/>
                </a:solidFill>
              </a:rPr>
              <a:t>and </a:t>
            </a:r>
            <a:r>
              <a:rPr lang="en-US" sz="2400" b="1" dirty="0">
                <a:solidFill>
                  <a:srgbClr val="464646"/>
                </a:solidFill>
              </a:rPr>
              <a:t>prevent</a:t>
            </a:r>
            <a:r>
              <a:rPr lang="en-US" sz="2400" dirty="0">
                <a:solidFill>
                  <a:srgbClr val="464646"/>
                </a:solidFill>
              </a:rPr>
              <a:t> the cancer development.</a:t>
            </a:r>
          </a:p>
          <a:p>
            <a:pPr marL="342900" indent="-342900" algn="just">
              <a:buFont typeface="Wingdings" charset="2"/>
              <a:buChar char="v"/>
            </a:pPr>
            <a:endParaRPr lang="en-US" sz="1600" dirty="0">
              <a:solidFill>
                <a:schemeClr val="tx2"/>
              </a:solidFill>
            </a:endParaRPr>
          </a:p>
        </p:txBody>
      </p:sp>
      <p:sp>
        <p:nvSpPr>
          <p:cNvPr id="7" name="TextBox 6">
            <a:extLst>
              <a:ext uri="{FF2B5EF4-FFF2-40B4-BE49-F238E27FC236}">
                <a16:creationId xmlns:a16="http://schemas.microsoft.com/office/drawing/2014/main" id="{3931C1AC-3FBE-8A49-9544-A4FF261292C5}"/>
              </a:ext>
            </a:extLst>
          </p:cNvPr>
          <p:cNvSpPr txBox="1"/>
          <p:nvPr/>
        </p:nvSpPr>
        <p:spPr>
          <a:xfrm>
            <a:off x="2739820" y="6148507"/>
            <a:ext cx="3698624" cy="308277"/>
          </a:xfrm>
          <a:prstGeom prst="rect">
            <a:avLst/>
          </a:prstGeom>
        </p:spPr>
        <p:txBody>
          <a:bodyPr wrap="square" rtlCol="0">
            <a:noAutofit/>
          </a:bodyPr>
          <a:lstStyle/>
          <a:p>
            <a:pPr algn="ctr">
              <a:spcAft>
                <a:spcPts val="600"/>
              </a:spcAft>
            </a:pPr>
            <a:r>
              <a:rPr lang="en-US" sz="1600"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sz="16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/future-research-directions</a:t>
            </a:r>
          </a:p>
        </p:txBody>
      </p:sp>
    </p:spTree>
    <p:extLst>
      <p:ext uri="{BB962C8B-B14F-4D97-AF65-F5344CB8AC3E}">
        <p14:creationId xmlns:p14="http://schemas.microsoft.com/office/powerpoint/2010/main" val="51201628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ABCE074-D52D-9741-B642-E4FDA3424753}"/>
              </a:ext>
            </a:extLst>
          </p:cNvPr>
          <p:cNvSpPr>
            <a:spLocks noGrp="1"/>
          </p:cNvSpPr>
          <p:nvPr>
            <p:ph type="body" sz="quarter" idx="10"/>
          </p:nvPr>
        </p:nvSpPr>
        <p:spPr/>
        <p:txBody>
          <a:bodyPr/>
          <a:lstStyle/>
          <a:p>
            <a:r>
              <a:rPr lang="en-US" dirty="0"/>
              <a:t>Future research directions – Life course</a:t>
            </a:r>
          </a:p>
        </p:txBody>
      </p:sp>
      <p:sp>
        <p:nvSpPr>
          <p:cNvPr id="5" name="Rectangle 4">
            <a:extLst>
              <a:ext uri="{FF2B5EF4-FFF2-40B4-BE49-F238E27FC236}">
                <a16:creationId xmlns:a16="http://schemas.microsoft.com/office/drawing/2014/main" id="{FBBA68E0-CA4A-3847-AE8B-F376111B496C}"/>
              </a:ext>
            </a:extLst>
          </p:cNvPr>
          <p:cNvSpPr/>
          <p:nvPr/>
        </p:nvSpPr>
        <p:spPr>
          <a:xfrm>
            <a:off x="401219" y="1113183"/>
            <a:ext cx="8347494" cy="4493538"/>
          </a:xfrm>
          <a:prstGeom prst="rect">
            <a:avLst/>
          </a:prstGeom>
        </p:spPr>
        <p:txBody>
          <a:bodyPr wrap="square">
            <a:spAutoFit/>
          </a:bodyPr>
          <a:lstStyle/>
          <a:p>
            <a:pPr>
              <a:buClr>
                <a:schemeClr val="accent1"/>
              </a:buClr>
            </a:pPr>
            <a:r>
              <a:rPr lang="en-US" sz="2200" b="1" dirty="0">
                <a:solidFill>
                  <a:srgbClr val="464646"/>
                </a:solidFill>
              </a:rPr>
              <a:t>The impact of diet, nutrition and physical activity throughout the life course on cancer risk:</a:t>
            </a:r>
          </a:p>
          <a:p>
            <a:pPr marL="285750" indent="-285750">
              <a:buClr>
                <a:schemeClr val="accent1"/>
              </a:buClr>
              <a:buFont typeface="Arial" panose="020B0604020202020204" pitchFamily="34" charset="0"/>
              <a:buChar char="•"/>
            </a:pPr>
            <a:endParaRPr lang="en-US" sz="2200" dirty="0">
              <a:solidFill>
                <a:srgbClr val="464646"/>
              </a:solidFill>
            </a:endParaRPr>
          </a:p>
          <a:p>
            <a:pPr marL="285750" indent="-285750">
              <a:buClr>
                <a:schemeClr val="accent1"/>
              </a:buClr>
              <a:buFont typeface="Arial" panose="020B0604020202020204" pitchFamily="34" charset="0"/>
              <a:buChar char="•"/>
            </a:pPr>
            <a:r>
              <a:rPr lang="en-US" sz="2200" dirty="0">
                <a:solidFill>
                  <a:srgbClr val="464646"/>
                </a:solidFill>
              </a:rPr>
              <a:t>Risk of several adult cancers </a:t>
            </a:r>
            <a:r>
              <a:rPr lang="en-US" sz="2200" b="1" dirty="0">
                <a:solidFill>
                  <a:srgbClr val="464646"/>
                </a:solidFill>
              </a:rPr>
              <a:t>varies</a:t>
            </a:r>
            <a:r>
              <a:rPr lang="en-US" sz="2200" dirty="0">
                <a:solidFill>
                  <a:srgbClr val="464646"/>
                </a:solidFill>
              </a:rPr>
              <a:t> with </a:t>
            </a:r>
            <a:r>
              <a:rPr lang="en-US" sz="2200" b="1" dirty="0">
                <a:solidFill>
                  <a:srgbClr val="464646"/>
                </a:solidFill>
              </a:rPr>
              <a:t>markers of aspects of growth and development in early life </a:t>
            </a:r>
            <a:r>
              <a:rPr lang="en-US" sz="2200" dirty="0">
                <a:solidFill>
                  <a:srgbClr val="464646"/>
                </a:solidFill>
              </a:rPr>
              <a:t>and with </a:t>
            </a:r>
            <a:r>
              <a:rPr lang="en-US" sz="2200" b="1" dirty="0">
                <a:solidFill>
                  <a:srgbClr val="464646"/>
                </a:solidFill>
              </a:rPr>
              <a:t>body mass index (BMI) </a:t>
            </a:r>
            <a:r>
              <a:rPr lang="en-US" sz="2200" dirty="0">
                <a:solidFill>
                  <a:srgbClr val="464646"/>
                </a:solidFill>
              </a:rPr>
              <a:t>during or at end of childhood growth. </a:t>
            </a:r>
          </a:p>
          <a:p>
            <a:pPr marL="285750" indent="-285750">
              <a:buClr>
                <a:schemeClr val="accent1"/>
              </a:buClr>
              <a:buFont typeface="Arial" panose="020B0604020202020204" pitchFamily="34" charset="0"/>
              <a:buChar char="•"/>
            </a:pPr>
            <a:endParaRPr lang="en-US" sz="2200" dirty="0">
              <a:solidFill>
                <a:srgbClr val="464646"/>
              </a:solidFill>
            </a:endParaRPr>
          </a:p>
          <a:p>
            <a:pPr marL="285750" indent="-285750">
              <a:buClr>
                <a:schemeClr val="accent1"/>
              </a:buClr>
              <a:buFont typeface="Arial" panose="020B0604020202020204" pitchFamily="34" charset="0"/>
              <a:buChar char="•"/>
            </a:pPr>
            <a:r>
              <a:rPr lang="en-US" sz="2200" b="1" dirty="0">
                <a:solidFill>
                  <a:srgbClr val="464646"/>
                </a:solidFill>
              </a:rPr>
              <a:t>Nutritional factors </a:t>
            </a:r>
            <a:r>
              <a:rPr lang="en-US" sz="2200" dirty="0">
                <a:solidFill>
                  <a:srgbClr val="464646"/>
                </a:solidFill>
              </a:rPr>
              <a:t>are </a:t>
            </a:r>
            <a:r>
              <a:rPr lang="en-US" sz="2200" b="1" dirty="0">
                <a:solidFill>
                  <a:srgbClr val="464646"/>
                </a:solidFill>
              </a:rPr>
              <a:t>key determinants</a:t>
            </a:r>
            <a:r>
              <a:rPr lang="en-US" sz="2200" dirty="0">
                <a:solidFill>
                  <a:srgbClr val="464646"/>
                </a:solidFill>
              </a:rPr>
              <a:t> of patterns of growth </a:t>
            </a:r>
            <a:r>
              <a:rPr lang="en-US" sz="2200" b="1" dirty="0">
                <a:solidFill>
                  <a:srgbClr val="464646"/>
                </a:solidFill>
              </a:rPr>
              <a:t>from conception onwards</a:t>
            </a:r>
            <a:r>
              <a:rPr lang="en-US" sz="2200" dirty="0">
                <a:solidFill>
                  <a:srgbClr val="464646"/>
                </a:solidFill>
              </a:rPr>
              <a:t>. </a:t>
            </a:r>
          </a:p>
          <a:p>
            <a:pPr marL="285750" indent="-285750">
              <a:buClr>
                <a:schemeClr val="accent1"/>
              </a:buClr>
              <a:buFont typeface="Arial" panose="020B0604020202020204" pitchFamily="34" charset="0"/>
              <a:buChar char="•"/>
            </a:pPr>
            <a:endParaRPr lang="en-US" sz="2200" dirty="0">
              <a:solidFill>
                <a:srgbClr val="464646"/>
              </a:solidFill>
            </a:endParaRPr>
          </a:p>
          <a:p>
            <a:pPr marL="285750" indent="-285750">
              <a:buClr>
                <a:schemeClr val="accent1"/>
              </a:buClr>
              <a:buFont typeface="Arial" panose="020B0604020202020204" pitchFamily="34" charset="0"/>
              <a:buChar char="•"/>
            </a:pPr>
            <a:r>
              <a:rPr lang="en-US" sz="2200" b="1" dirty="0">
                <a:solidFill>
                  <a:srgbClr val="464646"/>
                </a:solidFill>
              </a:rPr>
              <a:t>Precise mechanisms </a:t>
            </a:r>
            <a:r>
              <a:rPr lang="en-US" sz="2200" dirty="0">
                <a:solidFill>
                  <a:srgbClr val="464646"/>
                </a:solidFill>
              </a:rPr>
              <a:t>through which nutritional factors influence growth and development, and their relation to later cancer risk, remain to be determined. </a:t>
            </a:r>
          </a:p>
        </p:txBody>
      </p:sp>
      <p:sp>
        <p:nvSpPr>
          <p:cNvPr id="7" name="TextBox 6">
            <a:extLst>
              <a:ext uri="{FF2B5EF4-FFF2-40B4-BE49-F238E27FC236}">
                <a16:creationId xmlns:a16="http://schemas.microsoft.com/office/drawing/2014/main" id="{3931C1AC-3FBE-8A49-9544-A4FF261292C5}"/>
              </a:ext>
            </a:extLst>
          </p:cNvPr>
          <p:cNvSpPr txBox="1"/>
          <p:nvPr/>
        </p:nvSpPr>
        <p:spPr>
          <a:xfrm>
            <a:off x="2739820" y="6148507"/>
            <a:ext cx="3698624" cy="308277"/>
          </a:xfrm>
          <a:prstGeom prst="rect">
            <a:avLst/>
          </a:prstGeom>
        </p:spPr>
        <p:txBody>
          <a:bodyPr wrap="square" rtlCol="0">
            <a:noAutofit/>
          </a:bodyPr>
          <a:lstStyle/>
          <a:p>
            <a:pPr algn="ctr">
              <a:spcAft>
                <a:spcPts val="600"/>
              </a:spcAft>
            </a:pPr>
            <a:r>
              <a:rPr lang="en-US" sz="1600"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sz="16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/future-research-directions</a:t>
            </a:r>
          </a:p>
        </p:txBody>
      </p:sp>
    </p:spTree>
    <p:extLst>
      <p:ext uri="{BB962C8B-B14F-4D97-AF65-F5344CB8AC3E}">
        <p14:creationId xmlns:p14="http://schemas.microsoft.com/office/powerpoint/2010/main" val="286463607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785062F-15D8-5E4D-B466-D8B54D304C98}"/>
              </a:ext>
            </a:extLst>
          </p:cNvPr>
          <p:cNvSpPr>
            <a:spLocks noGrp="1"/>
          </p:cNvSpPr>
          <p:nvPr>
            <p:ph type="body" sz="quarter" idx="10"/>
          </p:nvPr>
        </p:nvSpPr>
        <p:spPr/>
        <p:txBody>
          <a:bodyPr/>
          <a:lstStyle/>
          <a:p>
            <a:r>
              <a:rPr lang="en-US" dirty="0"/>
              <a:t>Future research directions – Exposures</a:t>
            </a:r>
          </a:p>
        </p:txBody>
      </p:sp>
      <p:sp>
        <p:nvSpPr>
          <p:cNvPr id="5" name="TextBox 4">
            <a:extLst>
              <a:ext uri="{FF2B5EF4-FFF2-40B4-BE49-F238E27FC236}">
                <a16:creationId xmlns:a16="http://schemas.microsoft.com/office/drawing/2014/main" id="{512E08E4-9734-7448-9566-E19C14A410AC}"/>
              </a:ext>
            </a:extLst>
          </p:cNvPr>
          <p:cNvSpPr txBox="1"/>
          <p:nvPr/>
        </p:nvSpPr>
        <p:spPr>
          <a:xfrm>
            <a:off x="401218" y="991891"/>
            <a:ext cx="8347496" cy="4708981"/>
          </a:xfrm>
          <a:prstGeom prst="rect">
            <a:avLst/>
          </a:prstGeom>
          <a:noFill/>
        </p:spPr>
        <p:txBody>
          <a:bodyPr wrap="square" rtlCol="0">
            <a:spAutoFit/>
          </a:bodyPr>
          <a:lstStyle/>
          <a:p>
            <a:pPr>
              <a:buClr>
                <a:schemeClr val="accent1"/>
              </a:buClr>
            </a:pPr>
            <a:r>
              <a:rPr lang="en-US" sz="2000" b="1" dirty="0">
                <a:solidFill>
                  <a:srgbClr val="464646"/>
                </a:solidFill>
              </a:rPr>
              <a:t>Better </a:t>
            </a:r>
            <a:r>
              <a:rPr lang="en-US" sz="2000" b="1" dirty="0" err="1">
                <a:solidFill>
                  <a:srgbClr val="464646"/>
                </a:solidFill>
              </a:rPr>
              <a:t>characterisation</a:t>
            </a:r>
            <a:r>
              <a:rPr lang="en-US" sz="2000" b="1" dirty="0">
                <a:solidFill>
                  <a:srgbClr val="464646"/>
                </a:solidFill>
              </a:rPr>
              <a:t> of diet, nutrition, body composition and physical activity exposure:</a:t>
            </a:r>
            <a:endParaRPr lang="en-US" sz="2000" dirty="0">
              <a:solidFill>
                <a:srgbClr val="464646"/>
              </a:solidFill>
            </a:endParaRPr>
          </a:p>
          <a:p>
            <a:pPr marL="285750" indent="-285750">
              <a:buClr>
                <a:schemeClr val="accent1"/>
              </a:buClr>
              <a:buFont typeface="Arial" panose="020B0604020202020204" pitchFamily="34" charset="0"/>
              <a:buChar char="•"/>
            </a:pPr>
            <a:r>
              <a:rPr lang="en-US" sz="2000" dirty="0">
                <a:solidFill>
                  <a:srgbClr val="464646"/>
                </a:solidFill>
              </a:rPr>
              <a:t>L</a:t>
            </a:r>
            <a:r>
              <a:rPr lang="en-US" sz="2000" b="1" dirty="0">
                <a:solidFill>
                  <a:srgbClr val="464646"/>
                </a:solidFill>
              </a:rPr>
              <a:t>imitations </a:t>
            </a:r>
            <a:r>
              <a:rPr lang="en-US" sz="2000" dirty="0">
                <a:solidFill>
                  <a:srgbClr val="464646"/>
                </a:solidFill>
              </a:rPr>
              <a:t>on accurate and precise dietary measurements</a:t>
            </a:r>
          </a:p>
          <a:p>
            <a:pPr marL="285750" indent="-285750">
              <a:buClr>
                <a:schemeClr val="accent1"/>
              </a:buClr>
              <a:buFont typeface="Arial" panose="020B0604020202020204" pitchFamily="34" charset="0"/>
              <a:buChar char="•"/>
            </a:pPr>
            <a:endParaRPr lang="en-US" sz="2000" dirty="0">
              <a:solidFill>
                <a:srgbClr val="464646"/>
              </a:solidFill>
            </a:endParaRPr>
          </a:p>
          <a:p>
            <a:pPr marL="285750" indent="-285750">
              <a:buClr>
                <a:schemeClr val="accent1"/>
              </a:buClr>
              <a:buFont typeface="Arial" panose="020B0604020202020204" pitchFamily="34" charset="0"/>
              <a:buChar char="•"/>
            </a:pPr>
            <a:r>
              <a:rPr lang="en-US" sz="2000" dirty="0">
                <a:solidFill>
                  <a:srgbClr val="464646"/>
                </a:solidFill>
              </a:rPr>
              <a:t>Incorporating dietary markers and measures into study designs could help to </a:t>
            </a:r>
            <a:r>
              <a:rPr lang="en-US" sz="2000" b="1" dirty="0">
                <a:solidFill>
                  <a:srgbClr val="464646"/>
                </a:solidFill>
              </a:rPr>
              <a:t>establish causal relationships</a:t>
            </a:r>
            <a:r>
              <a:rPr lang="en-US" sz="2000" dirty="0">
                <a:solidFill>
                  <a:srgbClr val="464646"/>
                </a:solidFill>
              </a:rPr>
              <a:t>, and </a:t>
            </a:r>
            <a:r>
              <a:rPr lang="en-US" sz="2000" b="1" dirty="0">
                <a:solidFill>
                  <a:srgbClr val="464646"/>
                </a:solidFill>
              </a:rPr>
              <a:t>avoid bias </a:t>
            </a:r>
            <a:r>
              <a:rPr lang="en-US" sz="2000" dirty="0">
                <a:solidFill>
                  <a:srgbClr val="464646"/>
                </a:solidFill>
              </a:rPr>
              <a:t>and </a:t>
            </a:r>
            <a:r>
              <a:rPr lang="en-US" sz="2000" b="1" dirty="0">
                <a:solidFill>
                  <a:srgbClr val="464646"/>
                </a:solidFill>
              </a:rPr>
              <a:t>measurement error</a:t>
            </a:r>
            <a:r>
              <a:rPr lang="en-US" sz="2000" dirty="0">
                <a:solidFill>
                  <a:srgbClr val="464646"/>
                </a:solidFill>
              </a:rPr>
              <a:t>: </a:t>
            </a:r>
          </a:p>
          <a:p>
            <a:pPr marL="285750" indent="-285750">
              <a:buClr>
                <a:schemeClr val="accent1"/>
              </a:buClr>
              <a:buFont typeface="Arial" panose="020B0604020202020204" pitchFamily="34" charset="0"/>
              <a:buChar char="•"/>
            </a:pPr>
            <a:endParaRPr lang="en-US" sz="2000" dirty="0">
              <a:solidFill>
                <a:srgbClr val="464646"/>
              </a:solidFill>
            </a:endParaRPr>
          </a:p>
          <a:p>
            <a:pPr marL="742950" lvl="1" indent="-285750">
              <a:buClr>
                <a:schemeClr val="accent1"/>
              </a:buClr>
              <a:buFont typeface="Courier New" panose="02070309020205020404" pitchFamily="49" charset="0"/>
              <a:buChar char="o"/>
            </a:pPr>
            <a:r>
              <a:rPr lang="en-US" sz="2000" b="1" dirty="0">
                <a:solidFill>
                  <a:srgbClr val="464646"/>
                </a:solidFill>
              </a:rPr>
              <a:t>Better </a:t>
            </a:r>
            <a:r>
              <a:rPr lang="en-US" sz="2000" dirty="0">
                <a:solidFill>
                  <a:srgbClr val="464646"/>
                </a:solidFill>
              </a:rPr>
              <a:t>and/or </a:t>
            </a:r>
            <a:r>
              <a:rPr lang="en-US" sz="2000" b="1" dirty="0">
                <a:solidFill>
                  <a:srgbClr val="464646"/>
                </a:solidFill>
              </a:rPr>
              <a:t>new</a:t>
            </a:r>
            <a:r>
              <a:rPr lang="en-US" sz="2000" dirty="0">
                <a:solidFill>
                  <a:srgbClr val="464646"/>
                </a:solidFill>
              </a:rPr>
              <a:t> markers of </a:t>
            </a:r>
            <a:r>
              <a:rPr lang="en-US" sz="2000" b="1" dirty="0">
                <a:solidFill>
                  <a:srgbClr val="464646"/>
                </a:solidFill>
              </a:rPr>
              <a:t>dietary intake </a:t>
            </a:r>
            <a:r>
              <a:rPr lang="en-US" sz="2000" dirty="0">
                <a:solidFill>
                  <a:srgbClr val="464646"/>
                </a:solidFill>
              </a:rPr>
              <a:t>or metabolism and physical activity. </a:t>
            </a:r>
          </a:p>
          <a:p>
            <a:pPr marL="742950" lvl="1" indent="-285750">
              <a:buClr>
                <a:schemeClr val="accent1"/>
              </a:buClr>
              <a:buFont typeface="Courier New" panose="02070309020205020404" pitchFamily="49" charset="0"/>
              <a:buChar char="o"/>
            </a:pPr>
            <a:r>
              <a:rPr lang="en-US" sz="2000" b="1" dirty="0">
                <a:solidFill>
                  <a:srgbClr val="464646"/>
                </a:solidFill>
              </a:rPr>
              <a:t>Objective methods </a:t>
            </a:r>
            <a:r>
              <a:rPr lang="en-US" sz="2000" dirty="0">
                <a:solidFill>
                  <a:srgbClr val="464646"/>
                </a:solidFill>
              </a:rPr>
              <a:t>of measuring the effect of exposures and addressing confounders, such as the use of Mendelian </a:t>
            </a:r>
            <a:r>
              <a:rPr lang="en-US" sz="2000" dirty="0" err="1">
                <a:solidFill>
                  <a:srgbClr val="464646"/>
                </a:solidFill>
              </a:rPr>
              <a:t>randomisation</a:t>
            </a:r>
            <a:r>
              <a:rPr lang="en-US" sz="2000" dirty="0">
                <a:solidFill>
                  <a:srgbClr val="464646"/>
                </a:solidFill>
              </a:rPr>
              <a:t>. </a:t>
            </a:r>
          </a:p>
          <a:p>
            <a:pPr marL="742950" lvl="1" indent="-285750">
              <a:buClr>
                <a:schemeClr val="accent1"/>
              </a:buClr>
              <a:buFont typeface="Courier New" panose="02070309020205020404" pitchFamily="49" charset="0"/>
              <a:buChar char="o"/>
            </a:pPr>
            <a:r>
              <a:rPr lang="en-US" sz="2000" b="1" dirty="0">
                <a:solidFill>
                  <a:srgbClr val="464646"/>
                </a:solidFill>
              </a:rPr>
              <a:t>Better</a:t>
            </a:r>
            <a:r>
              <a:rPr lang="en-US" sz="2000" dirty="0">
                <a:solidFill>
                  <a:srgbClr val="464646"/>
                </a:solidFill>
              </a:rPr>
              <a:t> measures of </a:t>
            </a:r>
            <a:r>
              <a:rPr lang="en-US" sz="2000" b="1" dirty="0">
                <a:solidFill>
                  <a:srgbClr val="464646"/>
                </a:solidFill>
              </a:rPr>
              <a:t>body composition </a:t>
            </a:r>
            <a:r>
              <a:rPr lang="en-US" sz="2000" dirty="0">
                <a:solidFill>
                  <a:srgbClr val="464646"/>
                </a:solidFill>
              </a:rPr>
              <a:t>that take into account importance of not only body fatness but also </a:t>
            </a:r>
            <a:r>
              <a:rPr lang="en-US" sz="2000" b="1" dirty="0">
                <a:solidFill>
                  <a:srgbClr val="464646"/>
                </a:solidFill>
              </a:rPr>
              <a:t>muscle mass</a:t>
            </a:r>
            <a:r>
              <a:rPr lang="en-US" sz="2000" dirty="0">
                <a:solidFill>
                  <a:srgbClr val="464646"/>
                </a:solidFill>
              </a:rPr>
              <a:t>. </a:t>
            </a:r>
          </a:p>
        </p:txBody>
      </p:sp>
      <p:sp>
        <p:nvSpPr>
          <p:cNvPr id="7" name="TextBox 6">
            <a:extLst>
              <a:ext uri="{FF2B5EF4-FFF2-40B4-BE49-F238E27FC236}">
                <a16:creationId xmlns:a16="http://schemas.microsoft.com/office/drawing/2014/main" id="{3931C1AC-3FBE-8A49-9544-A4FF261292C5}"/>
              </a:ext>
            </a:extLst>
          </p:cNvPr>
          <p:cNvSpPr txBox="1"/>
          <p:nvPr/>
        </p:nvSpPr>
        <p:spPr>
          <a:xfrm>
            <a:off x="2739820" y="6148507"/>
            <a:ext cx="3698624" cy="308277"/>
          </a:xfrm>
          <a:prstGeom prst="rect">
            <a:avLst/>
          </a:prstGeom>
        </p:spPr>
        <p:txBody>
          <a:bodyPr wrap="square" rtlCol="0">
            <a:noAutofit/>
          </a:bodyPr>
          <a:lstStyle/>
          <a:p>
            <a:pPr algn="ctr">
              <a:spcAft>
                <a:spcPts val="600"/>
              </a:spcAft>
            </a:pPr>
            <a:r>
              <a:rPr lang="en-US" sz="1600"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sz="16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/future-research-directions</a:t>
            </a:r>
          </a:p>
        </p:txBody>
      </p:sp>
    </p:spTree>
    <p:extLst>
      <p:ext uri="{BB962C8B-B14F-4D97-AF65-F5344CB8AC3E}">
        <p14:creationId xmlns:p14="http://schemas.microsoft.com/office/powerpoint/2010/main" val="104710179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DCFBD63-0616-B545-9FF9-C1F729F9E90D}"/>
              </a:ext>
            </a:extLst>
          </p:cNvPr>
          <p:cNvSpPr>
            <a:spLocks noGrp="1"/>
          </p:cNvSpPr>
          <p:nvPr>
            <p:ph type="body" sz="quarter" idx="10"/>
          </p:nvPr>
        </p:nvSpPr>
        <p:spPr/>
        <p:txBody>
          <a:bodyPr/>
          <a:lstStyle/>
          <a:p>
            <a:r>
              <a:rPr lang="en-US" dirty="0"/>
              <a:t>Future research directions – Outcomes</a:t>
            </a:r>
          </a:p>
        </p:txBody>
      </p:sp>
      <p:sp>
        <p:nvSpPr>
          <p:cNvPr id="5" name="TextBox 4">
            <a:extLst>
              <a:ext uri="{FF2B5EF4-FFF2-40B4-BE49-F238E27FC236}">
                <a16:creationId xmlns:a16="http://schemas.microsoft.com/office/drawing/2014/main" id="{D193BFEF-9942-6F43-8D82-F3E143B6F100}"/>
              </a:ext>
            </a:extLst>
          </p:cNvPr>
          <p:cNvSpPr txBox="1"/>
          <p:nvPr/>
        </p:nvSpPr>
        <p:spPr>
          <a:xfrm>
            <a:off x="401218" y="1099929"/>
            <a:ext cx="8347496" cy="5016758"/>
          </a:xfrm>
          <a:prstGeom prst="rect">
            <a:avLst/>
          </a:prstGeom>
          <a:noFill/>
        </p:spPr>
        <p:txBody>
          <a:bodyPr wrap="square" rtlCol="0">
            <a:spAutoFit/>
          </a:bodyPr>
          <a:lstStyle/>
          <a:p>
            <a:pPr>
              <a:buClr>
                <a:schemeClr val="accent1"/>
              </a:buClr>
            </a:pPr>
            <a:r>
              <a:rPr lang="en-US" sz="2000" b="1" dirty="0">
                <a:solidFill>
                  <a:srgbClr val="464646"/>
                </a:solidFill>
              </a:rPr>
              <a:t>Better </a:t>
            </a:r>
            <a:r>
              <a:rPr lang="en-US" sz="2000" b="1" dirty="0" err="1">
                <a:solidFill>
                  <a:srgbClr val="464646"/>
                </a:solidFill>
              </a:rPr>
              <a:t>characterisation</a:t>
            </a:r>
            <a:r>
              <a:rPr lang="en-US" sz="2000" b="1" dirty="0">
                <a:solidFill>
                  <a:srgbClr val="464646"/>
                </a:solidFill>
              </a:rPr>
              <a:t> of cancer-related outcomes: </a:t>
            </a:r>
          </a:p>
          <a:p>
            <a:pPr marL="285750" indent="-285750">
              <a:buClr>
                <a:schemeClr val="accent1"/>
              </a:buClr>
              <a:buFont typeface="Arial" panose="020B0604020202020204" pitchFamily="34" charset="0"/>
              <a:buChar char="•"/>
            </a:pPr>
            <a:endParaRPr lang="en-US" sz="2000" dirty="0">
              <a:solidFill>
                <a:srgbClr val="464646"/>
              </a:solidFill>
            </a:endParaRPr>
          </a:p>
          <a:p>
            <a:pPr marL="285750" indent="-285750">
              <a:buClr>
                <a:schemeClr val="accent1"/>
              </a:buClr>
              <a:buFont typeface="Arial" panose="020B0604020202020204" pitchFamily="34" charset="0"/>
              <a:buChar char="•"/>
            </a:pPr>
            <a:r>
              <a:rPr lang="en-US" sz="2000" dirty="0">
                <a:solidFill>
                  <a:srgbClr val="464646"/>
                </a:solidFill>
              </a:rPr>
              <a:t>Emerging understanding of </a:t>
            </a:r>
            <a:r>
              <a:rPr lang="en-US" sz="2000" b="1" dirty="0">
                <a:solidFill>
                  <a:srgbClr val="464646"/>
                </a:solidFill>
              </a:rPr>
              <a:t>molecular phenotypes </a:t>
            </a:r>
            <a:r>
              <a:rPr lang="en-US" sz="2000" dirty="0">
                <a:solidFill>
                  <a:srgbClr val="464646"/>
                </a:solidFill>
              </a:rPr>
              <a:t>is</a:t>
            </a:r>
            <a:r>
              <a:rPr lang="en-US" sz="2000" b="1" dirty="0">
                <a:solidFill>
                  <a:srgbClr val="464646"/>
                </a:solidFill>
              </a:rPr>
              <a:t> </a:t>
            </a:r>
            <a:r>
              <a:rPr lang="en-US" sz="2000" dirty="0">
                <a:solidFill>
                  <a:srgbClr val="464646"/>
                </a:solidFill>
              </a:rPr>
              <a:t>needed. Future study designs must </a:t>
            </a:r>
            <a:r>
              <a:rPr lang="en-US" sz="2000" b="1" dirty="0">
                <a:solidFill>
                  <a:srgbClr val="464646"/>
                </a:solidFill>
              </a:rPr>
              <a:t>accommodate</a:t>
            </a:r>
            <a:r>
              <a:rPr lang="en-US" sz="2000" dirty="0">
                <a:solidFill>
                  <a:srgbClr val="464646"/>
                </a:solidFill>
              </a:rPr>
              <a:t> and </a:t>
            </a:r>
            <a:r>
              <a:rPr lang="en-US" sz="2000" b="1" dirty="0">
                <a:solidFill>
                  <a:srgbClr val="464646"/>
                </a:solidFill>
              </a:rPr>
              <a:t>standardise </a:t>
            </a:r>
            <a:r>
              <a:rPr lang="en-US" sz="2000" dirty="0">
                <a:solidFill>
                  <a:srgbClr val="464646"/>
                </a:solidFill>
              </a:rPr>
              <a:t>the assessment of </a:t>
            </a:r>
            <a:r>
              <a:rPr lang="en-US" sz="2000" b="1" dirty="0">
                <a:solidFill>
                  <a:srgbClr val="464646"/>
                </a:solidFill>
              </a:rPr>
              <a:t>phenotypic diversity </a:t>
            </a:r>
            <a:r>
              <a:rPr lang="en-US" sz="2000" dirty="0">
                <a:solidFill>
                  <a:srgbClr val="464646"/>
                </a:solidFill>
              </a:rPr>
              <a:t>so that disease endpoints are </a:t>
            </a:r>
            <a:r>
              <a:rPr lang="en-US" sz="2000" b="1" dirty="0">
                <a:solidFill>
                  <a:srgbClr val="464646"/>
                </a:solidFill>
              </a:rPr>
              <a:t>comparable</a:t>
            </a:r>
            <a:r>
              <a:rPr lang="en-US" sz="2000" dirty="0">
                <a:solidFill>
                  <a:srgbClr val="464646"/>
                </a:solidFill>
              </a:rPr>
              <a:t>. </a:t>
            </a:r>
          </a:p>
          <a:p>
            <a:pPr marL="285750" indent="-285750">
              <a:buClr>
                <a:schemeClr val="accent1"/>
              </a:buClr>
              <a:buFont typeface="Arial" panose="020B0604020202020204" pitchFamily="34" charset="0"/>
              <a:buChar char="•"/>
            </a:pPr>
            <a:endParaRPr lang="en-US" sz="2000" dirty="0">
              <a:solidFill>
                <a:srgbClr val="464646"/>
              </a:solidFill>
            </a:endParaRPr>
          </a:p>
          <a:p>
            <a:pPr marL="285750" indent="-285750">
              <a:buClr>
                <a:schemeClr val="accent1"/>
              </a:buClr>
              <a:buFont typeface="Arial" panose="020B0604020202020204" pitchFamily="34" charset="0"/>
              <a:buChar char="•"/>
            </a:pPr>
            <a:r>
              <a:rPr lang="en-US" sz="2000" dirty="0">
                <a:solidFill>
                  <a:srgbClr val="464646"/>
                </a:solidFill>
              </a:rPr>
              <a:t>Current literature is </a:t>
            </a:r>
            <a:r>
              <a:rPr lang="en-US" sz="2000" b="1" dirty="0">
                <a:solidFill>
                  <a:srgbClr val="464646"/>
                </a:solidFill>
              </a:rPr>
              <a:t>not always consistent </a:t>
            </a:r>
            <a:r>
              <a:rPr lang="en-US" sz="2000" dirty="0">
                <a:solidFill>
                  <a:srgbClr val="464646"/>
                </a:solidFill>
              </a:rPr>
              <a:t>in description and definition of cancer outcomes.</a:t>
            </a:r>
          </a:p>
          <a:p>
            <a:pPr marL="285750" indent="-285750">
              <a:buClr>
                <a:schemeClr val="accent1"/>
              </a:buClr>
              <a:buFont typeface="Arial" panose="020B0604020202020204" pitchFamily="34" charset="0"/>
              <a:buChar char="•"/>
            </a:pPr>
            <a:endParaRPr lang="en-US" sz="2000" dirty="0">
              <a:solidFill>
                <a:srgbClr val="464646"/>
              </a:solidFill>
            </a:endParaRPr>
          </a:p>
          <a:p>
            <a:pPr marL="285750" indent="-285750">
              <a:buClr>
                <a:schemeClr val="accent1"/>
              </a:buClr>
              <a:buFont typeface="Arial" panose="020B0604020202020204" pitchFamily="34" charset="0"/>
              <a:buChar char="•"/>
            </a:pPr>
            <a:r>
              <a:rPr lang="en-US" sz="2000" b="1" dirty="0">
                <a:solidFill>
                  <a:srgbClr val="464646"/>
                </a:solidFill>
              </a:rPr>
              <a:t>Better</a:t>
            </a:r>
            <a:r>
              <a:rPr lang="en-US" sz="2000" dirty="0">
                <a:solidFill>
                  <a:srgbClr val="464646"/>
                </a:solidFill>
              </a:rPr>
              <a:t> characterisation of </a:t>
            </a:r>
            <a:r>
              <a:rPr lang="en-US" sz="2000" b="1" dirty="0">
                <a:solidFill>
                  <a:srgbClr val="464646"/>
                </a:solidFill>
              </a:rPr>
              <a:t>risk</a:t>
            </a:r>
            <a:r>
              <a:rPr lang="en-US" sz="2000" dirty="0">
                <a:solidFill>
                  <a:srgbClr val="464646"/>
                </a:solidFill>
              </a:rPr>
              <a:t> according to </a:t>
            </a:r>
            <a:r>
              <a:rPr lang="en-US" sz="2000" b="1" dirty="0">
                <a:solidFill>
                  <a:srgbClr val="464646"/>
                </a:solidFill>
              </a:rPr>
              <a:t>cancer subtypes</a:t>
            </a:r>
            <a:r>
              <a:rPr lang="en-US" sz="2000" dirty="0">
                <a:solidFill>
                  <a:srgbClr val="464646"/>
                </a:solidFill>
              </a:rPr>
              <a:t>, and studies that address </a:t>
            </a:r>
            <a:r>
              <a:rPr lang="en-US" sz="2000" b="1" dirty="0">
                <a:solidFill>
                  <a:srgbClr val="464646"/>
                </a:solidFill>
              </a:rPr>
              <a:t>molecular variability </a:t>
            </a:r>
            <a:r>
              <a:rPr lang="en-US" sz="2000" dirty="0">
                <a:solidFill>
                  <a:srgbClr val="464646"/>
                </a:solidFill>
              </a:rPr>
              <a:t>of cancer as well as other outcomes, whether cancer-specific or not are important. </a:t>
            </a:r>
          </a:p>
          <a:p>
            <a:pPr marL="285750" indent="-285750">
              <a:buClr>
                <a:schemeClr val="accent1"/>
              </a:buClr>
              <a:buFont typeface="Arial" panose="020B0604020202020204" pitchFamily="34" charset="0"/>
              <a:buChar char="•"/>
            </a:pPr>
            <a:endParaRPr lang="en-US" sz="2000" dirty="0">
              <a:solidFill>
                <a:srgbClr val="464646"/>
              </a:solidFill>
            </a:endParaRPr>
          </a:p>
          <a:p>
            <a:pPr marL="285750" indent="-285750">
              <a:buClr>
                <a:schemeClr val="accent1"/>
              </a:buClr>
              <a:buFont typeface="Arial" panose="020B0604020202020204" pitchFamily="34" charset="0"/>
              <a:buChar char="•"/>
            </a:pPr>
            <a:r>
              <a:rPr lang="en-GB" sz="2000" dirty="0">
                <a:solidFill>
                  <a:srgbClr val="464646"/>
                </a:solidFill>
              </a:rPr>
              <a:t>Long-term </a:t>
            </a:r>
            <a:r>
              <a:rPr lang="en-GB" sz="2000" b="1" dirty="0">
                <a:solidFill>
                  <a:srgbClr val="464646"/>
                </a:solidFill>
              </a:rPr>
              <a:t>survival in cancer patients</a:t>
            </a:r>
            <a:r>
              <a:rPr lang="en-GB" sz="2000" dirty="0">
                <a:solidFill>
                  <a:srgbClr val="464646"/>
                </a:solidFill>
              </a:rPr>
              <a:t> demands an increased focus on non-cancer outcomes.</a:t>
            </a:r>
          </a:p>
          <a:p>
            <a:pPr marL="285750" indent="-285750">
              <a:buClr>
                <a:schemeClr val="accent1"/>
              </a:buClr>
              <a:buFont typeface="Arial" panose="020B0604020202020204" pitchFamily="34" charset="0"/>
              <a:buChar char="•"/>
            </a:pPr>
            <a:endParaRPr lang="en-US" sz="2000" dirty="0">
              <a:solidFill>
                <a:srgbClr val="464646"/>
              </a:solidFill>
            </a:endParaRPr>
          </a:p>
        </p:txBody>
      </p:sp>
      <p:sp>
        <p:nvSpPr>
          <p:cNvPr id="8" name="TextBox 7">
            <a:extLst>
              <a:ext uri="{FF2B5EF4-FFF2-40B4-BE49-F238E27FC236}">
                <a16:creationId xmlns:a16="http://schemas.microsoft.com/office/drawing/2014/main" id="{3931C1AC-3FBE-8A49-9544-A4FF261292C5}"/>
              </a:ext>
            </a:extLst>
          </p:cNvPr>
          <p:cNvSpPr txBox="1"/>
          <p:nvPr/>
        </p:nvSpPr>
        <p:spPr>
          <a:xfrm>
            <a:off x="2739820" y="6148507"/>
            <a:ext cx="3698624" cy="308277"/>
          </a:xfrm>
          <a:prstGeom prst="rect">
            <a:avLst/>
          </a:prstGeom>
        </p:spPr>
        <p:txBody>
          <a:bodyPr wrap="square" rtlCol="0">
            <a:noAutofit/>
          </a:bodyPr>
          <a:lstStyle/>
          <a:p>
            <a:pPr algn="ctr">
              <a:spcAft>
                <a:spcPts val="600"/>
              </a:spcAft>
            </a:pPr>
            <a:r>
              <a:rPr lang="en-US" sz="1600"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sz="16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/future-research-directions</a:t>
            </a:r>
          </a:p>
        </p:txBody>
      </p:sp>
    </p:spTree>
    <p:extLst>
      <p:ext uri="{BB962C8B-B14F-4D97-AF65-F5344CB8AC3E}">
        <p14:creationId xmlns:p14="http://schemas.microsoft.com/office/powerpoint/2010/main" val="299236489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028B54F-76AF-9F4E-9609-B46B4B8DB3B3}"/>
              </a:ext>
            </a:extLst>
          </p:cNvPr>
          <p:cNvSpPr>
            <a:spLocks noGrp="1"/>
          </p:cNvSpPr>
          <p:nvPr>
            <p:ph type="body" sz="quarter" idx="10"/>
          </p:nvPr>
        </p:nvSpPr>
        <p:spPr/>
        <p:txBody>
          <a:bodyPr/>
          <a:lstStyle/>
          <a:p>
            <a:r>
              <a:rPr lang="en-US" dirty="0"/>
              <a:t>Future research directions – Survivors</a:t>
            </a:r>
          </a:p>
        </p:txBody>
      </p:sp>
      <p:sp>
        <p:nvSpPr>
          <p:cNvPr id="5" name="TextBox 4">
            <a:extLst>
              <a:ext uri="{FF2B5EF4-FFF2-40B4-BE49-F238E27FC236}">
                <a16:creationId xmlns:a16="http://schemas.microsoft.com/office/drawing/2014/main" id="{A34AA7D8-4029-8942-8E1E-DE0FFB7A6CBB}"/>
              </a:ext>
            </a:extLst>
          </p:cNvPr>
          <p:cNvSpPr txBox="1"/>
          <p:nvPr/>
        </p:nvSpPr>
        <p:spPr>
          <a:xfrm>
            <a:off x="401218" y="1046922"/>
            <a:ext cx="8347495" cy="4524315"/>
          </a:xfrm>
          <a:prstGeom prst="rect">
            <a:avLst/>
          </a:prstGeom>
          <a:noFill/>
        </p:spPr>
        <p:txBody>
          <a:bodyPr wrap="square" rtlCol="0">
            <a:spAutoFit/>
          </a:bodyPr>
          <a:lstStyle/>
          <a:p>
            <a:pPr>
              <a:buClr>
                <a:schemeClr val="accent1"/>
              </a:buClr>
            </a:pPr>
            <a:r>
              <a:rPr lang="en-US" b="1" dirty="0">
                <a:solidFill>
                  <a:srgbClr val="464646"/>
                </a:solidFill>
              </a:rPr>
              <a:t>Stronger evidence for the impact of diet, nutrition and physical activity on outcomes in cancer survivors: </a:t>
            </a:r>
          </a:p>
          <a:p>
            <a:pPr marL="285750" indent="-285750">
              <a:buClr>
                <a:schemeClr val="accent1"/>
              </a:buClr>
              <a:buFont typeface="Arial" panose="020B0604020202020204" pitchFamily="34" charset="0"/>
              <a:buChar char="•"/>
            </a:pPr>
            <a:endParaRPr lang="en-US" dirty="0">
              <a:solidFill>
                <a:srgbClr val="464646"/>
              </a:solidFill>
            </a:endParaRPr>
          </a:p>
          <a:p>
            <a:pPr marL="285750" indent="-285750">
              <a:buClr>
                <a:schemeClr val="accent1"/>
              </a:buClr>
              <a:buFont typeface="Arial" panose="020B0604020202020204" pitchFamily="34" charset="0"/>
              <a:buChar char="•"/>
            </a:pPr>
            <a:r>
              <a:rPr lang="en-US" dirty="0">
                <a:solidFill>
                  <a:srgbClr val="464646"/>
                </a:solidFill>
              </a:rPr>
              <a:t>Emerging but still limited data on effect of diet, nutrition and physical activity in </a:t>
            </a:r>
            <a:r>
              <a:rPr lang="en-US" b="1" dirty="0">
                <a:solidFill>
                  <a:srgbClr val="464646"/>
                </a:solidFill>
              </a:rPr>
              <a:t>cancer survivors</a:t>
            </a:r>
            <a:r>
              <a:rPr lang="en-US" dirty="0">
                <a:solidFill>
                  <a:srgbClr val="464646"/>
                </a:solidFill>
              </a:rPr>
              <a:t>, regarding outcomes, including </a:t>
            </a:r>
            <a:r>
              <a:rPr lang="en-US" b="1" dirty="0">
                <a:solidFill>
                  <a:srgbClr val="464646"/>
                </a:solidFill>
              </a:rPr>
              <a:t>prognosis</a:t>
            </a:r>
            <a:r>
              <a:rPr lang="en-US" dirty="0">
                <a:solidFill>
                  <a:srgbClr val="464646"/>
                </a:solidFill>
              </a:rPr>
              <a:t> and </a:t>
            </a:r>
            <a:r>
              <a:rPr lang="en-US" b="1" dirty="0">
                <a:solidFill>
                  <a:srgbClr val="464646"/>
                </a:solidFill>
              </a:rPr>
              <a:t>quality of life </a:t>
            </a:r>
            <a:r>
              <a:rPr lang="en-US" dirty="0">
                <a:solidFill>
                  <a:srgbClr val="464646"/>
                </a:solidFill>
              </a:rPr>
              <a:t>during and after treatment. </a:t>
            </a:r>
          </a:p>
          <a:p>
            <a:pPr marL="285750" indent="-285750">
              <a:buClr>
                <a:schemeClr val="accent1"/>
              </a:buClr>
              <a:buFont typeface="Arial" panose="020B0604020202020204" pitchFamily="34" charset="0"/>
              <a:buChar char="•"/>
            </a:pPr>
            <a:endParaRPr lang="en-US" dirty="0">
              <a:solidFill>
                <a:srgbClr val="464646"/>
              </a:solidFill>
            </a:endParaRPr>
          </a:p>
          <a:p>
            <a:pPr marL="285750" indent="-285750">
              <a:buClr>
                <a:schemeClr val="accent1"/>
              </a:buClr>
              <a:buFont typeface="Arial" panose="020B0604020202020204" pitchFamily="34" charset="0"/>
              <a:buChar char="•"/>
            </a:pPr>
            <a:r>
              <a:rPr lang="en-US" dirty="0">
                <a:solidFill>
                  <a:srgbClr val="464646"/>
                </a:solidFill>
              </a:rPr>
              <a:t>Review of the evidence for breast cancer survivors identified various </a:t>
            </a:r>
            <a:r>
              <a:rPr lang="en-US" b="1" dirty="0">
                <a:solidFill>
                  <a:srgbClr val="464646"/>
                </a:solidFill>
              </a:rPr>
              <a:t>research gaps </a:t>
            </a:r>
            <a:r>
              <a:rPr lang="en-US" dirty="0">
                <a:solidFill>
                  <a:srgbClr val="464646"/>
                </a:solidFill>
              </a:rPr>
              <a:t>in terms of study quality of the studies to address each phase of survival and across </a:t>
            </a:r>
            <a:r>
              <a:rPr lang="en-US" b="1" dirty="0">
                <a:solidFill>
                  <a:srgbClr val="464646"/>
                </a:solidFill>
              </a:rPr>
              <a:t>diverse cancer types </a:t>
            </a:r>
            <a:r>
              <a:rPr lang="en-US" dirty="0">
                <a:solidFill>
                  <a:srgbClr val="464646"/>
                </a:solidFill>
              </a:rPr>
              <a:t>and </a:t>
            </a:r>
            <a:r>
              <a:rPr lang="en-US" b="1" dirty="0">
                <a:solidFill>
                  <a:srgbClr val="464646"/>
                </a:solidFill>
              </a:rPr>
              <a:t>subtypes</a:t>
            </a:r>
            <a:r>
              <a:rPr lang="en-US" dirty="0">
                <a:solidFill>
                  <a:srgbClr val="464646"/>
                </a:solidFill>
              </a:rPr>
              <a:t>. </a:t>
            </a:r>
          </a:p>
          <a:p>
            <a:pPr marL="285750" indent="-285750">
              <a:buClr>
                <a:schemeClr val="accent1"/>
              </a:buClr>
              <a:buFont typeface="Arial" panose="020B0604020202020204" pitchFamily="34" charset="0"/>
              <a:buChar char="•"/>
            </a:pPr>
            <a:endParaRPr lang="en-US" dirty="0">
              <a:solidFill>
                <a:srgbClr val="464646"/>
              </a:solidFill>
            </a:endParaRPr>
          </a:p>
          <a:p>
            <a:pPr marL="285750" indent="-285750">
              <a:buClr>
                <a:schemeClr val="accent1"/>
              </a:buClr>
              <a:buFont typeface="Arial" panose="020B0604020202020204" pitchFamily="34" charset="0"/>
              <a:buChar char="•"/>
            </a:pPr>
            <a:r>
              <a:rPr lang="en-US" dirty="0">
                <a:solidFill>
                  <a:srgbClr val="464646"/>
                </a:solidFill>
              </a:rPr>
              <a:t>Diet, nutrition and physical activity, and their </a:t>
            </a:r>
            <a:r>
              <a:rPr lang="en-US" b="1" dirty="0">
                <a:solidFill>
                  <a:srgbClr val="464646"/>
                </a:solidFill>
              </a:rPr>
              <a:t>interplay</a:t>
            </a:r>
            <a:r>
              <a:rPr lang="en-US" dirty="0">
                <a:solidFill>
                  <a:srgbClr val="464646"/>
                </a:solidFill>
              </a:rPr>
              <a:t> with </a:t>
            </a:r>
            <a:r>
              <a:rPr lang="en-US" b="1" dirty="0">
                <a:solidFill>
                  <a:srgbClr val="464646"/>
                </a:solidFill>
              </a:rPr>
              <a:t>genetic, epigenetic </a:t>
            </a:r>
            <a:r>
              <a:rPr lang="en-US" dirty="0">
                <a:solidFill>
                  <a:srgbClr val="464646"/>
                </a:solidFill>
              </a:rPr>
              <a:t>and</a:t>
            </a:r>
            <a:r>
              <a:rPr lang="en-US" b="1" dirty="0">
                <a:solidFill>
                  <a:srgbClr val="464646"/>
                </a:solidFill>
              </a:rPr>
              <a:t> hormonal factors</a:t>
            </a:r>
            <a:r>
              <a:rPr lang="en-US" dirty="0">
                <a:solidFill>
                  <a:srgbClr val="464646"/>
                </a:solidFill>
              </a:rPr>
              <a:t>, may play an important role in influencing </a:t>
            </a:r>
            <a:r>
              <a:rPr lang="en-US" b="1" dirty="0">
                <a:solidFill>
                  <a:srgbClr val="464646"/>
                </a:solidFill>
              </a:rPr>
              <a:t>response to </a:t>
            </a:r>
            <a:r>
              <a:rPr lang="en-US" dirty="0">
                <a:solidFill>
                  <a:srgbClr val="464646"/>
                </a:solidFill>
              </a:rPr>
              <a:t>and </a:t>
            </a:r>
            <a:r>
              <a:rPr lang="en-US" b="1" dirty="0">
                <a:solidFill>
                  <a:srgbClr val="464646"/>
                </a:solidFill>
              </a:rPr>
              <a:t>side effects from treatment</a:t>
            </a:r>
            <a:r>
              <a:rPr lang="en-US" dirty="0">
                <a:solidFill>
                  <a:srgbClr val="464646"/>
                </a:solidFill>
              </a:rPr>
              <a:t>, </a:t>
            </a:r>
            <a:r>
              <a:rPr lang="en-US" b="1" dirty="0">
                <a:solidFill>
                  <a:srgbClr val="464646"/>
                </a:solidFill>
              </a:rPr>
              <a:t>quality of life </a:t>
            </a:r>
            <a:r>
              <a:rPr lang="en-US" dirty="0">
                <a:solidFill>
                  <a:srgbClr val="464646"/>
                </a:solidFill>
              </a:rPr>
              <a:t>during and after treatment, and </a:t>
            </a:r>
            <a:r>
              <a:rPr lang="en-US" b="1" dirty="0">
                <a:solidFill>
                  <a:srgbClr val="464646"/>
                </a:solidFill>
              </a:rPr>
              <a:t>risk of metastasis </a:t>
            </a:r>
            <a:r>
              <a:rPr lang="en-US" dirty="0">
                <a:solidFill>
                  <a:srgbClr val="464646"/>
                </a:solidFill>
              </a:rPr>
              <a:t>and </a:t>
            </a:r>
            <a:r>
              <a:rPr lang="en-US" b="1" dirty="0">
                <a:solidFill>
                  <a:srgbClr val="464646"/>
                </a:solidFill>
              </a:rPr>
              <a:t>recurrence</a:t>
            </a:r>
            <a:r>
              <a:rPr lang="en-US" dirty="0">
                <a:solidFill>
                  <a:srgbClr val="464646"/>
                </a:solidFill>
              </a:rPr>
              <a:t>, as well as overall and cancer-specific </a:t>
            </a:r>
            <a:r>
              <a:rPr lang="en-US" b="1" dirty="0">
                <a:solidFill>
                  <a:srgbClr val="464646"/>
                </a:solidFill>
              </a:rPr>
              <a:t>mortality</a:t>
            </a:r>
            <a:r>
              <a:rPr lang="en-US" dirty="0">
                <a:solidFill>
                  <a:srgbClr val="464646"/>
                </a:solidFill>
              </a:rPr>
              <a:t>. </a:t>
            </a:r>
          </a:p>
        </p:txBody>
      </p:sp>
      <p:sp>
        <p:nvSpPr>
          <p:cNvPr id="6" name="TextBox 5">
            <a:extLst>
              <a:ext uri="{FF2B5EF4-FFF2-40B4-BE49-F238E27FC236}">
                <a16:creationId xmlns:a16="http://schemas.microsoft.com/office/drawing/2014/main" id="{3931C1AC-3FBE-8A49-9544-A4FF261292C5}"/>
              </a:ext>
            </a:extLst>
          </p:cNvPr>
          <p:cNvSpPr txBox="1"/>
          <p:nvPr/>
        </p:nvSpPr>
        <p:spPr>
          <a:xfrm>
            <a:off x="2739820" y="6148507"/>
            <a:ext cx="3698624" cy="308277"/>
          </a:xfrm>
          <a:prstGeom prst="rect">
            <a:avLst/>
          </a:prstGeom>
        </p:spPr>
        <p:txBody>
          <a:bodyPr wrap="square" rtlCol="0">
            <a:noAutofit/>
          </a:bodyPr>
          <a:lstStyle/>
          <a:p>
            <a:pPr algn="ctr">
              <a:spcAft>
                <a:spcPts val="600"/>
              </a:spcAft>
            </a:pPr>
            <a:r>
              <a:rPr lang="en-US" sz="1600"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sz="16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/future-research-directions</a:t>
            </a:r>
          </a:p>
        </p:txBody>
      </p:sp>
    </p:spTree>
    <p:extLst>
      <p:ext uri="{BB962C8B-B14F-4D97-AF65-F5344CB8AC3E}">
        <p14:creationId xmlns:p14="http://schemas.microsoft.com/office/powerpoint/2010/main" val="15957438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AAFC0BE-479A-E14B-9CDB-0D8E0ABEF104}"/>
              </a:ext>
            </a:extLst>
          </p:cNvPr>
          <p:cNvSpPr>
            <a:spLocks noGrp="1"/>
          </p:cNvSpPr>
          <p:nvPr>
            <p:ph type="body" sz="quarter" idx="10"/>
          </p:nvPr>
        </p:nvSpPr>
        <p:spPr/>
        <p:txBody>
          <a:bodyPr>
            <a:normAutofit/>
          </a:bodyPr>
          <a:lstStyle/>
          <a:p>
            <a:r>
              <a:rPr lang="en-US" sz="2800" dirty="0"/>
              <a:t>Future research directions – Global research</a:t>
            </a:r>
          </a:p>
        </p:txBody>
      </p:sp>
      <p:sp>
        <p:nvSpPr>
          <p:cNvPr id="5" name="TextBox 4">
            <a:extLst>
              <a:ext uri="{FF2B5EF4-FFF2-40B4-BE49-F238E27FC236}">
                <a16:creationId xmlns:a16="http://schemas.microsoft.com/office/drawing/2014/main" id="{18FB7981-C911-3342-8792-B56FCEAF28E5}"/>
              </a:ext>
            </a:extLst>
          </p:cNvPr>
          <p:cNvSpPr txBox="1"/>
          <p:nvPr/>
        </p:nvSpPr>
        <p:spPr>
          <a:xfrm>
            <a:off x="401218" y="1099931"/>
            <a:ext cx="8256221" cy="4524315"/>
          </a:xfrm>
          <a:prstGeom prst="rect">
            <a:avLst/>
          </a:prstGeom>
          <a:noFill/>
        </p:spPr>
        <p:txBody>
          <a:bodyPr wrap="square" rtlCol="0">
            <a:spAutoFit/>
          </a:bodyPr>
          <a:lstStyle/>
          <a:p>
            <a:pPr>
              <a:buClr>
                <a:schemeClr val="accent1"/>
              </a:buClr>
            </a:pPr>
            <a:r>
              <a:rPr lang="en-US" b="1" dirty="0">
                <a:solidFill>
                  <a:srgbClr val="464646"/>
                </a:solidFill>
              </a:rPr>
              <a:t>Globally representative research on specific exposures and cancer: </a:t>
            </a:r>
          </a:p>
          <a:p>
            <a:pPr marL="285750" indent="-285750">
              <a:buClr>
                <a:schemeClr val="accent1"/>
              </a:buClr>
              <a:buFont typeface="Arial" panose="020B0604020202020204" pitchFamily="34" charset="0"/>
              <a:buChar char="•"/>
            </a:pPr>
            <a:endParaRPr lang="en-US" dirty="0">
              <a:solidFill>
                <a:srgbClr val="464646"/>
              </a:solidFill>
            </a:endParaRPr>
          </a:p>
          <a:p>
            <a:pPr marL="285750" indent="-285750">
              <a:buClr>
                <a:schemeClr val="accent1"/>
              </a:buClr>
              <a:buFont typeface="Arial" panose="020B0604020202020204" pitchFamily="34" charset="0"/>
              <a:buChar char="•"/>
            </a:pPr>
            <a:r>
              <a:rPr lang="en-US" dirty="0">
                <a:solidFill>
                  <a:srgbClr val="464646"/>
                </a:solidFill>
              </a:rPr>
              <a:t>Majority of epidemiological studies conducted in high-income countries such as the UK, the USA and Australia. L</a:t>
            </a:r>
            <a:r>
              <a:rPr lang="en-US" b="1" dirty="0">
                <a:solidFill>
                  <a:srgbClr val="464646"/>
                </a:solidFill>
              </a:rPr>
              <a:t>imited</a:t>
            </a:r>
            <a:r>
              <a:rPr lang="en-US" dirty="0">
                <a:solidFill>
                  <a:srgbClr val="464646"/>
                </a:solidFill>
              </a:rPr>
              <a:t> </a:t>
            </a:r>
            <a:r>
              <a:rPr lang="en-US" b="1" dirty="0">
                <a:solidFill>
                  <a:srgbClr val="464646"/>
                </a:solidFill>
              </a:rPr>
              <a:t>or no data </a:t>
            </a:r>
            <a:r>
              <a:rPr lang="en-US" dirty="0">
                <a:solidFill>
                  <a:srgbClr val="464646"/>
                </a:solidFill>
              </a:rPr>
              <a:t>from some countries, especially </a:t>
            </a:r>
            <a:r>
              <a:rPr lang="en-US" b="1" dirty="0">
                <a:solidFill>
                  <a:srgbClr val="464646"/>
                </a:solidFill>
              </a:rPr>
              <a:t>low- and middle-income countries</a:t>
            </a:r>
            <a:r>
              <a:rPr lang="en-US" dirty="0">
                <a:solidFill>
                  <a:srgbClr val="464646"/>
                </a:solidFill>
              </a:rPr>
              <a:t>. </a:t>
            </a:r>
          </a:p>
          <a:p>
            <a:pPr marL="285750" indent="-285750">
              <a:buClr>
                <a:schemeClr val="accent1"/>
              </a:buClr>
              <a:buFont typeface="Arial" panose="020B0604020202020204" pitchFamily="34" charset="0"/>
              <a:buChar char="•"/>
            </a:pPr>
            <a:endParaRPr lang="en-US" dirty="0">
              <a:solidFill>
                <a:srgbClr val="464646"/>
              </a:solidFill>
            </a:endParaRPr>
          </a:p>
          <a:p>
            <a:pPr marL="285750" indent="-285750">
              <a:buClr>
                <a:schemeClr val="accent1"/>
              </a:buClr>
              <a:buFont typeface="Arial" panose="020B0604020202020204" pitchFamily="34" charset="0"/>
              <a:buChar char="•"/>
            </a:pPr>
            <a:r>
              <a:rPr lang="en-US" dirty="0">
                <a:solidFill>
                  <a:srgbClr val="464646"/>
                </a:solidFill>
              </a:rPr>
              <a:t>Most evidence has been based on studies conducted in populations of </a:t>
            </a:r>
            <a:r>
              <a:rPr lang="en-US" b="1" dirty="0">
                <a:solidFill>
                  <a:srgbClr val="464646"/>
                </a:solidFill>
              </a:rPr>
              <a:t>European ancestry </a:t>
            </a:r>
            <a:r>
              <a:rPr lang="en-US" dirty="0">
                <a:solidFill>
                  <a:srgbClr val="464646"/>
                </a:solidFill>
              </a:rPr>
              <a:t>and some in </a:t>
            </a:r>
            <a:r>
              <a:rPr lang="en-US" b="1" dirty="0">
                <a:solidFill>
                  <a:srgbClr val="464646"/>
                </a:solidFill>
              </a:rPr>
              <a:t>Asian populations</a:t>
            </a:r>
            <a:r>
              <a:rPr lang="en-US" dirty="0">
                <a:solidFill>
                  <a:srgbClr val="464646"/>
                </a:solidFill>
              </a:rPr>
              <a:t>. There is need for research </a:t>
            </a:r>
            <a:r>
              <a:rPr lang="en-US" b="1" dirty="0">
                <a:solidFill>
                  <a:srgbClr val="464646"/>
                </a:solidFill>
              </a:rPr>
              <a:t>comparing associations by ethnicity</a:t>
            </a:r>
            <a:r>
              <a:rPr lang="en-US" dirty="0">
                <a:solidFill>
                  <a:srgbClr val="464646"/>
                </a:solidFill>
              </a:rPr>
              <a:t> and </a:t>
            </a:r>
            <a:r>
              <a:rPr lang="en-US" b="1" dirty="0">
                <a:solidFill>
                  <a:srgbClr val="464646"/>
                </a:solidFill>
              </a:rPr>
              <a:t>by genetic ancestry</a:t>
            </a:r>
            <a:r>
              <a:rPr lang="en-US" dirty="0">
                <a:solidFill>
                  <a:srgbClr val="464646"/>
                </a:solidFill>
              </a:rPr>
              <a:t>. </a:t>
            </a:r>
          </a:p>
          <a:p>
            <a:pPr marL="285750" indent="-285750">
              <a:buClr>
                <a:schemeClr val="accent1"/>
              </a:buClr>
              <a:buFont typeface="Arial" panose="020B0604020202020204" pitchFamily="34" charset="0"/>
              <a:buChar char="•"/>
            </a:pPr>
            <a:endParaRPr lang="en-US" dirty="0">
              <a:solidFill>
                <a:srgbClr val="464646"/>
              </a:solidFill>
            </a:endParaRPr>
          </a:p>
          <a:p>
            <a:pPr marL="285750" indent="-285750">
              <a:buClr>
                <a:schemeClr val="accent1"/>
              </a:buClr>
              <a:buFont typeface="Arial" panose="020B0604020202020204" pitchFamily="34" charset="0"/>
              <a:buChar char="•"/>
            </a:pPr>
            <a:r>
              <a:rPr lang="en-US" dirty="0">
                <a:solidFill>
                  <a:srgbClr val="464646"/>
                </a:solidFill>
              </a:rPr>
              <a:t>Patterns of cancer incidence and prevalence </a:t>
            </a:r>
            <a:r>
              <a:rPr lang="en-US" b="1" dirty="0">
                <a:solidFill>
                  <a:srgbClr val="464646"/>
                </a:solidFill>
              </a:rPr>
              <a:t>vary</a:t>
            </a:r>
            <a:r>
              <a:rPr lang="en-US" dirty="0">
                <a:solidFill>
                  <a:srgbClr val="464646"/>
                </a:solidFill>
              </a:rPr>
              <a:t> according to </a:t>
            </a:r>
            <a:r>
              <a:rPr lang="en-US" b="1" dirty="0">
                <a:solidFill>
                  <a:srgbClr val="464646"/>
                </a:solidFill>
              </a:rPr>
              <a:t>geographical region</a:t>
            </a:r>
            <a:r>
              <a:rPr lang="en-US" dirty="0">
                <a:solidFill>
                  <a:srgbClr val="464646"/>
                </a:solidFill>
              </a:rPr>
              <a:t>. </a:t>
            </a:r>
          </a:p>
          <a:p>
            <a:pPr marL="285750" indent="-285750">
              <a:buClr>
                <a:schemeClr val="accent1"/>
              </a:buClr>
              <a:buFont typeface="Arial" panose="020B0604020202020204" pitchFamily="34" charset="0"/>
              <a:buChar char="•"/>
            </a:pPr>
            <a:endParaRPr lang="en-US" dirty="0">
              <a:solidFill>
                <a:srgbClr val="464646"/>
              </a:solidFill>
            </a:endParaRPr>
          </a:p>
          <a:p>
            <a:pPr marL="285750" indent="-285750">
              <a:buClr>
                <a:schemeClr val="accent1"/>
              </a:buClr>
              <a:buFont typeface="Arial" panose="020B0604020202020204" pitchFamily="34" charset="0"/>
              <a:buChar char="•"/>
            </a:pPr>
            <a:r>
              <a:rPr lang="en-US" dirty="0">
                <a:solidFill>
                  <a:srgbClr val="464646"/>
                </a:solidFill>
              </a:rPr>
              <a:t>Some strong evidence for </a:t>
            </a:r>
            <a:r>
              <a:rPr lang="en-US" b="1" dirty="0">
                <a:solidFill>
                  <a:srgbClr val="464646"/>
                </a:solidFill>
              </a:rPr>
              <a:t>particular exposures </a:t>
            </a:r>
            <a:r>
              <a:rPr lang="en-US" dirty="0">
                <a:solidFill>
                  <a:srgbClr val="464646"/>
                </a:solidFill>
              </a:rPr>
              <a:t>and </a:t>
            </a:r>
            <a:r>
              <a:rPr lang="en-US" b="1" dirty="0">
                <a:solidFill>
                  <a:srgbClr val="464646"/>
                </a:solidFill>
              </a:rPr>
              <a:t>cancers</a:t>
            </a:r>
            <a:r>
              <a:rPr lang="en-US" dirty="0">
                <a:solidFill>
                  <a:srgbClr val="464646"/>
                </a:solidFill>
              </a:rPr>
              <a:t> is relevant to </a:t>
            </a:r>
            <a:r>
              <a:rPr lang="en-US" b="1" dirty="0">
                <a:solidFill>
                  <a:srgbClr val="464646"/>
                </a:solidFill>
              </a:rPr>
              <a:t>specific geographic regions</a:t>
            </a:r>
            <a:r>
              <a:rPr lang="en-US" dirty="0">
                <a:solidFill>
                  <a:srgbClr val="464646"/>
                </a:solidFill>
              </a:rPr>
              <a:t>, such as the relationship between liver cancer and exposure to aflatoxins in parts of Africa and Asia. </a:t>
            </a:r>
          </a:p>
        </p:txBody>
      </p:sp>
      <p:sp>
        <p:nvSpPr>
          <p:cNvPr id="6" name="TextBox 5">
            <a:extLst>
              <a:ext uri="{FF2B5EF4-FFF2-40B4-BE49-F238E27FC236}">
                <a16:creationId xmlns:a16="http://schemas.microsoft.com/office/drawing/2014/main" id="{3931C1AC-3FBE-8A49-9544-A4FF261292C5}"/>
              </a:ext>
            </a:extLst>
          </p:cNvPr>
          <p:cNvSpPr txBox="1"/>
          <p:nvPr/>
        </p:nvSpPr>
        <p:spPr>
          <a:xfrm>
            <a:off x="2739820" y="6148507"/>
            <a:ext cx="3698624" cy="308277"/>
          </a:xfrm>
          <a:prstGeom prst="rect">
            <a:avLst/>
          </a:prstGeom>
        </p:spPr>
        <p:txBody>
          <a:bodyPr wrap="square" rtlCol="0">
            <a:noAutofit/>
          </a:bodyPr>
          <a:lstStyle/>
          <a:p>
            <a:pPr algn="ctr">
              <a:spcAft>
                <a:spcPts val="600"/>
              </a:spcAft>
            </a:pPr>
            <a:r>
              <a:rPr lang="en-US" sz="1600"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sz="16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/future-research-directions</a:t>
            </a:r>
          </a:p>
        </p:txBody>
      </p:sp>
    </p:spTree>
    <p:extLst>
      <p:ext uri="{BB962C8B-B14F-4D97-AF65-F5344CB8AC3E}">
        <p14:creationId xmlns:p14="http://schemas.microsoft.com/office/powerpoint/2010/main" val="400236991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61DB9ED-825A-0E45-898A-0471E93C2E2D}"/>
              </a:ext>
            </a:extLst>
          </p:cNvPr>
          <p:cNvSpPr>
            <a:spLocks noGrp="1"/>
          </p:cNvSpPr>
          <p:nvPr>
            <p:ph type="body" sz="quarter" idx="11"/>
          </p:nvPr>
        </p:nvSpPr>
        <p:spPr>
          <a:xfrm>
            <a:off x="395536" y="1135406"/>
            <a:ext cx="8353177" cy="4938821"/>
          </a:xfrm>
        </p:spPr>
        <p:txBody>
          <a:bodyPr/>
          <a:lstStyle/>
          <a:p>
            <a:r>
              <a:rPr lang="en-US" sz="2400" b="0" dirty="0"/>
              <a:t>Provides a </a:t>
            </a:r>
            <a:r>
              <a:rPr lang="en-US" sz="2400" dirty="0">
                <a:solidFill>
                  <a:schemeClr val="tx2"/>
                </a:solidFill>
              </a:rPr>
              <a:t>comprehensive analysis </a:t>
            </a:r>
            <a:r>
              <a:rPr lang="en-US" sz="2400" b="0" dirty="0"/>
              <a:t>of the current state of the evidence on preventing and surviving cancer.</a:t>
            </a:r>
            <a:br>
              <a:rPr lang="en-US" sz="2400" b="0" dirty="0"/>
            </a:br>
            <a:endParaRPr lang="en-US" sz="2400" b="0" dirty="0"/>
          </a:p>
          <a:p>
            <a:r>
              <a:rPr lang="en-US" sz="2400" b="0" dirty="0"/>
              <a:t>Offers a robust basis for </a:t>
            </a:r>
            <a:r>
              <a:rPr lang="en-US" sz="2400" dirty="0">
                <a:solidFill>
                  <a:schemeClr val="tx2"/>
                </a:solidFill>
              </a:rPr>
              <a:t>cancer prevention </a:t>
            </a:r>
            <a:r>
              <a:rPr lang="en-US" sz="2400" b="0" dirty="0"/>
              <a:t>and </a:t>
            </a:r>
            <a:r>
              <a:rPr lang="en-US" sz="2400" b="0" dirty="0" err="1"/>
              <a:t>optimising</a:t>
            </a:r>
            <a:r>
              <a:rPr lang="en-US" sz="2400" b="0" dirty="0"/>
              <a:t> quality of life in </a:t>
            </a:r>
            <a:r>
              <a:rPr lang="en-US" sz="2400" dirty="0">
                <a:solidFill>
                  <a:schemeClr val="tx2"/>
                </a:solidFill>
              </a:rPr>
              <a:t>cancer survivors</a:t>
            </a:r>
            <a:br>
              <a:rPr lang="en-US" sz="2400" b="0" dirty="0"/>
            </a:br>
            <a:endParaRPr lang="en-US" sz="2400" b="0" dirty="0"/>
          </a:p>
          <a:p>
            <a:r>
              <a:rPr lang="en-US" sz="2400" b="0" dirty="0"/>
              <a:t>Provides an evidence-based package of </a:t>
            </a:r>
            <a:r>
              <a:rPr lang="en-US" sz="2400" dirty="0">
                <a:solidFill>
                  <a:schemeClr val="tx2"/>
                </a:solidFill>
              </a:rPr>
              <a:t>Cancer Prevention Recommendations</a:t>
            </a:r>
            <a:r>
              <a:rPr lang="en-US" sz="2400" b="0" dirty="0"/>
              <a:t> to reduce cancer risk and improve survival after a cancer diagnosis</a:t>
            </a:r>
            <a:br>
              <a:rPr lang="en-US" sz="2400" b="0" dirty="0"/>
            </a:br>
            <a:endParaRPr lang="en-US" sz="2400" b="0" dirty="0"/>
          </a:p>
          <a:p>
            <a:r>
              <a:rPr lang="en-US" sz="2400" b="0" dirty="0"/>
              <a:t>Offers </a:t>
            </a:r>
            <a:r>
              <a:rPr lang="en-US" sz="2400" dirty="0">
                <a:solidFill>
                  <a:schemeClr val="tx2"/>
                </a:solidFill>
              </a:rPr>
              <a:t>research directions </a:t>
            </a:r>
            <a:r>
              <a:rPr lang="en-US" sz="2400" b="0" dirty="0"/>
              <a:t>for future studies and </a:t>
            </a:r>
            <a:r>
              <a:rPr lang="en-US" sz="2400" dirty="0">
                <a:solidFill>
                  <a:schemeClr val="tx2"/>
                </a:solidFill>
              </a:rPr>
              <a:t>new policy perspectives</a:t>
            </a:r>
          </a:p>
          <a:p>
            <a:endParaRPr lang="en-US" dirty="0"/>
          </a:p>
        </p:txBody>
      </p:sp>
      <p:sp>
        <p:nvSpPr>
          <p:cNvPr id="4" name="Text Placeholder 3">
            <a:extLst>
              <a:ext uri="{FF2B5EF4-FFF2-40B4-BE49-F238E27FC236}">
                <a16:creationId xmlns:a16="http://schemas.microsoft.com/office/drawing/2014/main" id="{FA4DC79B-D506-0443-AA0D-3966227E2A57}"/>
              </a:ext>
            </a:extLst>
          </p:cNvPr>
          <p:cNvSpPr>
            <a:spLocks noGrp="1"/>
          </p:cNvSpPr>
          <p:nvPr>
            <p:ph type="body" sz="quarter" idx="10"/>
          </p:nvPr>
        </p:nvSpPr>
        <p:spPr>
          <a:xfrm>
            <a:off x="401217" y="429062"/>
            <a:ext cx="8347496" cy="575717"/>
          </a:xfrm>
        </p:spPr>
        <p:txBody>
          <a:bodyPr/>
          <a:lstStyle/>
          <a:p>
            <a:r>
              <a:rPr lang="en-US" dirty="0"/>
              <a:t>Summary – The Third Expert Report</a:t>
            </a:r>
          </a:p>
        </p:txBody>
      </p:sp>
      <p:sp>
        <p:nvSpPr>
          <p:cNvPr id="5" name="TextBox 4">
            <a:extLst>
              <a:ext uri="{FF2B5EF4-FFF2-40B4-BE49-F238E27FC236}">
                <a16:creationId xmlns:a16="http://schemas.microsoft.com/office/drawing/2014/main" id="{BF1A0421-EFFB-7147-B715-E37357086AEF}"/>
              </a:ext>
            </a:extLst>
          </p:cNvPr>
          <p:cNvSpPr txBox="1"/>
          <p:nvPr/>
        </p:nvSpPr>
        <p:spPr>
          <a:xfrm>
            <a:off x="2927962" y="6121259"/>
            <a:ext cx="3288324" cy="415339"/>
          </a:xfrm>
          <a:prstGeom prst="rect">
            <a:avLst/>
          </a:prstGeom>
        </p:spPr>
        <p:txBody>
          <a:bodyPr wrap="square" rtlCol="0">
            <a:noAutofit/>
          </a:bodyPr>
          <a:lstStyle/>
          <a:p>
            <a:pPr algn="ctr">
              <a:spcAft>
                <a:spcPts val="600"/>
              </a:spcAft>
            </a:pPr>
            <a:r>
              <a:rPr lang="en-US"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/summary-report</a:t>
            </a:r>
          </a:p>
        </p:txBody>
      </p:sp>
    </p:spTree>
    <p:extLst>
      <p:ext uri="{BB962C8B-B14F-4D97-AF65-F5344CB8AC3E}">
        <p14:creationId xmlns:p14="http://schemas.microsoft.com/office/powerpoint/2010/main" val="70640889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97A6480-5374-B24D-888D-EF7B7BBC00A7}"/>
              </a:ext>
            </a:extLst>
          </p:cNvPr>
          <p:cNvSpPr>
            <a:spLocks noGrp="1"/>
          </p:cNvSpPr>
          <p:nvPr>
            <p:ph type="body" sz="quarter" idx="11"/>
          </p:nvPr>
        </p:nvSpPr>
        <p:spPr>
          <a:xfrm>
            <a:off x="652252" y="1696754"/>
            <a:ext cx="7834064" cy="3018305"/>
          </a:xfrm>
          <a:ln/>
        </p:spPr>
        <p:style>
          <a:lnRef idx="2">
            <a:schemeClr val="accent1"/>
          </a:lnRef>
          <a:fillRef idx="1">
            <a:schemeClr val="lt1"/>
          </a:fillRef>
          <a:effectRef idx="0">
            <a:schemeClr val="accent1"/>
          </a:effectRef>
          <a:fontRef idx="minor">
            <a:schemeClr val="dk1"/>
          </a:fontRef>
        </p:style>
        <p:txBody>
          <a:bodyPr/>
          <a:lstStyle/>
          <a:p>
            <a:pPr marL="0" indent="0" algn="ctr">
              <a:buNone/>
            </a:pPr>
            <a:r>
              <a:rPr lang="en-US" sz="2800" dirty="0">
                <a:solidFill>
                  <a:schemeClr val="tx2"/>
                </a:solidFill>
              </a:rPr>
              <a:t>Share our work with your networks</a:t>
            </a:r>
            <a:br>
              <a:rPr lang="en-US" sz="2800" dirty="0">
                <a:solidFill>
                  <a:schemeClr val="tx2"/>
                </a:solidFill>
              </a:rPr>
            </a:br>
            <a:endParaRPr lang="en-US" sz="2800" dirty="0">
              <a:solidFill>
                <a:schemeClr val="tx2"/>
              </a:solidFill>
            </a:endParaRPr>
          </a:p>
          <a:p>
            <a:pPr marL="0" indent="0" algn="ctr">
              <a:buNone/>
            </a:pPr>
            <a:r>
              <a:rPr lang="en-US" sz="2800" dirty="0">
                <a:solidFill>
                  <a:schemeClr val="tx2"/>
                </a:solidFill>
              </a:rPr>
              <a:t>Work with us to fill the research gaps</a:t>
            </a:r>
            <a:br>
              <a:rPr lang="en-US" sz="2800" dirty="0">
                <a:solidFill>
                  <a:schemeClr val="tx2"/>
                </a:solidFill>
              </a:rPr>
            </a:br>
            <a:endParaRPr lang="en-US" sz="2800" dirty="0">
              <a:solidFill>
                <a:schemeClr val="tx2"/>
              </a:solidFill>
            </a:endParaRPr>
          </a:p>
          <a:p>
            <a:pPr marL="0" indent="0" algn="ctr">
              <a:buNone/>
            </a:pPr>
            <a:r>
              <a:rPr lang="en-US" sz="2800" dirty="0">
                <a:solidFill>
                  <a:schemeClr val="tx2"/>
                </a:solidFill>
              </a:rPr>
              <a:t>Jo</a:t>
            </a:r>
            <a:r>
              <a:rPr lang="en-GB" sz="2800" dirty="0">
                <a:solidFill>
                  <a:schemeClr val="tx2"/>
                </a:solidFill>
              </a:rPr>
              <a:t>in our call to governments to prioritise cancer prevention through policy action</a:t>
            </a:r>
            <a:endParaRPr lang="en-US" sz="2800" dirty="0">
              <a:solidFill>
                <a:schemeClr val="tx2"/>
              </a:solidFill>
            </a:endParaRPr>
          </a:p>
          <a:p>
            <a:endParaRPr lang="en-US" dirty="0">
              <a:solidFill>
                <a:srgbClr val="FFA02F"/>
              </a:solidFill>
            </a:endParaRPr>
          </a:p>
        </p:txBody>
      </p:sp>
      <p:sp>
        <p:nvSpPr>
          <p:cNvPr id="4" name="Text Placeholder 3">
            <a:extLst>
              <a:ext uri="{FF2B5EF4-FFF2-40B4-BE49-F238E27FC236}">
                <a16:creationId xmlns:a16="http://schemas.microsoft.com/office/drawing/2014/main" id="{9EA1C053-4D84-DA4A-9168-ECE263AEBA0C}"/>
              </a:ext>
            </a:extLst>
          </p:cNvPr>
          <p:cNvSpPr>
            <a:spLocks noGrp="1"/>
          </p:cNvSpPr>
          <p:nvPr>
            <p:ph type="body" sz="quarter" idx="10"/>
          </p:nvPr>
        </p:nvSpPr>
        <p:spPr>
          <a:xfrm>
            <a:off x="395536" y="435139"/>
            <a:ext cx="8347496" cy="575717"/>
          </a:xfrm>
        </p:spPr>
        <p:txBody>
          <a:bodyPr>
            <a:normAutofit/>
          </a:bodyPr>
          <a:lstStyle/>
          <a:p>
            <a:r>
              <a:rPr lang="en-US" sz="3600" dirty="0"/>
              <a:t>How you can help</a:t>
            </a:r>
          </a:p>
        </p:txBody>
      </p:sp>
    </p:spTree>
    <p:extLst>
      <p:ext uri="{BB962C8B-B14F-4D97-AF65-F5344CB8AC3E}">
        <p14:creationId xmlns:p14="http://schemas.microsoft.com/office/powerpoint/2010/main" val="264917740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FEB98A1-41AE-DF44-A894-6DA984BDEDAF}"/>
              </a:ext>
            </a:extLst>
          </p:cNvPr>
          <p:cNvSpPr txBox="1"/>
          <p:nvPr/>
        </p:nvSpPr>
        <p:spPr>
          <a:xfrm>
            <a:off x="466530" y="1395878"/>
            <a:ext cx="6130202" cy="2062064"/>
          </a:xfrm>
          <a:prstGeom prst="rect">
            <a:avLst/>
          </a:prstGeom>
          <a:noFill/>
          <a:ln w="28575">
            <a:noFill/>
          </a:ln>
        </p:spPr>
        <p:style>
          <a:lnRef idx="2">
            <a:schemeClr val="accent1"/>
          </a:lnRef>
          <a:fillRef idx="1">
            <a:schemeClr val="lt1"/>
          </a:fillRef>
          <a:effectRef idx="0">
            <a:schemeClr val="accent1"/>
          </a:effectRef>
          <a:fontRef idx="minor">
            <a:schemeClr val="dk1"/>
          </a:fontRef>
        </p:style>
        <p:txBody>
          <a:bodyPr wrap="square" rtlCol="0">
            <a:noAutofit/>
          </a:bodyPr>
          <a:lstStyle/>
          <a:p>
            <a:pPr>
              <a:spcAft>
                <a:spcPts val="600"/>
              </a:spcAft>
            </a:pPr>
            <a:r>
              <a:rPr lang="en-US" sz="2200" b="1" dirty="0">
                <a:solidFill>
                  <a:srgbClr val="464646"/>
                </a:solidFill>
              </a:rPr>
              <a:t>For information on the Third Expert Report:</a:t>
            </a:r>
            <a:br>
              <a:rPr lang="en-US" sz="2200" dirty="0">
                <a:solidFill>
                  <a:srgbClr val="464646"/>
                </a:solidFill>
              </a:rPr>
            </a:br>
            <a:r>
              <a:rPr lang="en-US" sz="2200" b="1" dirty="0">
                <a:solidFill>
                  <a:srgbClr val="464646"/>
                </a:solidFill>
                <a:hlinkClick r:id="rId3"/>
              </a:rPr>
              <a:t>dietandcancerreport.org</a:t>
            </a:r>
            <a:endParaRPr lang="en-US" sz="2200" b="1" dirty="0">
              <a:solidFill>
                <a:srgbClr val="464646"/>
              </a:solidFill>
            </a:endParaRPr>
          </a:p>
          <a:p>
            <a:pPr>
              <a:spcAft>
                <a:spcPts val="600"/>
              </a:spcAft>
            </a:pPr>
            <a:endParaRPr lang="en-US" sz="2200" dirty="0">
              <a:solidFill>
                <a:srgbClr val="464646"/>
              </a:solidFill>
            </a:endParaRPr>
          </a:p>
          <a:p>
            <a:pPr>
              <a:spcAft>
                <a:spcPts val="600"/>
              </a:spcAft>
            </a:pPr>
            <a:r>
              <a:rPr lang="en-US" sz="2200" b="1" dirty="0">
                <a:solidFill>
                  <a:srgbClr val="464646"/>
                </a:solidFill>
              </a:rPr>
              <a:t>For more information on our Policy work: </a:t>
            </a:r>
            <a:r>
              <a:rPr lang="en-US" sz="2200" b="1" dirty="0">
                <a:solidFill>
                  <a:srgbClr val="464646"/>
                </a:solidFill>
                <a:hlinkClick r:id="rId4"/>
              </a:rPr>
              <a:t>wcrf.org/int/policy/our-policy-work</a:t>
            </a:r>
            <a:endParaRPr lang="en-US" sz="2200" b="1" dirty="0">
              <a:solidFill>
                <a:srgbClr val="464646"/>
              </a:solidFill>
            </a:endParaRPr>
          </a:p>
          <a:p>
            <a:pPr>
              <a:spcAft>
                <a:spcPts val="600"/>
              </a:spcAft>
            </a:pPr>
            <a:endParaRPr lang="en-US" sz="2200" dirty="0">
              <a:solidFill>
                <a:srgbClr val="464646"/>
              </a:solidFill>
            </a:endParaRPr>
          </a:p>
          <a:p>
            <a:pPr>
              <a:spcAft>
                <a:spcPts val="600"/>
              </a:spcAft>
            </a:pPr>
            <a:r>
              <a:rPr lang="en-US" sz="2200" dirty="0">
                <a:solidFill>
                  <a:srgbClr val="464646"/>
                </a:solidFill>
              </a:rPr>
              <a:t> </a:t>
            </a:r>
          </a:p>
          <a:p>
            <a:pPr>
              <a:spcAft>
                <a:spcPts val="600"/>
              </a:spcAft>
            </a:pPr>
            <a:endParaRPr lang="en-US" sz="2200" dirty="0">
              <a:solidFill>
                <a:srgbClr val="464646"/>
              </a:solidFill>
            </a:endParaRPr>
          </a:p>
          <a:p>
            <a:pPr>
              <a:spcAft>
                <a:spcPts val="600"/>
              </a:spcAft>
            </a:pPr>
            <a:endParaRPr lang="en-US" sz="2200" dirty="0">
              <a:solidFill>
                <a:srgbClr val="464646"/>
              </a:solidFill>
            </a:endParaRPr>
          </a:p>
          <a:p>
            <a:pPr>
              <a:spcAft>
                <a:spcPts val="600"/>
              </a:spcAft>
            </a:pPr>
            <a:endParaRPr lang="en-US" sz="3200" spc="-40" dirty="0">
              <a:solidFill>
                <a:srgbClr val="005A8C"/>
              </a:solidFill>
              <a:latin typeface="Segoe UI" panose="020B0502040204020203" pitchFamily="34" charset="0"/>
              <a:ea typeface="Segoe UI" panose="020B0502040204020203" pitchFamily="34" charset="0"/>
              <a:cs typeface="Segoe UI" panose="020B0502040204020203" pitchFamily="34" charset="0"/>
            </a:endParaRPr>
          </a:p>
        </p:txBody>
      </p:sp>
      <p:sp>
        <p:nvSpPr>
          <p:cNvPr id="8" name="TextBox 7">
            <a:extLst>
              <a:ext uri="{FF2B5EF4-FFF2-40B4-BE49-F238E27FC236}">
                <a16:creationId xmlns:a16="http://schemas.microsoft.com/office/drawing/2014/main" id="{AADD8AA9-3EFC-9A4F-8EC1-282C015E17D6}"/>
              </a:ext>
            </a:extLst>
          </p:cNvPr>
          <p:cNvSpPr txBox="1"/>
          <p:nvPr/>
        </p:nvSpPr>
        <p:spPr>
          <a:xfrm>
            <a:off x="3396343" y="4254759"/>
            <a:ext cx="914400" cy="914400"/>
          </a:xfrm>
          <a:prstGeom prst="rect">
            <a:avLst/>
          </a:prstGeom>
        </p:spPr>
        <p:txBody>
          <a:bodyPr wrap="none" rtlCol="0">
            <a:noAutofit/>
          </a:bodyPr>
          <a:lstStyle/>
          <a:p>
            <a:pPr>
              <a:spcAft>
                <a:spcPts val="600"/>
              </a:spcAft>
            </a:pPr>
            <a:endParaRPr lang="en-US" sz="3200" spc="-40" dirty="0">
              <a:solidFill>
                <a:srgbClr val="005A8C"/>
              </a:solidFill>
              <a:latin typeface="Segoe UI" panose="020B0502040204020203" pitchFamily="34" charset="0"/>
              <a:ea typeface="Segoe UI" panose="020B0502040204020203" pitchFamily="34" charset="0"/>
              <a:cs typeface="Segoe UI" panose="020B0502040204020203" pitchFamily="34" charset="0"/>
            </a:endParaRPr>
          </a:p>
        </p:txBody>
      </p:sp>
      <p:sp>
        <p:nvSpPr>
          <p:cNvPr id="10" name="TextBox 9">
            <a:extLst>
              <a:ext uri="{FF2B5EF4-FFF2-40B4-BE49-F238E27FC236}">
                <a16:creationId xmlns:a16="http://schemas.microsoft.com/office/drawing/2014/main" id="{D23A89A4-AC72-FF4F-99C1-B2C057C6126F}"/>
              </a:ext>
            </a:extLst>
          </p:cNvPr>
          <p:cNvSpPr txBox="1"/>
          <p:nvPr/>
        </p:nvSpPr>
        <p:spPr>
          <a:xfrm>
            <a:off x="466530" y="3881535"/>
            <a:ext cx="3862874" cy="643814"/>
          </a:xfrm>
          <a:prstGeom prst="rect">
            <a:avLst/>
          </a:prstGeom>
        </p:spPr>
        <p:txBody>
          <a:bodyPr wrap="square" rtlCol="0">
            <a:noAutofit/>
          </a:bodyPr>
          <a:lstStyle/>
          <a:p>
            <a:pPr>
              <a:spcAft>
                <a:spcPts val="600"/>
              </a:spcAft>
            </a:pPr>
            <a:r>
              <a:rPr lang="en-US" sz="1600" b="1" dirty="0">
                <a:solidFill>
                  <a:srgbClr val="464646"/>
                </a:solidFill>
              </a:rPr>
              <a:t>Contact us: </a:t>
            </a:r>
            <a:br>
              <a:rPr lang="en-US" sz="1500" b="1" dirty="0">
                <a:solidFill>
                  <a:srgbClr val="464646"/>
                </a:solidFill>
              </a:rPr>
            </a:br>
            <a:r>
              <a:rPr lang="en-US" sz="1500" b="1" dirty="0" err="1">
                <a:solidFill>
                  <a:schemeClr val="tx2"/>
                </a:solidFill>
              </a:rPr>
              <a:t>ri@wcrf.org</a:t>
            </a:r>
            <a:endParaRPr lang="en-US" sz="1500" b="1" dirty="0">
              <a:solidFill>
                <a:schemeClr val="tx2"/>
              </a:solidFill>
            </a:endParaRPr>
          </a:p>
          <a:p>
            <a:pPr>
              <a:spcAft>
                <a:spcPts val="600"/>
              </a:spcAft>
            </a:pPr>
            <a:endParaRPr lang="en-US" spc="-40" dirty="0">
              <a:solidFill>
                <a:srgbClr val="005A8C"/>
              </a:solidFill>
              <a:latin typeface="Segoe UI" panose="020B0502040204020203" pitchFamily="34" charset="0"/>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0718371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3EF08E-5456-F74D-87DC-7B9889B9C364}"/>
              </a:ext>
            </a:extLst>
          </p:cNvPr>
          <p:cNvSpPr>
            <a:spLocks noGrp="1"/>
          </p:cNvSpPr>
          <p:nvPr>
            <p:ph type="body" sz="quarter" idx="10"/>
          </p:nvPr>
        </p:nvSpPr>
        <p:spPr/>
        <p:txBody>
          <a:bodyPr/>
          <a:lstStyle/>
          <a:p>
            <a:r>
              <a:rPr lang="en-US" dirty="0"/>
              <a:t>The Third Expert Report: Online access</a:t>
            </a:r>
          </a:p>
        </p:txBody>
      </p:sp>
      <p:pic>
        <p:nvPicPr>
          <p:cNvPr id="4" name="Picture 3">
            <a:extLst>
              <a:ext uri="{FF2B5EF4-FFF2-40B4-BE49-F238E27FC236}">
                <a16:creationId xmlns:a16="http://schemas.microsoft.com/office/drawing/2014/main" id="{87E44543-46ED-DB4A-A06C-177FBEF32B29}"/>
              </a:ext>
            </a:extLst>
          </p:cNvPr>
          <p:cNvPicPr>
            <a:picLocks noChangeAspect="1"/>
          </p:cNvPicPr>
          <p:nvPr/>
        </p:nvPicPr>
        <p:blipFill>
          <a:blip r:embed="rId3"/>
          <a:stretch>
            <a:fillRect/>
          </a:stretch>
        </p:blipFill>
        <p:spPr>
          <a:xfrm>
            <a:off x="4418796" y="964903"/>
            <a:ext cx="3875796" cy="5015736"/>
          </a:xfrm>
          <a:prstGeom prst="rect">
            <a:avLst/>
          </a:prstGeom>
          <a:ln>
            <a:solidFill>
              <a:schemeClr val="bg1">
                <a:lumMod val="85000"/>
              </a:schemeClr>
            </a:solidFill>
          </a:ln>
        </p:spPr>
      </p:pic>
      <p:pic>
        <p:nvPicPr>
          <p:cNvPr id="3" name="Picture 2" descr="TER homepage.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05147" y="964903"/>
            <a:ext cx="2483542" cy="5015736"/>
          </a:xfrm>
          <a:prstGeom prst="rect">
            <a:avLst/>
          </a:prstGeom>
        </p:spPr>
      </p:pic>
    </p:spTree>
    <p:extLst>
      <p:ext uri="{BB962C8B-B14F-4D97-AF65-F5344CB8AC3E}">
        <p14:creationId xmlns:p14="http://schemas.microsoft.com/office/powerpoint/2010/main" val="28202833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F9FF520-BDB1-C64A-A71E-7AD9B19DB96F}"/>
              </a:ext>
            </a:extLst>
          </p:cNvPr>
          <p:cNvSpPr>
            <a:spLocks noGrp="1"/>
          </p:cNvSpPr>
          <p:nvPr>
            <p:ph type="body" sz="quarter" idx="13"/>
          </p:nvPr>
        </p:nvSpPr>
        <p:spPr/>
        <p:txBody>
          <a:bodyPr/>
          <a:lstStyle/>
          <a:p>
            <a:r>
              <a:rPr lang="en-GB" dirty="0"/>
              <a:t>The global cancer burden</a:t>
            </a:r>
          </a:p>
        </p:txBody>
      </p:sp>
    </p:spTree>
    <p:extLst>
      <p:ext uri="{BB962C8B-B14F-4D97-AF65-F5344CB8AC3E}">
        <p14:creationId xmlns:p14="http://schemas.microsoft.com/office/powerpoint/2010/main" val="494125162"/>
      </p:ext>
    </p:extLst>
  </p:cSld>
  <p:clrMapOvr>
    <a:masterClrMapping/>
  </p:clrMapOvr>
</p:sld>
</file>

<file path=ppt/theme/theme1.xml><?xml version="1.0" encoding="utf-8"?>
<a:theme xmlns:a="http://schemas.openxmlformats.org/drawingml/2006/main" name="MASTER TEMPLATE_museo and seg NEW">
  <a:themeElements>
    <a:clrScheme name="Custom 4">
      <a:dk1>
        <a:srgbClr val="000000"/>
      </a:dk1>
      <a:lt1>
        <a:srgbClr val="FFFFFF"/>
      </a:lt1>
      <a:dk2>
        <a:srgbClr val="722EA5"/>
      </a:dk2>
      <a:lt2>
        <a:srgbClr val="B8A6D0"/>
      </a:lt2>
      <a:accent1>
        <a:srgbClr val="FFA02F"/>
      </a:accent1>
      <a:accent2>
        <a:srgbClr val="BED600"/>
      </a:accent2>
      <a:accent3>
        <a:srgbClr val="3CB7E3"/>
      </a:accent3>
      <a:accent4>
        <a:srgbClr val="F5CB00"/>
      </a:accent4>
      <a:accent5>
        <a:srgbClr val="D3BF96"/>
      </a:accent5>
      <a:accent6>
        <a:srgbClr val="C3262E"/>
      </a:accent6>
      <a:hlink>
        <a:srgbClr val="722EA5"/>
      </a:hlink>
      <a:folHlink>
        <a:srgbClr val="722EA5"/>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a:noAutofit/>
      </a:bodyPr>
      <a:lstStyle>
        <a:defPPr>
          <a:spcAft>
            <a:spcPts val="600"/>
          </a:spcAft>
          <a:defRPr sz="3200" spc="-40" dirty="0" smtClean="0">
            <a:solidFill>
              <a:srgbClr val="005A8C"/>
            </a:solidFill>
            <a:latin typeface="Segoe UI" panose="020B0502040204020203" pitchFamily="34" charset="0"/>
            <a:ea typeface="Segoe UI" panose="020B0502040204020203" pitchFamily="34" charset="0"/>
            <a:cs typeface="Segoe UI" panose="020B0502040204020203"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722</TotalTime>
  <Words>10476</Words>
  <Application>Microsoft Macintosh PowerPoint</Application>
  <PresentationFormat>On-screen Show (4:3)</PresentationFormat>
  <Paragraphs>1142</Paragraphs>
  <Slides>78</Slides>
  <Notes>78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78</vt:i4>
      </vt:variant>
    </vt:vector>
  </HeadingPairs>
  <TitlesOfParts>
    <vt:vector size="86" baseType="lpstr">
      <vt:lpstr>DengXian</vt:lpstr>
      <vt:lpstr>Arial</vt:lpstr>
      <vt:lpstr>Calibri</vt:lpstr>
      <vt:lpstr>Courier New</vt:lpstr>
      <vt:lpstr>ITCFranklinGothicStd</vt:lpstr>
      <vt:lpstr>Segoe UI</vt:lpstr>
      <vt:lpstr>Wingdings</vt:lpstr>
      <vt:lpstr>MASTER TEMPLATE_museo and seg NEW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www.dietandcancerreport.org</HyperlinkBase>
  <HyperlinksChanged>false</HyperlinksChanged>
  <AppVersion>16.0012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WCRF International</dc:creator>
  <cp:keywords/>
  <dc:description>© 2018 World Cancer Research Fund International
dietandcancerreport.org</dc:description>
  <cp:lastModifiedBy>Microsoft Office User</cp:lastModifiedBy>
  <cp:revision>92</cp:revision>
  <cp:lastPrinted>2018-05-02T14:42:14Z</cp:lastPrinted>
  <dcterms:created xsi:type="dcterms:W3CDTF">2018-04-11T08:56:50Z</dcterms:created>
  <dcterms:modified xsi:type="dcterms:W3CDTF">2018-05-22T14:28:03Z</dcterms:modified>
  <cp:category/>
</cp:coreProperties>
</file>